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6" r:id="rId2"/>
    <p:sldId id="259" r:id="rId3"/>
    <p:sldId id="260" r:id="rId4"/>
    <p:sldId id="267" r:id="rId5"/>
    <p:sldId id="262" r:id="rId6"/>
    <p:sldId id="263" r:id="rId7"/>
    <p:sldId id="268" r:id="rId8"/>
    <p:sldId id="269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6292"/>
  </p:normalViewPr>
  <p:slideViewPr>
    <p:cSldViewPr snapToGrid="0" snapToObjects="1">
      <p:cViewPr varScale="1">
        <p:scale>
          <a:sx n="62" d="100"/>
          <a:sy n="62" d="100"/>
        </p:scale>
        <p:origin x="904" y="56"/>
      </p:cViewPr>
      <p:guideLst/>
    </p:cSldViewPr>
  </p:slideViewPr>
  <p:outlineViewPr>
    <p:cViewPr>
      <p:scale>
        <a:sx n="33" d="100"/>
        <a:sy n="33" d="100"/>
      </p:scale>
      <p:origin x="-4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4FB9D-9A88-5242-B6AF-9E6C027F41BC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C66FB-3A22-8649-8E87-900C57428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39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E4974-196F-7DDF-6ED2-9D9F8F61C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D4C31E-BB3B-00DF-3FB5-F898B1FB6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333A3-891C-79BC-6DD1-63653F488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F4EC-7C52-E04E-9B75-8762463E44D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395B6-647B-4742-86CF-080B69F2B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D8EF8-D339-8D1F-FDDD-27138AFA9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D402-035E-4E4F-8ED3-7CEE9485B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722CF-D819-FBF0-8F50-8F2145EAE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E52E36-033E-353E-34CE-06177F2B9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C5536-0FA6-DE8D-9FF2-ADF66DA4A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F4EC-7C52-E04E-9B75-8762463E44D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62FC0-BE3D-C186-9A6F-6ED996576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90948-4080-09D5-6047-5ED0041A8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D402-035E-4E4F-8ED3-7CEE9485B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2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6B9E21-99C2-99D9-2608-00C8876A7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153A5D-93B3-CFE0-B3EA-3EA144685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D40EC-47ED-973A-FFF9-D6EABD515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F4EC-7C52-E04E-9B75-8762463E44D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AD14D-B80B-C4FD-E972-959FFD973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4F0F3-B59A-BFAE-45B7-C239FCAA9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D402-035E-4E4F-8ED3-7CEE9485B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9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D7C7C-EAB1-EBB9-AF6F-970668A3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2F90A-C758-7DA8-2E22-8A4D1BA11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0FBE6-5295-FA64-E984-A03E213F3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F4EC-7C52-E04E-9B75-8762463E44D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0F46F-3521-7166-59B7-D838BA099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5DE55-8F3E-8C6B-169A-8DB03B618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D402-035E-4E4F-8ED3-7CEE9485B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0266F-CF5E-639A-CEA1-5F24F56F0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3FEC3D-1379-A385-347C-534E5B66D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1ACB8-3C40-FEC7-4311-E6A37A1B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F4EC-7C52-E04E-9B75-8762463E44D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11457-791A-53F6-35FB-6E767B78D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1E1A7-0A27-7D9F-E92E-3D24C160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D402-035E-4E4F-8ED3-7CEE9485B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9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DFA49-B846-C91D-7E7E-EFAE2696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798B7-6FC4-0278-E598-66D4558BDF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9E6B4-10FB-0815-4E22-14C874730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2C9C4-6091-47D8-F297-79E2736D0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F4EC-7C52-E04E-9B75-8762463E44D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DA2D9-4179-C838-B1B1-CFD1FA293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14832-6CE5-C2ED-D58A-0530C92C3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D402-035E-4E4F-8ED3-7CEE9485B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1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71795-6022-A06B-4057-F2500FD9C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B8D8D-8FF7-06A3-A084-C7E32FD17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8C60BA-8EB5-5E4B-FCDA-21B7230EB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DB16D4-4E22-2B0D-CA4F-821340D8F9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615BE6-3D3D-C493-5E95-AC972C4DE3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7AB785-B23A-51F1-DBA8-FF7D1A0FC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F4EC-7C52-E04E-9B75-8762463E44D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A1D714-43D3-7665-6B9B-7A449355A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307F5B-B9A0-DDA5-6F4D-E5DC1C071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D402-035E-4E4F-8ED3-7CEE9485B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75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B8FFC-9187-2B1A-139E-4352D7DFF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5B98E7-F14F-9F9B-216D-1D978924B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F4EC-7C52-E04E-9B75-8762463E44D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6FF518-F86F-C5A1-6CEB-C13B645DA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5B53C8-478A-0390-7AB0-D0E822A9E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D402-035E-4E4F-8ED3-7CEE9485B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4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806BBA-B6C7-F8CF-E47A-93698A88D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F4EC-7C52-E04E-9B75-8762463E44D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9B0975-C859-72FD-C053-E7741EDFE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FB392-AA9A-DF9A-62DE-A25BB5C2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D402-035E-4E4F-8ED3-7CEE9485B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7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52CA4-ED05-BCDA-6FD9-4D0FF76D0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4E9BE-AF7D-2BC4-65BC-C03AED1DB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BC86D8-20BF-F656-CBE9-F9A7AC0E5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563862-1D17-539E-1947-1E502760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F4EC-7C52-E04E-9B75-8762463E44D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5C3AD2-2C3D-1049-8583-266F4C015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F4195-0A3C-F320-751E-06E70B686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D402-035E-4E4F-8ED3-7CEE9485B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6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45F6A-6EB2-83CD-2404-C7D66A209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3EEB7C-A83C-408A-973E-77CFBA9E85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EFC0EC-D7A7-FB0C-DBB3-239CCC0CA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F4DCFE-69B9-17A9-45F5-F92FC70EB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F4EC-7C52-E04E-9B75-8762463E44D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C12965-FBA7-DB99-15B7-79511A330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D04B7-DF4A-DF65-804B-AA9B4D18C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D402-035E-4E4F-8ED3-7CEE9485B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4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79F1A6-0DBD-CA81-3305-0A84E1E6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FA0D7-CB16-949B-60E7-939D35929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6F527-D174-1F0B-8B68-59DD9012A8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8F4EC-7C52-E04E-9B75-8762463E44D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22EC6-7D2C-9904-294A-04216B043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F1CE1-4DFD-1215-3D5A-BFE5F6B88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8D402-035E-4E4F-8ED3-7CEE9485B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7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3E33BF-16E5-7B8F-9243-78852AFF4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Wireless - Core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C45F6-25E8-BF75-74DE-BEDBF4A02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r>
              <a:rPr lang="en-US" sz="2600" dirty="0"/>
              <a:t>Routing:</a:t>
            </a:r>
          </a:p>
          <a:p>
            <a:pPr lvl="1"/>
            <a:r>
              <a:rPr lang="en-US" sz="2200" dirty="0"/>
              <a:t>2 Separate locations</a:t>
            </a:r>
          </a:p>
          <a:p>
            <a:pPr lvl="1"/>
            <a:r>
              <a:rPr lang="en-US" sz="2200" dirty="0"/>
              <a:t>2 Cisco Nexus 7706 switches with Fab3 fabric cards and M3 line cards</a:t>
            </a:r>
          </a:p>
          <a:p>
            <a:pPr lvl="1"/>
            <a:r>
              <a:rPr lang="en-US" sz="2200" dirty="0"/>
              <a:t>Uplink switch for all wireless core devices: controllers, firewalls, service switches(authentication, </a:t>
            </a:r>
            <a:r>
              <a:rPr lang="en-US" sz="2200" dirty="0" err="1"/>
              <a:t>dhcp</a:t>
            </a:r>
            <a:r>
              <a:rPr lang="en-US" sz="2200" dirty="0"/>
              <a:t>, monitoring)</a:t>
            </a:r>
          </a:p>
          <a:p>
            <a:pPr lvl="1"/>
            <a:r>
              <a:rPr lang="en-US" sz="2200" dirty="0"/>
              <a:t>Router for all wireless management networks and all centrally managed wireless client networks (</a:t>
            </a:r>
            <a:r>
              <a:rPr lang="en-US" sz="2200" dirty="0" err="1"/>
              <a:t>uwnet</a:t>
            </a:r>
            <a:r>
              <a:rPr lang="en-US" sz="2200" dirty="0"/>
              <a:t>, </a:t>
            </a:r>
            <a:r>
              <a:rPr lang="en-US" sz="2200" dirty="0" err="1"/>
              <a:t>eduroam</a:t>
            </a:r>
            <a:r>
              <a:rPr lang="en-US" sz="2200" dirty="0"/>
              <a:t>, </a:t>
            </a:r>
            <a:r>
              <a:rPr lang="en-US" sz="2200" dirty="0" err="1"/>
              <a:t>uwnet</a:t>
            </a:r>
            <a:r>
              <a:rPr lang="en-US" sz="2200" dirty="0"/>
              <a:t>-wired, </a:t>
            </a:r>
            <a:r>
              <a:rPr lang="en-US" sz="2200" dirty="0" err="1"/>
              <a:t>iot</a:t>
            </a:r>
            <a:r>
              <a:rPr lang="en-US" sz="2200" dirty="0"/>
              <a:t>)</a:t>
            </a:r>
          </a:p>
          <a:p>
            <a:pPr lvl="1"/>
            <a:r>
              <a:rPr lang="en-US" sz="2200" dirty="0"/>
              <a:t>Peered with the campus core</a:t>
            </a:r>
          </a:p>
          <a:p>
            <a:r>
              <a:rPr lang="en-US" sz="2600" dirty="0"/>
              <a:t>Firewall</a:t>
            </a:r>
          </a:p>
          <a:p>
            <a:pPr lvl="1"/>
            <a:r>
              <a:rPr lang="en-US" sz="2200" dirty="0"/>
              <a:t>2 PA 5260 firewalls, active/standby</a:t>
            </a:r>
          </a:p>
        </p:txBody>
      </p:sp>
    </p:spTree>
    <p:extLst>
      <p:ext uri="{BB962C8B-B14F-4D97-AF65-F5344CB8AC3E}">
        <p14:creationId xmlns:p14="http://schemas.microsoft.com/office/powerpoint/2010/main" val="158096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E34BB8-5A0B-38FD-37CB-596DF42D7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Current Efforts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45455-D697-302D-D7D0-01D8B0352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r>
              <a:rPr lang="en-US" sz="2600" dirty="0">
                <a:sym typeface="Wingdings" pitchFamily="2" charset="2"/>
              </a:rPr>
              <a:t>Replacing all 7240 controllers with 7280’s</a:t>
            </a:r>
          </a:p>
          <a:p>
            <a:r>
              <a:rPr lang="en-US" sz="2600" dirty="0">
                <a:sym typeface="Wingdings" pitchFamily="2" charset="2"/>
              </a:rPr>
              <a:t>Expanding both Mobility Controller domains to 10 controllers</a:t>
            </a:r>
          </a:p>
          <a:p>
            <a:r>
              <a:rPr lang="en-US" sz="2600" dirty="0">
                <a:sym typeface="Wingdings" pitchFamily="2" charset="2"/>
              </a:rPr>
              <a:t>Decommission the 6.4 environment</a:t>
            </a:r>
          </a:p>
          <a:p>
            <a:r>
              <a:rPr lang="en-US" sz="2600" dirty="0">
                <a:sym typeface="Wingdings" pitchFamily="2" charset="2"/>
              </a:rPr>
              <a:t>Instantiate 3</a:t>
            </a:r>
            <a:r>
              <a:rPr lang="en-US" sz="2600" baseline="30000" dirty="0">
                <a:sym typeface="Wingdings" pitchFamily="2" charset="2"/>
              </a:rPr>
              <a:t>rd</a:t>
            </a:r>
            <a:r>
              <a:rPr lang="en-US" sz="2600" dirty="0">
                <a:sym typeface="Wingdings" pitchFamily="2" charset="2"/>
              </a:rPr>
              <a:t> Mobility Controller Domain to accommodate additional ap growth</a:t>
            </a:r>
          </a:p>
          <a:p>
            <a:r>
              <a:rPr lang="en-US" sz="2600" dirty="0">
                <a:sym typeface="Wingdings" pitchFamily="2" charset="2"/>
              </a:rPr>
              <a:t>Complete physical migration of </a:t>
            </a:r>
            <a:r>
              <a:rPr lang="en-US" sz="2600">
                <a:sym typeface="Wingdings" pitchFamily="2" charset="2"/>
              </a:rPr>
              <a:t>all controllers to N7706 cores</a:t>
            </a:r>
            <a:endParaRPr lang="en-US" sz="2600" dirty="0">
              <a:sym typeface="Wingdings" pitchFamily="2" charset="2"/>
            </a:endParaRP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5190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3E33BF-16E5-7B8F-9243-78852AFF4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Wireless - Controllers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C45F6-25E8-BF75-74DE-BEDBF4A02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 lnSpcReduction="10000"/>
          </a:bodyPr>
          <a:lstStyle/>
          <a:p>
            <a:r>
              <a:rPr lang="en-US" sz="2600" dirty="0"/>
              <a:t>Controllers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AOS 6.4.4.15</a:t>
            </a:r>
          </a:p>
          <a:p>
            <a:pPr lvl="2"/>
            <a:r>
              <a:rPr lang="en-US" sz="2200" dirty="0"/>
              <a:t>Master/Standby + 2 local controllers</a:t>
            </a:r>
          </a:p>
          <a:p>
            <a:pPr lvl="3"/>
            <a:r>
              <a:rPr lang="en-US" sz="2200" dirty="0"/>
              <a:t>4 Aruba 7240 controllers</a:t>
            </a:r>
          </a:p>
          <a:p>
            <a:pPr lvl="3"/>
            <a:r>
              <a:rPr lang="en-US" sz="2200" dirty="0"/>
              <a:t>Supporting remaining ap-125 access points</a:t>
            </a:r>
          </a:p>
          <a:p>
            <a:pPr lvl="1"/>
            <a:r>
              <a:rPr lang="en-US" sz="2200" dirty="0"/>
              <a:t>AOS 8.7.1.9</a:t>
            </a:r>
          </a:p>
          <a:p>
            <a:pPr lvl="2"/>
            <a:r>
              <a:rPr lang="en-US" sz="2200" dirty="0"/>
              <a:t>MC1</a:t>
            </a:r>
          </a:p>
          <a:p>
            <a:pPr lvl="3"/>
            <a:r>
              <a:rPr lang="en-US" sz="2200" dirty="0"/>
              <a:t>2 10K HW Mobility Conductor appliances</a:t>
            </a:r>
          </a:p>
          <a:p>
            <a:pPr lvl="3"/>
            <a:r>
              <a:rPr lang="en-US" sz="2200" dirty="0"/>
              <a:t>9 Aruba 7240 controllers</a:t>
            </a:r>
          </a:p>
          <a:p>
            <a:pPr lvl="3"/>
            <a:r>
              <a:rPr lang="en-US" sz="2200" dirty="0"/>
              <a:t>Primarily serving academic buildings</a:t>
            </a:r>
          </a:p>
          <a:p>
            <a:pPr lvl="3"/>
            <a:r>
              <a:rPr lang="en-US" sz="2200" dirty="0"/>
              <a:t>Connected to legacy core switches</a:t>
            </a:r>
          </a:p>
          <a:p>
            <a:pPr lvl="2"/>
            <a:r>
              <a:rPr lang="en-US" sz="2200" dirty="0"/>
              <a:t>MC2</a:t>
            </a:r>
          </a:p>
          <a:p>
            <a:pPr lvl="3"/>
            <a:r>
              <a:rPr lang="en-US" sz="2200" dirty="0"/>
              <a:t>2 10K HW Mobility Conductor appliances</a:t>
            </a:r>
          </a:p>
          <a:p>
            <a:pPr lvl="3"/>
            <a:r>
              <a:rPr lang="en-US" sz="2200" dirty="0"/>
              <a:t>8 Aruba 7280 controllers</a:t>
            </a:r>
          </a:p>
          <a:p>
            <a:pPr lvl="3"/>
            <a:r>
              <a:rPr lang="en-US" sz="2200" dirty="0"/>
              <a:t>Primarily serving residential buildings</a:t>
            </a:r>
          </a:p>
          <a:p>
            <a:pPr lvl="2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994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3875F1-BE45-C32F-790D-527AF02EC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Wireless –Net Services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69DE6-3331-8CC2-0BAB-3DC2FE7B0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r>
              <a:rPr lang="en-US" sz="2600" dirty="0"/>
              <a:t>ClearPass Policy Manager</a:t>
            </a:r>
          </a:p>
          <a:p>
            <a:pPr lvl="1"/>
            <a:r>
              <a:rPr lang="en-US" sz="2200" dirty="0"/>
              <a:t>Cluster of 10 appliances (1 publisher, 1 standby publisher, 8 subscribers)</a:t>
            </a:r>
          </a:p>
          <a:p>
            <a:r>
              <a:rPr lang="en-US" sz="2600" dirty="0"/>
              <a:t>2 dedicated </a:t>
            </a:r>
            <a:r>
              <a:rPr lang="en-US" sz="2600" dirty="0" err="1"/>
              <a:t>isc-dhcpd</a:t>
            </a:r>
            <a:r>
              <a:rPr lang="en-US" sz="2600" dirty="0"/>
              <a:t> servers</a:t>
            </a:r>
          </a:p>
          <a:p>
            <a:r>
              <a:rPr lang="en-US" sz="2600" dirty="0"/>
              <a:t>Airwave</a:t>
            </a:r>
          </a:p>
          <a:p>
            <a:r>
              <a:rPr lang="en-US" sz="2600" dirty="0" err="1"/>
              <a:t>Netinsight</a:t>
            </a:r>
            <a:endParaRPr lang="en-US" sz="2600" dirty="0"/>
          </a:p>
          <a:p>
            <a:r>
              <a:rPr lang="en-US" sz="2600" dirty="0"/>
              <a:t>VMW Edge Network Intelligence</a:t>
            </a:r>
          </a:p>
          <a:p>
            <a:r>
              <a:rPr lang="en-US" sz="2600" dirty="0"/>
              <a:t>Aruba UXI sensors, </a:t>
            </a:r>
            <a:r>
              <a:rPr lang="en-US" sz="2600" dirty="0" err="1"/>
              <a:t>NetBeez</a:t>
            </a:r>
            <a:endParaRPr lang="en-US" sz="2600" dirty="0"/>
          </a:p>
          <a:p>
            <a:r>
              <a:rPr lang="en-US" sz="2600" dirty="0"/>
              <a:t>Fido, GNMIS</a:t>
            </a:r>
          </a:p>
          <a:p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27133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3875F1-BE45-C32F-790D-527AF02EC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Wireless –Net Services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69DE6-3331-8CC2-0BAB-3DC2FE7B0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8801" y="731519"/>
            <a:ext cx="7048500" cy="5430472"/>
          </a:xfrm>
        </p:spPr>
        <p:txBody>
          <a:bodyPr anchor="ctr">
            <a:normAutofit fontScale="77500" lnSpcReduction="20000"/>
          </a:bodyPr>
          <a:lstStyle/>
          <a:p>
            <a:pPr fontAlgn="b"/>
            <a:r>
              <a:rPr lang="en-US" dirty="0"/>
              <a:t>AP-125</a:t>
            </a:r>
          </a:p>
          <a:p>
            <a:pPr fontAlgn="b"/>
            <a:r>
              <a:rPr lang="en-US" dirty="0"/>
              <a:t>AP-203H</a:t>
            </a:r>
          </a:p>
          <a:p>
            <a:pPr fontAlgn="b"/>
            <a:r>
              <a:rPr lang="en-US" dirty="0"/>
              <a:t>AP-205H</a:t>
            </a:r>
          </a:p>
          <a:p>
            <a:pPr fontAlgn="b"/>
            <a:r>
              <a:rPr lang="en-US" dirty="0"/>
              <a:t>AP-224</a:t>
            </a:r>
          </a:p>
          <a:p>
            <a:pPr fontAlgn="b"/>
            <a:r>
              <a:rPr lang="en-US" dirty="0"/>
              <a:t>AP-225</a:t>
            </a:r>
          </a:p>
          <a:p>
            <a:pPr fontAlgn="b"/>
            <a:r>
              <a:rPr lang="en-US" dirty="0"/>
              <a:t>AP-275</a:t>
            </a:r>
          </a:p>
          <a:p>
            <a:pPr fontAlgn="b"/>
            <a:r>
              <a:rPr lang="en-US" dirty="0"/>
              <a:t>AP-303H</a:t>
            </a:r>
          </a:p>
          <a:p>
            <a:pPr fontAlgn="b"/>
            <a:r>
              <a:rPr lang="en-US" dirty="0"/>
              <a:t>AP-318</a:t>
            </a:r>
          </a:p>
          <a:p>
            <a:pPr fontAlgn="b"/>
            <a:r>
              <a:rPr lang="en-US" dirty="0"/>
              <a:t>AP-324</a:t>
            </a:r>
          </a:p>
          <a:p>
            <a:pPr fontAlgn="b"/>
            <a:r>
              <a:rPr lang="en-US" dirty="0"/>
              <a:t>AP-325</a:t>
            </a:r>
          </a:p>
          <a:p>
            <a:pPr fontAlgn="b"/>
            <a:r>
              <a:rPr lang="en-US" dirty="0"/>
              <a:t>AP-344</a:t>
            </a:r>
          </a:p>
          <a:p>
            <a:pPr fontAlgn="b"/>
            <a:r>
              <a:rPr lang="en-US" dirty="0"/>
              <a:t>AP-345</a:t>
            </a:r>
          </a:p>
          <a:p>
            <a:pPr fontAlgn="b"/>
            <a:r>
              <a:rPr lang="en-US" dirty="0"/>
              <a:t>AP-375</a:t>
            </a:r>
          </a:p>
          <a:p>
            <a:pPr fontAlgn="b"/>
            <a:r>
              <a:rPr lang="en-US" dirty="0"/>
              <a:t>AP-503H</a:t>
            </a:r>
          </a:p>
          <a:p>
            <a:pPr fontAlgn="b"/>
            <a:r>
              <a:rPr lang="en-US" dirty="0"/>
              <a:t>AP-505H</a:t>
            </a:r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72129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0"/>
            <a:ext cx="3904488" cy="4233672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F843D-441A-99E0-F0BE-FB84BFAA9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115568"/>
            <a:ext cx="3364992" cy="28437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Wireless - Clients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846320"/>
            <a:ext cx="2395728" cy="1563624"/>
          </a:xfrm>
          <a:prstGeom prst="rect">
            <a:avLst/>
          </a:prstGeom>
          <a:solidFill>
            <a:schemeClr val="accent1">
              <a:alpha val="94902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C910467-8185-45DD-B8A2-A88DF20DF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1995" y="450221"/>
            <a:ext cx="7207948" cy="5948859"/>
          </a:xfrm>
          <a:prstGeom prst="rect">
            <a:avLst/>
          </a:prstGeom>
          <a:solidFill>
            <a:srgbClr val="7F7F7F">
              <a:alpha val="24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1C5FC36-07B5-8054-8EE0-5AB229F241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3687" y="1729100"/>
            <a:ext cx="6795868" cy="33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7520" y="4835010"/>
            <a:ext cx="1349026" cy="1572768"/>
          </a:xfrm>
          <a:prstGeom prst="rect">
            <a:avLst/>
          </a:prstGeom>
          <a:solidFill>
            <a:srgbClr val="34496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3068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0"/>
            <a:ext cx="3904488" cy="4233672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F843D-441A-99E0-F0BE-FB84BFAA9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115568"/>
            <a:ext cx="3364992" cy="28437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Wireless - Traffic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846320"/>
            <a:ext cx="2395728" cy="1563624"/>
          </a:xfrm>
          <a:prstGeom prst="rect">
            <a:avLst/>
          </a:prstGeom>
          <a:solidFill>
            <a:schemeClr val="accent1">
              <a:alpha val="94902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2C910467-8185-45DD-B8A2-A88DF20DF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1995" y="450221"/>
            <a:ext cx="7207948" cy="5948859"/>
          </a:xfrm>
          <a:prstGeom prst="rect">
            <a:avLst/>
          </a:prstGeom>
          <a:solidFill>
            <a:srgbClr val="7F7F7F">
              <a:alpha val="24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DBF635A-7BF2-4B39-EFE7-AE4ED3F70E4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3687" y="1729100"/>
            <a:ext cx="6795868" cy="33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" name="Rectangle 140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7520" y="4835010"/>
            <a:ext cx="1349026" cy="1572768"/>
          </a:xfrm>
          <a:prstGeom prst="rect">
            <a:avLst/>
          </a:prstGeom>
          <a:solidFill>
            <a:srgbClr val="3F426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2754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0"/>
            <a:ext cx="3904488" cy="4233672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F843D-441A-99E0-F0BE-FB84BFAA9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115568"/>
            <a:ext cx="3364992" cy="28437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Wireless – FW Sessions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846320"/>
            <a:ext cx="2395728" cy="1563624"/>
          </a:xfrm>
          <a:prstGeom prst="rect">
            <a:avLst/>
          </a:prstGeom>
          <a:solidFill>
            <a:schemeClr val="accent1">
              <a:alpha val="94902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C910467-8185-45DD-B8A2-A88DF20DF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1995" y="450221"/>
            <a:ext cx="7207948" cy="5948859"/>
          </a:xfrm>
          <a:prstGeom prst="rect">
            <a:avLst/>
          </a:prstGeom>
          <a:solidFill>
            <a:srgbClr val="7F7F7F">
              <a:alpha val="24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1C5FC36-07B5-8054-8EE0-5AB229F241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9421" y="2170545"/>
            <a:ext cx="3788613" cy="189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7520" y="4835010"/>
            <a:ext cx="1349026" cy="1572768"/>
          </a:xfrm>
          <a:prstGeom prst="rect">
            <a:avLst/>
          </a:prstGeom>
          <a:solidFill>
            <a:srgbClr val="34496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F6D93521-D601-0728-0B04-8202153B9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754" y="1730820"/>
            <a:ext cx="6796892" cy="339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933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0"/>
            <a:ext cx="3904488" cy="4233672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F843D-441A-99E0-F0BE-FB84BFAA9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115568"/>
            <a:ext cx="3364992" cy="28437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Wireless – FW Sessions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846320"/>
            <a:ext cx="2395728" cy="1563624"/>
          </a:xfrm>
          <a:prstGeom prst="rect">
            <a:avLst/>
          </a:prstGeom>
          <a:solidFill>
            <a:schemeClr val="accent1">
              <a:alpha val="94902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C910467-8185-45DD-B8A2-A88DF20DF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1995" y="450221"/>
            <a:ext cx="7207948" cy="5948859"/>
          </a:xfrm>
          <a:prstGeom prst="rect">
            <a:avLst/>
          </a:prstGeom>
          <a:solidFill>
            <a:srgbClr val="7F7F7F">
              <a:alpha val="24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1C5FC36-07B5-8054-8EE0-5AB229F241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9421" y="2170545"/>
            <a:ext cx="3788613" cy="189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7520" y="4835010"/>
            <a:ext cx="1349026" cy="1572768"/>
          </a:xfrm>
          <a:prstGeom prst="rect">
            <a:avLst/>
          </a:prstGeom>
          <a:solidFill>
            <a:srgbClr val="34496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F6D93521-D601-0728-0B04-8202153B9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754" y="1730820"/>
            <a:ext cx="6796892" cy="339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537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E34BB8-5A0B-38FD-37CB-596DF42D7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Campus Wireless Upgrade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45455-D697-302D-D7D0-01D8B0352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r>
              <a:rPr lang="en-US" sz="2600" dirty="0"/>
              <a:t>Started in 2017</a:t>
            </a:r>
          </a:p>
          <a:p>
            <a:pPr lvl="1"/>
            <a:r>
              <a:rPr lang="en-US" sz="2200" dirty="0"/>
              <a:t>Approximately 8000 AP’s for the entire campus</a:t>
            </a:r>
          </a:p>
          <a:p>
            <a:pPr lvl="1"/>
            <a:r>
              <a:rPr lang="en-US" sz="2200" dirty="0"/>
              <a:t>Philosophy shifted from a “Coverage” model to a ”Density” model (move from emphasizing covering the largest area to supporting the most users)</a:t>
            </a:r>
          </a:p>
          <a:p>
            <a:r>
              <a:rPr lang="en-US" sz="2600" dirty="0"/>
              <a:t>Barriers</a:t>
            </a:r>
          </a:p>
          <a:p>
            <a:pPr lvl="1"/>
            <a:r>
              <a:rPr lang="en-US" sz="2200" dirty="0"/>
              <a:t>ISP fiber (MM </a:t>
            </a:r>
            <a:r>
              <a:rPr lang="en-US" sz="2200" dirty="0">
                <a:sym typeface="Wingdings" pitchFamily="2" charset="2"/>
              </a:rPr>
              <a:t> SM), Added POE requirements, Edge switch upgrades, TR power requirements</a:t>
            </a:r>
          </a:p>
          <a:p>
            <a:pPr lvl="1"/>
            <a:r>
              <a:rPr lang="en-US" sz="2200" dirty="0">
                <a:sym typeface="Wingdings" pitchFamily="2" charset="2"/>
              </a:rPr>
              <a:t>slow progress when using only campus resources for infrastructure upgrades</a:t>
            </a:r>
          </a:p>
          <a:p>
            <a:r>
              <a:rPr lang="en-US" sz="2600" dirty="0">
                <a:sym typeface="Wingdings" pitchFamily="2" charset="2"/>
              </a:rPr>
              <a:t>Currently supporting about 18000 AP’s with about 279 remaining AP-125’s </a:t>
            </a:r>
          </a:p>
          <a:p>
            <a:endParaRPr lang="en-US" sz="2400" dirty="0">
              <a:sym typeface="Wingdings" pitchFamily="2" charset="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88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{22C4C68F-09AA-CB46-AAC6-00A5EB230612}tf16401369</Template>
  <TotalTime>404</TotalTime>
  <Words>330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Wireless - Core</vt:lpstr>
      <vt:lpstr>Wireless - Controllers</vt:lpstr>
      <vt:lpstr>Wireless –Net Services</vt:lpstr>
      <vt:lpstr>Wireless –Net Services</vt:lpstr>
      <vt:lpstr>Wireless - Clients</vt:lpstr>
      <vt:lpstr>Wireless - Traffic</vt:lpstr>
      <vt:lpstr>Wireless – FW Sessions</vt:lpstr>
      <vt:lpstr>Wireless – FW Sessions</vt:lpstr>
      <vt:lpstr>Campus Wireless Upgrade</vt:lpstr>
      <vt:lpstr>Current Efforts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Core</dc:title>
  <dc:creator>David Crabb</dc:creator>
  <cp:lastModifiedBy>Patrick Christian</cp:lastModifiedBy>
  <cp:revision>6</cp:revision>
  <dcterms:created xsi:type="dcterms:W3CDTF">2022-05-24T14:06:23Z</dcterms:created>
  <dcterms:modified xsi:type="dcterms:W3CDTF">2022-05-24T21:57:46Z</dcterms:modified>
</cp:coreProperties>
</file>