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80" r:id="rId7"/>
    <p:sldId id="259" r:id="rId8"/>
    <p:sldId id="281" r:id="rId9"/>
    <p:sldId id="263" r:id="rId10"/>
    <p:sldId id="264" r:id="rId11"/>
    <p:sldId id="266" r:id="rId12"/>
    <p:sldId id="267" r:id="rId13"/>
    <p:sldId id="291" r:id="rId14"/>
    <p:sldId id="274" r:id="rId15"/>
    <p:sldId id="275" r:id="rId16"/>
    <p:sldId id="276" r:id="rId17"/>
    <p:sldId id="287" r:id="rId18"/>
    <p:sldId id="288" r:id="rId19"/>
    <p:sldId id="286" r:id="rId20"/>
    <p:sldId id="309" r:id="rId21"/>
    <p:sldId id="290" r:id="rId22"/>
    <p:sldId id="289" r:id="rId23"/>
    <p:sldId id="301" r:id="rId24"/>
    <p:sldId id="300" r:id="rId25"/>
    <p:sldId id="303" r:id="rId26"/>
    <p:sldId id="306" r:id="rId27"/>
    <p:sldId id="307" r:id="rId28"/>
    <p:sldId id="268" r:id="rId29"/>
    <p:sldId id="265" r:id="rId30"/>
    <p:sldId id="269" r:id="rId31"/>
    <p:sldId id="297" r:id="rId32"/>
    <p:sldId id="292" r:id="rId33"/>
    <p:sldId id="296" r:id="rId34"/>
    <p:sldId id="294" r:id="rId35"/>
    <p:sldId id="293" r:id="rId36"/>
    <p:sldId id="295" r:id="rId37"/>
    <p:sldId id="304" r:id="rId38"/>
    <p:sldId id="305" r:id="rId39"/>
    <p:sldId id="279" r:id="rId40"/>
    <p:sldId id="285" r:id="rId41"/>
    <p:sldId id="284" r:id="rId42"/>
    <p:sldId id="30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8" d="100"/>
          <a:sy n="108"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FF6A-E9C1-4A95-8262-FDFC9BFCA5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2DF9DE-DA66-4876-AFD2-0A9BB18D8B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BE25F1-BA1D-41EC-B66A-4897987D9298}"/>
              </a:ext>
            </a:extLst>
          </p:cNvPr>
          <p:cNvSpPr>
            <a:spLocks noGrp="1"/>
          </p:cNvSpPr>
          <p:nvPr>
            <p:ph type="dt" sz="half" idx="10"/>
          </p:nvPr>
        </p:nvSpPr>
        <p:spPr/>
        <p:txBody>
          <a:bodyPr/>
          <a:lstStyle/>
          <a:p>
            <a:fld id="{0E1A35E0-8F10-4809-A2F6-4C2E1D5FE437}" type="datetimeFigureOut">
              <a:rPr lang="en-US" smtClean="0"/>
              <a:t>5/24/2022</a:t>
            </a:fld>
            <a:endParaRPr lang="en-US"/>
          </a:p>
        </p:txBody>
      </p:sp>
      <p:sp>
        <p:nvSpPr>
          <p:cNvPr id="5" name="Footer Placeholder 4">
            <a:extLst>
              <a:ext uri="{FF2B5EF4-FFF2-40B4-BE49-F238E27FC236}">
                <a16:creationId xmlns:a16="http://schemas.microsoft.com/office/drawing/2014/main" id="{A4765FB8-1D21-4B5B-9C4D-74B2148605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7E79D-046E-4D0A-8158-64DB7D5255AE}"/>
              </a:ext>
            </a:extLst>
          </p:cNvPr>
          <p:cNvSpPr>
            <a:spLocks noGrp="1"/>
          </p:cNvSpPr>
          <p:nvPr>
            <p:ph type="sldNum" sz="quarter" idx="12"/>
          </p:nvPr>
        </p:nvSpPr>
        <p:spPr/>
        <p:txBody>
          <a:bodyPr/>
          <a:lstStyle/>
          <a:p>
            <a:fld id="{EC24056C-D4C2-4FD4-9E07-4AB6AB4A1675}" type="slidenum">
              <a:rPr lang="en-US" smtClean="0"/>
              <a:t>‹#›</a:t>
            </a:fld>
            <a:endParaRPr lang="en-US"/>
          </a:p>
        </p:txBody>
      </p:sp>
    </p:spTree>
    <p:extLst>
      <p:ext uri="{BB962C8B-B14F-4D97-AF65-F5344CB8AC3E}">
        <p14:creationId xmlns:p14="http://schemas.microsoft.com/office/powerpoint/2010/main" val="4042112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C2F94-F715-43BC-B43B-DA40670359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323A49-6E1F-4C2D-B46D-7DE4DE6C13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CD741-AF4C-4122-BCB6-C4599025025C}"/>
              </a:ext>
            </a:extLst>
          </p:cNvPr>
          <p:cNvSpPr>
            <a:spLocks noGrp="1"/>
          </p:cNvSpPr>
          <p:nvPr>
            <p:ph type="dt" sz="half" idx="10"/>
          </p:nvPr>
        </p:nvSpPr>
        <p:spPr/>
        <p:txBody>
          <a:bodyPr/>
          <a:lstStyle/>
          <a:p>
            <a:fld id="{0E1A35E0-8F10-4809-A2F6-4C2E1D5FE437}" type="datetimeFigureOut">
              <a:rPr lang="en-US" smtClean="0"/>
              <a:t>5/24/2022</a:t>
            </a:fld>
            <a:endParaRPr lang="en-US"/>
          </a:p>
        </p:txBody>
      </p:sp>
      <p:sp>
        <p:nvSpPr>
          <p:cNvPr id="5" name="Footer Placeholder 4">
            <a:extLst>
              <a:ext uri="{FF2B5EF4-FFF2-40B4-BE49-F238E27FC236}">
                <a16:creationId xmlns:a16="http://schemas.microsoft.com/office/drawing/2014/main" id="{94C411CD-7EB8-4DA3-9503-AB09ED9E16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FE783-52BE-4BFC-A066-9D94905D295D}"/>
              </a:ext>
            </a:extLst>
          </p:cNvPr>
          <p:cNvSpPr>
            <a:spLocks noGrp="1"/>
          </p:cNvSpPr>
          <p:nvPr>
            <p:ph type="sldNum" sz="quarter" idx="12"/>
          </p:nvPr>
        </p:nvSpPr>
        <p:spPr/>
        <p:txBody>
          <a:bodyPr/>
          <a:lstStyle/>
          <a:p>
            <a:fld id="{EC24056C-D4C2-4FD4-9E07-4AB6AB4A1675}" type="slidenum">
              <a:rPr lang="en-US" smtClean="0"/>
              <a:t>‹#›</a:t>
            </a:fld>
            <a:endParaRPr lang="en-US"/>
          </a:p>
        </p:txBody>
      </p:sp>
    </p:spTree>
    <p:extLst>
      <p:ext uri="{BB962C8B-B14F-4D97-AF65-F5344CB8AC3E}">
        <p14:creationId xmlns:p14="http://schemas.microsoft.com/office/powerpoint/2010/main" val="117454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4CB9F-47DB-4C82-AF9C-157FC554B9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8D2FD9-8652-4152-9E11-934C6432C4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FD63FB-977D-4178-80F4-646A91F64024}"/>
              </a:ext>
            </a:extLst>
          </p:cNvPr>
          <p:cNvSpPr>
            <a:spLocks noGrp="1"/>
          </p:cNvSpPr>
          <p:nvPr>
            <p:ph type="dt" sz="half" idx="10"/>
          </p:nvPr>
        </p:nvSpPr>
        <p:spPr/>
        <p:txBody>
          <a:bodyPr/>
          <a:lstStyle/>
          <a:p>
            <a:fld id="{0E1A35E0-8F10-4809-A2F6-4C2E1D5FE437}" type="datetimeFigureOut">
              <a:rPr lang="en-US" smtClean="0"/>
              <a:t>5/24/2022</a:t>
            </a:fld>
            <a:endParaRPr lang="en-US"/>
          </a:p>
        </p:txBody>
      </p:sp>
      <p:sp>
        <p:nvSpPr>
          <p:cNvPr id="5" name="Footer Placeholder 4">
            <a:extLst>
              <a:ext uri="{FF2B5EF4-FFF2-40B4-BE49-F238E27FC236}">
                <a16:creationId xmlns:a16="http://schemas.microsoft.com/office/drawing/2014/main" id="{D7AFD0A1-EA9B-4D23-B283-A45F1ADD3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7D458B-7F7E-4706-81D0-7B6B16DD1CEB}"/>
              </a:ext>
            </a:extLst>
          </p:cNvPr>
          <p:cNvSpPr>
            <a:spLocks noGrp="1"/>
          </p:cNvSpPr>
          <p:nvPr>
            <p:ph type="sldNum" sz="quarter" idx="12"/>
          </p:nvPr>
        </p:nvSpPr>
        <p:spPr/>
        <p:txBody>
          <a:bodyPr/>
          <a:lstStyle/>
          <a:p>
            <a:fld id="{EC24056C-D4C2-4FD4-9E07-4AB6AB4A1675}" type="slidenum">
              <a:rPr lang="en-US" smtClean="0"/>
              <a:t>‹#›</a:t>
            </a:fld>
            <a:endParaRPr lang="en-US"/>
          </a:p>
        </p:txBody>
      </p:sp>
    </p:spTree>
    <p:extLst>
      <p:ext uri="{BB962C8B-B14F-4D97-AF65-F5344CB8AC3E}">
        <p14:creationId xmlns:p14="http://schemas.microsoft.com/office/powerpoint/2010/main" val="379156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807A-FCE0-421F-BCE4-630DC6602E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717CC-21CE-464A-9B6A-986A3D566D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6F72CF-A23E-484C-B5F5-BD0C764AA120}"/>
              </a:ext>
            </a:extLst>
          </p:cNvPr>
          <p:cNvSpPr>
            <a:spLocks noGrp="1"/>
          </p:cNvSpPr>
          <p:nvPr>
            <p:ph type="dt" sz="half" idx="10"/>
          </p:nvPr>
        </p:nvSpPr>
        <p:spPr/>
        <p:txBody>
          <a:bodyPr/>
          <a:lstStyle/>
          <a:p>
            <a:fld id="{0E1A35E0-8F10-4809-A2F6-4C2E1D5FE437}" type="datetimeFigureOut">
              <a:rPr lang="en-US" smtClean="0"/>
              <a:t>5/24/2022</a:t>
            </a:fld>
            <a:endParaRPr lang="en-US"/>
          </a:p>
        </p:txBody>
      </p:sp>
      <p:sp>
        <p:nvSpPr>
          <p:cNvPr id="5" name="Footer Placeholder 4">
            <a:extLst>
              <a:ext uri="{FF2B5EF4-FFF2-40B4-BE49-F238E27FC236}">
                <a16:creationId xmlns:a16="http://schemas.microsoft.com/office/drawing/2014/main" id="{E4C567F1-B8BC-449E-878E-7260B6FC3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713636-AE37-469D-83F4-3DDCE39C16AE}"/>
              </a:ext>
            </a:extLst>
          </p:cNvPr>
          <p:cNvSpPr>
            <a:spLocks noGrp="1"/>
          </p:cNvSpPr>
          <p:nvPr>
            <p:ph type="sldNum" sz="quarter" idx="12"/>
          </p:nvPr>
        </p:nvSpPr>
        <p:spPr/>
        <p:txBody>
          <a:bodyPr/>
          <a:lstStyle/>
          <a:p>
            <a:fld id="{EC24056C-D4C2-4FD4-9E07-4AB6AB4A1675}" type="slidenum">
              <a:rPr lang="en-US" smtClean="0"/>
              <a:t>‹#›</a:t>
            </a:fld>
            <a:endParaRPr lang="en-US"/>
          </a:p>
        </p:txBody>
      </p:sp>
    </p:spTree>
    <p:extLst>
      <p:ext uri="{BB962C8B-B14F-4D97-AF65-F5344CB8AC3E}">
        <p14:creationId xmlns:p14="http://schemas.microsoft.com/office/powerpoint/2010/main" val="20376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2ABE8-E9EE-4455-930B-A3E0E121FC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05092D-7853-4FAD-9696-9E86B55D3F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4A6EC1-7EA7-44C7-9289-97D3B62D4D3B}"/>
              </a:ext>
            </a:extLst>
          </p:cNvPr>
          <p:cNvSpPr>
            <a:spLocks noGrp="1"/>
          </p:cNvSpPr>
          <p:nvPr>
            <p:ph type="dt" sz="half" idx="10"/>
          </p:nvPr>
        </p:nvSpPr>
        <p:spPr/>
        <p:txBody>
          <a:bodyPr/>
          <a:lstStyle/>
          <a:p>
            <a:fld id="{0E1A35E0-8F10-4809-A2F6-4C2E1D5FE437}" type="datetimeFigureOut">
              <a:rPr lang="en-US" smtClean="0"/>
              <a:t>5/24/2022</a:t>
            </a:fld>
            <a:endParaRPr lang="en-US"/>
          </a:p>
        </p:txBody>
      </p:sp>
      <p:sp>
        <p:nvSpPr>
          <p:cNvPr id="5" name="Footer Placeholder 4">
            <a:extLst>
              <a:ext uri="{FF2B5EF4-FFF2-40B4-BE49-F238E27FC236}">
                <a16:creationId xmlns:a16="http://schemas.microsoft.com/office/drawing/2014/main" id="{0E56F394-A3F0-44DB-A962-17062A5590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23318-BA97-45ED-B413-4A9B6C85DE44}"/>
              </a:ext>
            </a:extLst>
          </p:cNvPr>
          <p:cNvSpPr>
            <a:spLocks noGrp="1"/>
          </p:cNvSpPr>
          <p:nvPr>
            <p:ph type="sldNum" sz="quarter" idx="12"/>
          </p:nvPr>
        </p:nvSpPr>
        <p:spPr/>
        <p:txBody>
          <a:bodyPr/>
          <a:lstStyle/>
          <a:p>
            <a:fld id="{EC24056C-D4C2-4FD4-9E07-4AB6AB4A1675}" type="slidenum">
              <a:rPr lang="en-US" smtClean="0"/>
              <a:t>‹#›</a:t>
            </a:fld>
            <a:endParaRPr lang="en-US"/>
          </a:p>
        </p:txBody>
      </p:sp>
    </p:spTree>
    <p:extLst>
      <p:ext uri="{BB962C8B-B14F-4D97-AF65-F5344CB8AC3E}">
        <p14:creationId xmlns:p14="http://schemas.microsoft.com/office/powerpoint/2010/main" val="224962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7038-E66A-449B-98DB-9DF9389939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38210C-89D1-46A3-8C19-4B7C82580A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424377-85CC-4EAB-A5D5-2F55C5FE2D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8FCE0C-7102-4B74-8155-5859AF024747}"/>
              </a:ext>
            </a:extLst>
          </p:cNvPr>
          <p:cNvSpPr>
            <a:spLocks noGrp="1"/>
          </p:cNvSpPr>
          <p:nvPr>
            <p:ph type="dt" sz="half" idx="10"/>
          </p:nvPr>
        </p:nvSpPr>
        <p:spPr/>
        <p:txBody>
          <a:bodyPr/>
          <a:lstStyle/>
          <a:p>
            <a:fld id="{0E1A35E0-8F10-4809-A2F6-4C2E1D5FE437}" type="datetimeFigureOut">
              <a:rPr lang="en-US" smtClean="0"/>
              <a:t>5/24/2022</a:t>
            </a:fld>
            <a:endParaRPr lang="en-US"/>
          </a:p>
        </p:txBody>
      </p:sp>
      <p:sp>
        <p:nvSpPr>
          <p:cNvPr id="6" name="Footer Placeholder 5">
            <a:extLst>
              <a:ext uri="{FF2B5EF4-FFF2-40B4-BE49-F238E27FC236}">
                <a16:creationId xmlns:a16="http://schemas.microsoft.com/office/drawing/2014/main" id="{4F1526A0-1F2E-4B43-81E7-13C4683CA2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ECB12C-ACDA-4377-A11A-5E52137AF638}"/>
              </a:ext>
            </a:extLst>
          </p:cNvPr>
          <p:cNvSpPr>
            <a:spLocks noGrp="1"/>
          </p:cNvSpPr>
          <p:nvPr>
            <p:ph type="sldNum" sz="quarter" idx="12"/>
          </p:nvPr>
        </p:nvSpPr>
        <p:spPr/>
        <p:txBody>
          <a:bodyPr/>
          <a:lstStyle/>
          <a:p>
            <a:fld id="{EC24056C-D4C2-4FD4-9E07-4AB6AB4A1675}" type="slidenum">
              <a:rPr lang="en-US" smtClean="0"/>
              <a:t>‹#›</a:t>
            </a:fld>
            <a:endParaRPr lang="en-US"/>
          </a:p>
        </p:txBody>
      </p:sp>
    </p:spTree>
    <p:extLst>
      <p:ext uri="{BB962C8B-B14F-4D97-AF65-F5344CB8AC3E}">
        <p14:creationId xmlns:p14="http://schemas.microsoft.com/office/powerpoint/2010/main" val="163030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E7106-6FC1-4A02-895B-2CF115F4E8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020C80-6852-4CDA-8F41-159ADA482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D4621B-B814-4E88-8D2C-EC49837444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48D972-BCCD-4559-BD33-00F0CFD235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5F8402-DBF4-4D98-A445-369504AF8C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7C80AB-72C6-4B7A-B9B1-093B0D0C249C}"/>
              </a:ext>
            </a:extLst>
          </p:cNvPr>
          <p:cNvSpPr>
            <a:spLocks noGrp="1"/>
          </p:cNvSpPr>
          <p:nvPr>
            <p:ph type="dt" sz="half" idx="10"/>
          </p:nvPr>
        </p:nvSpPr>
        <p:spPr/>
        <p:txBody>
          <a:bodyPr/>
          <a:lstStyle/>
          <a:p>
            <a:fld id="{0E1A35E0-8F10-4809-A2F6-4C2E1D5FE437}" type="datetimeFigureOut">
              <a:rPr lang="en-US" smtClean="0"/>
              <a:t>5/24/2022</a:t>
            </a:fld>
            <a:endParaRPr lang="en-US"/>
          </a:p>
        </p:txBody>
      </p:sp>
      <p:sp>
        <p:nvSpPr>
          <p:cNvPr id="8" name="Footer Placeholder 7">
            <a:extLst>
              <a:ext uri="{FF2B5EF4-FFF2-40B4-BE49-F238E27FC236}">
                <a16:creationId xmlns:a16="http://schemas.microsoft.com/office/drawing/2014/main" id="{F6F0FE8E-C131-4A16-992F-97D46863C5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9596E3-DD16-42D6-879E-AC5E7F7CD7D4}"/>
              </a:ext>
            </a:extLst>
          </p:cNvPr>
          <p:cNvSpPr>
            <a:spLocks noGrp="1"/>
          </p:cNvSpPr>
          <p:nvPr>
            <p:ph type="sldNum" sz="quarter" idx="12"/>
          </p:nvPr>
        </p:nvSpPr>
        <p:spPr/>
        <p:txBody>
          <a:bodyPr/>
          <a:lstStyle/>
          <a:p>
            <a:fld id="{EC24056C-D4C2-4FD4-9E07-4AB6AB4A1675}" type="slidenum">
              <a:rPr lang="en-US" smtClean="0"/>
              <a:t>‹#›</a:t>
            </a:fld>
            <a:endParaRPr lang="en-US"/>
          </a:p>
        </p:txBody>
      </p:sp>
    </p:spTree>
    <p:extLst>
      <p:ext uri="{BB962C8B-B14F-4D97-AF65-F5344CB8AC3E}">
        <p14:creationId xmlns:p14="http://schemas.microsoft.com/office/powerpoint/2010/main" val="293419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643F-41FA-465D-9CB8-879FB2983F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2CF429-B2B4-4446-AD51-D982F7E80093}"/>
              </a:ext>
            </a:extLst>
          </p:cNvPr>
          <p:cNvSpPr>
            <a:spLocks noGrp="1"/>
          </p:cNvSpPr>
          <p:nvPr>
            <p:ph type="dt" sz="half" idx="10"/>
          </p:nvPr>
        </p:nvSpPr>
        <p:spPr/>
        <p:txBody>
          <a:bodyPr/>
          <a:lstStyle/>
          <a:p>
            <a:fld id="{0E1A35E0-8F10-4809-A2F6-4C2E1D5FE437}" type="datetimeFigureOut">
              <a:rPr lang="en-US" smtClean="0"/>
              <a:t>5/24/2022</a:t>
            </a:fld>
            <a:endParaRPr lang="en-US"/>
          </a:p>
        </p:txBody>
      </p:sp>
      <p:sp>
        <p:nvSpPr>
          <p:cNvPr id="4" name="Footer Placeholder 3">
            <a:extLst>
              <a:ext uri="{FF2B5EF4-FFF2-40B4-BE49-F238E27FC236}">
                <a16:creationId xmlns:a16="http://schemas.microsoft.com/office/drawing/2014/main" id="{73137D3E-1F61-4C13-BD10-58174D8A0F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6D0072-18B5-43B1-AAAD-691C8EABD0A8}"/>
              </a:ext>
            </a:extLst>
          </p:cNvPr>
          <p:cNvSpPr>
            <a:spLocks noGrp="1"/>
          </p:cNvSpPr>
          <p:nvPr>
            <p:ph type="sldNum" sz="quarter" idx="12"/>
          </p:nvPr>
        </p:nvSpPr>
        <p:spPr/>
        <p:txBody>
          <a:bodyPr/>
          <a:lstStyle/>
          <a:p>
            <a:fld id="{EC24056C-D4C2-4FD4-9E07-4AB6AB4A1675}" type="slidenum">
              <a:rPr lang="en-US" smtClean="0"/>
              <a:t>‹#›</a:t>
            </a:fld>
            <a:endParaRPr lang="en-US"/>
          </a:p>
        </p:txBody>
      </p:sp>
    </p:spTree>
    <p:extLst>
      <p:ext uri="{BB962C8B-B14F-4D97-AF65-F5344CB8AC3E}">
        <p14:creationId xmlns:p14="http://schemas.microsoft.com/office/powerpoint/2010/main" val="3481024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3A9AD0-483A-4712-B07E-46D6D786731B}"/>
              </a:ext>
            </a:extLst>
          </p:cNvPr>
          <p:cNvSpPr>
            <a:spLocks noGrp="1"/>
          </p:cNvSpPr>
          <p:nvPr>
            <p:ph type="dt" sz="half" idx="10"/>
          </p:nvPr>
        </p:nvSpPr>
        <p:spPr/>
        <p:txBody>
          <a:bodyPr/>
          <a:lstStyle/>
          <a:p>
            <a:fld id="{0E1A35E0-8F10-4809-A2F6-4C2E1D5FE437}" type="datetimeFigureOut">
              <a:rPr lang="en-US" smtClean="0"/>
              <a:t>5/24/2022</a:t>
            </a:fld>
            <a:endParaRPr lang="en-US"/>
          </a:p>
        </p:txBody>
      </p:sp>
      <p:sp>
        <p:nvSpPr>
          <p:cNvPr id="3" name="Footer Placeholder 2">
            <a:extLst>
              <a:ext uri="{FF2B5EF4-FFF2-40B4-BE49-F238E27FC236}">
                <a16:creationId xmlns:a16="http://schemas.microsoft.com/office/drawing/2014/main" id="{D10DEBB5-0DE4-4D71-897B-5EADCF0BF8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93B591-FC05-476F-85B8-E16CD8083B71}"/>
              </a:ext>
            </a:extLst>
          </p:cNvPr>
          <p:cNvSpPr>
            <a:spLocks noGrp="1"/>
          </p:cNvSpPr>
          <p:nvPr>
            <p:ph type="sldNum" sz="quarter" idx="12"/>
          </p:nvPr>
        </p:nvSpPr>
        <p:spPr/>
        <p:txBody>
          <a:bodyPr/>
          <a:lstStyle/>
          <a:p>
            <a:fld id="{EC24056C-D4C2-4FD4-9E07-4AB6AB4A1675}" type="slidenum">
              <a:rPr lang="en-US" smtClean="0"/>
              <a:t>‹#›</a:t>
            </a:fld>
            <a:endParaRPr lang="en-US"/>
          </a:p>
        </p:txBody>
      </p:sp>
    </p:spTree>
    <p:extLst>
      <p:ext uri="{BB962C8B-B14F-4D97-AF65-F5344CB8AC3E}">
        <p14:creationId xmlns:p14="http://schemas.microsoft.com/office/powerpoint/2010/main" val="427041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1DF4-676F-45E1-9605-65A67CF20F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A54A6E-075D-4E12-99C7-9895A135D8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C3F703-B73F-4B17-93AE-D454C0B7E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56CF2B-9BDC-4FD5-8201-C1049FFD9FFB}"/>
              </a:ext>
            </a:extLst>
          </p:cNvPr>
          <p:cNvSpPr>
            <a:spLocks noGrp="1"/>
          </p:cNvSpPr>
          <p:nvPr>
            <p:ph type="dt" sz="half" idx="10"/>
          </p:nvPr>
        </p:nvSpPr>
        <p:spPr/>
        <p:txBody>
          <a:bodyPr/>
          <a:lstStyle/>
          <a:p>
            <a:fld id="{0E1A35E0-8F10-4809-A2F6-4C2E1D5FE437}" type="datetimeFigureOut">
              <a:rPr lang="en-US" smtClean="0"/>
              <a:t>5/24/2022</a:t>
            </a:fld>
            <a:endParaRPr lang="en-US"/>
          </a:p>
        </p:txBody>
      </p:sp>
      <p:sp>
        <p:nvSpPr>
          <p:cNvPr id="6" name="Footer Placeholder 5">
            <a:extLst>
              <a:ext uri="{FF2B5EF4-FFF2-40B4-BE49-F238E27FC236}">
                <a16:creationId xmlns:a16="http://schemas.microsoft.com/office/drawing/2014/main" id="{19C949D8-EDF5-47D0-937E-3E06D15FE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5790F6-7E23-4DAA-A35B-3D0B175DAAC9}"/>
              </a:ext>
            </a:extLst>
          </p:cNvPr>
          <p:cNvSpPr>
            <a:spLocks noGrp="1"/>
          </p:cNvSpPr>
          <p:nvPr>
            <p:ph type="sldNum" sz="quarter" idx="12"/>
          </p:nvPr>
        </p:nvSpPr>
        <p:spPr/>
        <p:txBody>
          <a:bodyPr/>
          <a:lstStyle/>
          <a:p>
            <a:fld id="{EC24056C-D4C2-4FD4-9E07-4AB6AB4A1675}" type="slidenum">
              <a:rPr lang="en-US" smtClean="0"/>
              <a:t>‹#›</a:t>
            </a:fld>
            <a:endParaRPr lang="en-US"/>
          </a:p>
        </p:txBody>
      </p:sp>
    </p:spTree>
    <p:extLst>
      <p:ext uri="{BB962C8B-B14F-4D97-AF65-F5344CB8AC3E}">
        <p14:creationId xmlns:p14="http://schemas.microsoft.com/office/powerpoint/2010/main" val="376961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2501C-F397-4BE6-927C-823AA38E74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2FD705-1EAF-4D13-B7BF-A50597B452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46E58F-F48B-4792-8169-D3077E901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5350D3-6EA4-439E-9434-77E4BD5BFF24}"/>
              </a:ext>
            </a:extLst>
          </p:cNvPr>
          <p:cNvSpPr>
            <a:spLocks noGrp="1"/>
          </p:cNvSpPr>
          <p:nvPr>
            <p:ph type="dt" sz="half" idx="10"/>
          </p:nvPr>
        </p:nvSpPr>
        <p:spPr/>
        <p:txBody>
          <a:bodyPr/>
          <a:lstStyle/>
          <a:p>
            <a:fld id="{0E1A35E0-8F10-4809-A2F6-4C2E1D5FE437}" type="datetimeFigureOut">
              <a:rPr lang="en-US" smtClean="0"/>
              <a:t>5/24/2022</a:t>
            </a:fld>
            <a:endParaRPr lang="en-US"/>
          </a:p>
        </p:txBody>
      </p:sp>
      <p:sp>
        <p:nvSpPr>
          <p:cNvPr id="6" name="Footer Placeholder 5">
            <a:extLst>
              <a:ext uri="{FF2B5EF4-FFF2-40B4-BE49-F238E27FC236}">
                <a16:creationId xmlns:a16="http://schemas.microsoft.com/office/drawing/2014/main" id="{5421477E-B143-4B87-A779-CFB73E67B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7E6A86-34CB-4B39-9A23-91033FF24628}"/>
              </a:ext>
            </a:extLst>
          </p:cNvPr>
          <p:cNvSpPr>
            <a:spLocks noGrp="1"/>
          </p:cNvSpPr>
          <p:nvPr>
            <p:ph type="sldNum" sz="quarter" idx="12"/>
          </p:nvPr>
        </p:nvSpPr>
        <p:spPr/>
        <p:txBody>
          <a:bodyPr/>
          <a:lstStyle/>
          <a:p>
            <a:fld id="{EC24056C-D4C2-4FD4-9E07-4AB6AB4A1675}" type="slidenum">
              <a:rPr lang="en-US" smtClean="0"/>
              <a:t>‹#›</a:t>
            </a:fld>
            <a:endParaRPr lang="en-US"/>
          </a:p>
        </p:txBody>
      </p:sp>
    </p:spTree>
    <p:extLst>
      <p:ext uri="{BB962C8B-B14F-4D97-AF65-F5344CB8AC3E}">
        <p14:creationId xmlns:p14="http://schemas.microsoft.com/office/powerpoint/2010/main" val="257174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A0A0FC-5136-4E19-9309-C47126AC1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88745B-0150-4D65-A687-AB732A167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F0C49-FB3B-46EE-ADEC-7FE389A63A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A35E0-8F10-4809-A2F6-4C2E1D5FE437}" type="datetimeFigureOut">
              <a:rPr lang="en-US" smtClean="0"/>
              <a:t>5/24/2022</a:t>
            </a:fld>
            <a:endParaRPr lang="en-US"/>
          </a:p>
        </p:txBody>
      </p:sp>
      <p:sp>
        <p:nvSpPr>
          <p:cNvPr id="5" name="Footer Placeholder 4">
            <a:extLst>
              <a:ext uri="{FF2B5EF4-FFF2-40B4-BE49-F238E27FC236}">
                <a16:creationId xmlns:a16="http://schemas.microsoft.com/office/drawing/2014/main" id="{4AD4ACE6-F218-4AB0-8B13-98B7775787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853679-4E9B-43AE-A2C7-6C11213EE4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4056C-D4C2-4FD4-9E07-4AB6AB4A1675}" type="slidenum">
              <a:rPr lang="en-US" smtClean="0"/>
              <a:t>‹#›</a:t>
            </a:fld>
            <a:endParaRPr lang="en-US"/>
          </a:p>
        </p:txBody>
      </p:sp>
    </p:spTree>
    <p:extLst>
      <p:ext uri="{BB962C8B-B14F-4D97-AF65-F5344CB8AC3E}">
        <p14:creationId xmlns:p14="http://schemas.microsoft.com/office/powerpoint/2010/main" val="697315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tats.uwsys.net/other/2022-uwsysnet-meetin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stats.uwsys.net/other/2022-04-07-ddo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kb.wisc.edu/uwsysnet/5431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kb.wisc.edu/uwsysnet/11058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tats.uwsys.net/other/2019-uwsysnet-meeting/hare-sysnet2020-updates-cloud-rpki.ppt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tats.net.wisc.edu/cgi-bin/rrd_reports.cgi?report=jnx-xml-FEC" TargetMode="External"/><Relationship Id="rId2" Type="http://schemas.openxmlformats.org/officeDocument/2006/relationships/hyperlink" Target="https://stats.uwsys.net/cgi-bin/shorten.fcgi?i=6119&amp;c=312d7c7e2267cdf7" TargetMode="External"/><Relationship Id="rId1" Type="http://schemas.openxmlformats.org/officeDocument/2006/relationships/slideLayout" Target="../slideLayouts/slideLayout2.xml"/><Relationship Id="rId5" Type="http://schemas.openxmlformats.org/officeDocument/2006/relationships/hyperlink" Target="https://stats.uwsys.net/cgi-bin/shorten.fcgi?i=6120&amp;c=29d60f07685988b7" TargetMode="External"/><Relationship Id="rId4" Type="http://schemas.openxmlformats.org/officeDocument/2006/relationships/hyperlink" Target="https://stats.net.wisc.edu/cgi-bin/rrd_reports.cgi?report=jnx-xml-PC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fido.uwsys.net/cgi-bin/fido_sla.fcgi"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FF64-BCDA-43CB-A697-CAFEE073DEE4}"/>
              </a:ext>
            </a:extLst>
          </p:cNvPr>
          <p:cNvSpPr>
            <a:spLocks noGrp="1"/>
          </p:cNvSpPr>
          <p:nvPr>
            <p:ph type="ctrTitle"/>
          </p:nvPr>
        </p:nvSpPr>
        <p:spPr/>
        <p:txBody>
          <a:bodyPr>
            <a:normAutofit/>
          </a:bodyPr>
          <a:lstStyle/>
          <a:p>
            <a:r>
              <a:rPr lang="en-US" dirty="0"/>
              <a:t>2022</a:t>
            </a:r>
            <a:br>
              <a:rPr lang="en-US" dirty="0"/>
            </a:br>
            <a:r>
              <a:rPr lang="en-US" dirty="0"/>
              <a:t>uwsys.net l2+ update</a:t>
            </a:r>
          </a:p>
        </p:txBody>
      </p:sp>
      <p:sp>
        <p:nvSpPr>
          <p:cNvPr id="3" name="Subtitle 2">
            <a:extLst>
              <a:ext uri="{FF2B5EF4-FFF2-40B4-BE49-F238E27FC236}">
                <a16:creationId xmlns:a16="http://schemas.microsoft.com/office/drawing/2014/main" id="{D23A0FD4-7F5F-4812-B5BB-89DD46D96D7C}"/>
              </a:ext>
            </a:extLst>
          </p:cNvPr>
          <p:cNvSpPr>
            <a:spLocks noGrp="1"/>
          </p:cNvSpPr>
          <p:nvPr>
            <p:ph type="subTitle" idx="1"/>
          </p:nvPr>
        </p:nvSpPr>
        <p:spPr/>
        <p:txBody>
          <a:bodyPr>
            <a:normAutofit lnSpcReduction="10000"/>
          </a:bodyPr>
          <a:lstStyle/>
          <a:p>
            <a:r>
              <a:rPr lang="en-US" dirty="0"/>
              <a:t>Michael Hare</a:t>
            </a:r>
          </a:p>
          <a:p>
            <a:r>
              <a:rPr lang="en-US" dirty="0"/>
              <a:t>[man of many hats]</a:t>
            </a:r>
          </a:p>
          <a:p>
            <a:endParaRPr lang="en-US" dirty="0"/>
          </a:p>
          <a:p>
            <a:r>
              <a:rPr lang="en-US" dirty="0"/>
              <a:t>The unapologetic return of pointless pictures in a PowerPoint</a:t>
            </a:r>
          </a:p>
        </p:txBody>
      </p:sp>
    </p:spTree>
    <p:extLst>
      <p:ext uri="{BB962C8B-B14F-4D97-AF65-F5344CB8AC3E}">
        <p14:creationId xmlns:p14="http://schemas.microsoft.com/office/powerpoint/2010/main" val="3814127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1ACDB6-E6C2-4960-8B57-AECC19BA8840}"/>
              </a:ext>
            </a:extLst>
          </p:cNvPr>
          <p:cNvSpPr>
            <a:spLocks noGrp="1"/>
          </p:cNvSpPr>
          <p:nvPr>
            <p:ph idx="1"/>
          </p:nvPr>
        </p:nvSpPr>
        <p:spPr>
          <a:xfrm>
            <a:off x="2826918" y="869000"/>
            <a:ext cx="8518003" cy="5609804"/>
          </a:xfrm>
        </p:spPr>
        <p:txBody>
          <a:bodyPr>
            <a:normAutofit/>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Strict filtering of [most] internet peers based on IRR data.  prefix and as-path via in house automation {BGPQ3 +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perl</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marL="457200" lvl="1">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Exceptions: peers with &gt; 20k prefixes.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BGP graceful shutdown: you send 65535:0, I set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localpref</a:t>
            </a:r>
            <a:r>
              <a:rPr lang="en-US" sz="2400" dirty="0">
                <a:effectLst/>
                <a:latin typeface="Calibri" panose="020F0502020204030204" pitchFamily="34" charset="0"/>
                <a:ea typeface="Calibri" panose="020F0502020204030204" pitchFamily="34" charset="0"/>
                <a:cs typeface="Times New Roman" panose="02020603050405020304" pitchFamily="18" charset="0"/>
              </a:rPr>
              <a:t>=0</a:t>
            </a:r>
          </a:p>
          <a:p>
            <a:pPr marL="457200" lvl="1">
              <a:spcBef>
                <a:spcPts val="0"/>
              </a:spcBef>
            </a:pPr>
            <a:r>
              <a:rPr lang="en-US" sz="2000" dirty="0" err="1">
                <a:latin typeface="Calibri" panose="020F0502020204030204" pitchFamily="34" charset="0"/>
                <a:ea typeface="Calibri" panose="020F0502020204030204" pitchFamily="34" charset="0"/>
                <a:cs typeface="Times New Roman" panose="02020603050405020304" pitchFamily="18" charset="0"/>
              </a:rPr>
              <a:t>Localpref</a:t>
            </a:r>
            <a:r>
              <a:rPr lang="en-US" sz="2000" dirty="0">
                <a:latin typeface="Calibri" panose="020F0502020204030204" pitchFamily="34" charset="0"/>
                <a:ea typeface="Calibri" panose="020F0502020204030204" pitchFamily="34" charset="0"/>
                <a:cs typeface="Times New Roman" panose="02020603050405020304" pitchFamily="18" charset="0"/>
              </a:rPr>
              <a:t>=0 for planned </a:t>
            </a:r>
            <a:r>
              <a:rPr lang="en-US" sz="2000" dirty="0" err="1">
                <a:latin typeface="Calibri" panose="020F0502020204030204" pitchFamily="34" charset="0"/>
                <a:ea typeface="Calibri" panose="020F0502020204030204" pitchFamily="34" charset="0"/>
                <a:cs typeface="Times New Roman" panose="02020603050405020304" pitchFamily="18" charset="0"/>
              </a:rPr>
              <a:t>maint</a:t>
            </a:r>
            <a:r>
              <a:rPr lang="en-US" sz="2000" dirty="0">
                <a:latin typeface="Calibri" panose="020F0502020204030204" pitchFamily="34" charset="0"/>
                <a:ea typeface="Calibri" panose="020F0502020204030204" pitchFamily="34" charset="0"/>
                <a:cs typeface="Times New Roman" panose="02020603050405020304" pitchFamily="18" charset="0"/>
              </a:rPr>
              <a:t>: more graceful than just yanking a route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Our new OOB network combines LTE with</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Ciena</a:t>
            </a:r>
            <a:r>
              <a:rPr lang="en-US" sz="2400" dirty="0">
                <a:effectLst/>
                <a:latin typeface="Calibri" panose="020F0502020204030204" pitchFamily="34" charset="0"/>
                <a:ea typeface="Calibri" panose="020F0502020204030204" pitchFamily="34" charset="0"/>
                <a:cs typeface="Times New Roman" panose="02020603050405020304" pitchFamily="18" charset="0"/>
              </a:rPr>
              <a:t> Way Side Channel [WSC] management network OSPF links.  BGP boundaries between OOB private ASN </a:t>
            </a:r>
            <a:r>
              <a:rPr lang="en-US" sz="2400" dirty="0">
                <a:latin typeface="Calibri" panose="020F0502020204030204" pitchFamily="34" charset="0"/>
                <a:ea typeface="Calibri" panose="020F0502020204030204" pitchFamily="34" charset="0"/>
                <a:cs typeface="Times New Roman" panose="02020603050405020304" pitchFamily="18" charset="0"/>
              </a:rPr>
              <a:t>and production.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POTS is gone.  </a:t>
            </a:r>
            <a:r>
              <a:rPr lang="en-US" sz="2400" dirty="0">
                <a:latin typeface="Calibri" panose="020F0502020204030204" pitchFamily="34" charset="0"/>
                <a:ea typeface="Calibri" panose="020F0502020204030204" pitchFamily="34" charset="0"/>
                <a:cs typeface="Times New Roman" panose="02020603050405020304" pitchFamily="18" charset="0"/>
              </a:rPr>
              <a:t>Very nice to have multihomed &gt; 9600 baud during router reboots.</a:t>
            </a: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Support for trusting DSCP </a:t>
            </a:r>
            <a:r>
              <a:rPr lang="en-US" sz="2400" dirty="0">
                <a:effectLst/>
                <a:latin typeface="Calibri" panose="020F0502020204030204" pitchFamily="34" charset="0"/>
                <a:ea typeface="Calibri" panose="020F0502020204030204" pitchFamily="34" charset="0"/>
                <a:cs typeface="Times New Roman" panose="02020603050405020304" pitchFamily="18" charset="0"/>
              </a:rPr>
              <a:t>markings for VPNs or global table</a:t>
            </a:r>
          </a:p>
        </p:txBody>
      </p:sp>
      <p:pic>
        <p:nvPicPr>
          <p:cNvPr id="4" name="Picture 3">
            <a:extLst>
              <a:ext uri="{FF2B5EF4-FFF2-40B4-BE49-F238E27FC236}">
                <a16:creationId xmlns:a16="http://schemas.microsoft.com/office/drawing/2014/main" id="{F9A880FF-BC14-4028-9699-395492D28841}"/>
              </a:ext>
            </a:extLst>
          </p:cNvPr>
          <p:cNvPicPr>
            <a:picLocks noChangeAspect="1"/>
          </p:cNvPicPr>
          <p:nvPr/>
        </p:nvPicPr>
        <p:blipFill>
          <a:blip r:embed="rId2"/>
          <a:stretch>
            <a:fillRect/>
          </a:stretch>
        </p:blipFill>
        <p:spPr>
          <a:xfrm>
            <a:off x="75090" y="1976648"/>
            <a:ext cx="2667000" cy="2790825"/>
          </a:xfrm>
          <a:prstGeom prst="rect">
            <a:avLst/>
          </a:prstGeom>
        </p:spPr>
      </p:pic>
    </p:spTree>
    <p:extLst>
      <p:ext uri="{BB962C8B-B14F-4D97-AF65-F5344CB8AC3E}">
        <p14:creationId xmlns:p14="http://schemas.microsoft.com/office/powerpoint/2010/main" val="907137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F821F0-31A9-46AF-B5A3-F4E897638454}"/>
              </a:ext>
            </a:extLst>
          </p:cNvPr>
          <p:cNvSpPr>
            <a:spLocks noGrp="1"/>
          </p:cNvSpPr>
          <p:nvPr>
            <p:ph idx="1"/>
          </p:nvPr>
        </p:nvSpPr>
        <p:spPr>
          <a:xfrm>
            <a:off x="2844800" y="843822"/>
            <a:ext cx="9134764" cy="6431742"/>
          </a:xfrm>
        </p:spPr>
        <p:txBody>
          <a:bodyPr>
            <a:normAutofit/>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Major EVPN issues from Jan 2020 to March 2021.  </a:t>
            </a:r>
            <a:r>
              <a:rPr lang="en-US" sz="2000" dirty="0">
                <a:latin typeface="Calibri" panose="020F0502020204030204" pitchFamily="34" charset="0"/>
                <a:ea typeface="Calibri" panose="020F0502020204030204" pitchFamily="34" charset="0"/>
                <a:cs typeface="Times New Roman" panose="02020603050405020304" pitchFamily="18" charset="0"/>
              </a:rPr>
              <a:t>JunOS 20.4 looking better</a:t>
            </a:r>
          </a:p>
          <a:p>
            <a:pPr marL="228600" lvl="1" indent="0">
              <a:spcBef>
                <a:spcPts val="0"/>
              </a:spcBef>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Solid Optics [3</a:t>
            </a:r>
            <a:r>
              <a:rPr lang="en-US" sz="20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2000" dirty="0">
                <a:effectLst/>
                <a:latin typeface="Calibri" panose="020F0502020204030204" pitchFamily="34" charset="0"/>
                <a:ea typeface="Calibri" panose="020F0502020204030204" pitchFamily="34" charset="0"/>
                <a:cs typeface="Times New Roman" panose="02020603050405020304" pitchFamily="18" charset="0"/>
              </a:rPr>
              <a:t> party provider] issues</a:t>
            </a:r>
          </a:p>
          <a:p>
            <a:pPr marL="457200" lvl="1">
              <a:spcBef>
                <a:spcPts val="0"/>
              </a:spcBef>
            </a:pPr>
            <a:r>
              <a:rPr lang="en-US" sz="2000" dirty="0">
                <a:latin typeface="Calibri" panose="020F0502020204030204" pitchFamily="34" charset="0"/>
                <a:ea typeface="Calibri" panose="020F0502020204030204" pitchFamily="34" charset="0"/>
                <a:cs typeface="Times New Roman" panose="02020603050405020304" pitchFamily="18" charset="0"/>
              </a:rPr>
              <a:t>3</a:t>
            </a:r>
            <a:r>
              <a:rPr lang="en-US" sz="2000" baseline="30000" dirty="0">
                <a:latin typeface="Calibri" panose="020F0502020204030204" pitchFamily="34" charset="0"/>
                <a:ea typeface="Calibri" panose="020F0502020204030204" pitchFamily="34" charset="0"/>
                <a:cs typeface="Times New Roman" panose="02020603050405020304" pitchFamily="18" charset="0"/>
              </a:rPr>
              <a:t>rd</a:t>
            </a:r>
            <a:r>
              <a:rPr lang="en-US" sz="2000" dirty="0">
                <a:latin typeface="Calibri" panose="020F0502020204030204" pitchFamily="34" charset="0"/>
                <a:ea typeface="Calibri" panose="020F0502020204030204" pitchFamily="34" charset="0"/>
                <a:cs typeface="Times New Roman" panose="02020603050405020304" pitchFamily="18" charset="0"/>
              </a:rPr>
              <a:t> party pluggables save $$$, but no tech support from Juniper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spcBef>
                <a:spcPts val="0"/>
              </a:spcBef>
            </a:pPr>
            <a:r>
              <a:rPr lang="en-US" sz="2000" dirty="0">
                <a:latin typeface="Calibri" panose="020F0502020204030204" pitchFamily="34" charset="0"/>
                <a:ea typeface="Calibri" panose="020F0502020204030204" pitchFamily="34" charset="0"/>
                <a:cs typeface="Times New Roman" panose="02020603050405020304" pitchFamily="18" charset="0"/>
              </a:rPr>
              <a:t>Issues mostly with 100G SR4 in MX10003, mostly at deployment, although some refuse to link after linecard reset/reboot.  Thankfully latter has been remotely fixable by setting/unsetting software loopbacks</a:t>
            </a:r>
          </a:p>
          <a:p>
            <a:pPr marL="457200" lvl="1">
              <a:spcBef>
                <a:spcPts val="0"/>
              </a:spcBef>
            </a:pPr>
            <a:r>
              <a:rPr lang="en-US" sz="2000" dirty="0">
                <a:latin typeface="Calibri" panose="020F0502020204030204" pitchFamily="34" charset="0"/>
                <a:ea typeface="Calibri" panose="020F0502020204030204" pitchFamily="34" charset="0"/>
                <a:cs typeface="Times New Roman" panose="02020603050405020304" pitchFamily="18" charset="0"/>
              </a:rPr>
              <a:t>Further lab testing between SO, other third party options and official Juniper parts proposed</a:t>
            </a:r>
          </a:p>
          <a:p>
            <a:pPr marL="457200" lvl="1">
              <a:spcBef>
                <a:spcPts val="0"/>
              </a:spcBef>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ospf</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rLFA</a:t>
            </a:r>
            <a:r>
              <a:rPr lang="en-US" sz="2000" dirty="0">
                <a:effectLst/>
                <a:latin typeface="Calibri" panose="020F0502020204030204" pitchFamily="34" charset="0"/>
                <a:ea typeface="Calibri" panose="020F0502020204030204" pitchFamily="34" charset="0"/>
                <a:cs typeface="Times New Roman" panose="02020603050405020304" pitchFamily="18" charset="0"/>
              </a:rPr>
              <a:t> deployment failures</a:t>
            </a:r>
          </a:p>
          <a:p>
            <a:pPr marL="457200" lvl="1">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Remote Loop Free Alternate is supposed to speed IGP convergence during topology change.</a:t>
            </a:r>
          </a:p>
          <a:p>
            <a:pPr marL="457200" lvl="1">
              <a:spcBef>
                <a:spcPts val="0"/>
              </a:spcBef>
            </a:pPr>
            <a:r>
              <a:rPr lang="en-US" sz="2000" dirty="0">
                <a:latin typeface="Calibri" panose="020F0502020204030204" pitchFamily="34" charset="0"/>
                <a:ea typeface="Calibri" panose="020F0502020204030204" pitchFamily="34" charset="0"/>
                <a:cs typeface="Times New Roman" panose="02020603050405020304" pitchFamily="18" charset="0"/>
              </a:rPr>
              <a:t>Instead in JunOS 18.x it appeared to cause 80s+ delay [at times] in IGP convergence and major outages during topology changes.</a:t>
            </a:r>
          </a:p>
          <a:p>
            <a:pPr marL="457200" lvl="1">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JTAC case on 18.X failed; got the standard “you should upgrade” response</a:t>
            </a:r>
          </a:p>
          <a:p>
            <a:pPr marL="457200" lvl="1">
              <a:spcBef>
                <a:spcPts val="0"/>
              </a:spcBef>
            </a:pPr>
            <a:r>
              <a:rPr lang="en-US" sz="2000" dirty="0">
                <a:latin typeface="Calibri" panose="020F0502020204030204" pitchFamily="34" charset="0"/>
                <a:ea typeface="Calibri" panose="020F0502020204030204" pitchFamily="34" charset="0"/>
                <a:cs typeface="Times New Roman" panose="02020603050405020304" pitchFamily="18" charset="0"/>
              </a:rPr>
              <a:t>Rolled back the change, decided to wait until we are on IS-IS SR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429E952-918F-48A3-8E67-04DC47C22132}"/>
              </a:ext>
            </a:extLst>
          </p:cNvPr>
          <p:cNvPicPr>
            <a:picLocks noChangeAspect="1"/>
          </p:cNvPicPr>
          <p:nvPr/>
        </p:nvPicPr>
        <p:blipFill>
          <a:blip r:embed="rId2"/>
          <a:stretch>
            <a:fillRect/>
          </a:stretch>
        </p:blipFill>
        <p:spPr>
          <a:xfrm>
            <a:off x="0" y="2052637"/>
            <a:ext cx="2743200" cy="2752725"/>
          </a:xfrm>
          <a:prstGeom prst="rect">
            <a:avLst/>
          </a:prstGeom>
        </p:spPr>
      </p:pic>
    </p:spTree>
    <p:extLst>
      <p:ext uri="{BB962C8B-B14F-4D97-AF65-F5344CB8AC3E}">
        <p14:creationId xmlns:p14="http://schemas.microsoft.com/office/powerpoint/2010/main" val="277877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80A0F1-4E15-485B-AABC-3D46C230BD95}"/>
              </a:ext>
            </a:extLst>
          </p:cNvPr>
          <p:cNvSpPr>
            <a:spLocks noGrp="1"/>
          </p:cNvSpPr>
          <p:nvPr>
            <p:ph idx="1"/>
          </p:nvPr>
        </p:nvSpPr>
        <p:spPr>
          <a:xfrm>
            <a:off x="4525268" y="604837"/>
            <a:ext cx="6747510" cy="5911710"/>
          </a:xfrm>
        </p:spPr>
        <p:txBody>
          <a:bodyPr>
            <a:normAutofit/>
          </a:bodyPr>
          <a:lstStyle/>
          <a:p>
            <a:endParaRPr lang="en-US" sz="3600" dirty="0"/>
          </a:p>
          <a:p>
            <a:r>
              <a:rPr lang="en-US" sz="3600" dirty="0"/>
              <a:t>ARIN shut down their IRR services for folks that have not signed the LRSA.  We migrated to the merit.edu RADB for purposes of IRR.  No RPKI for you.</a:t>
            </a:r>
          </a:p>
          <a:p>
            <a:r>
              <a:rPr lang="en-US" sz="3600" dirty="0"/>
              <a:t>We had that strange Google outage via MICE in late fall 2021.  On the plus side, uwsysnet.slack.com has been invaluable.</a:t>
            </a:r>
          </a:p>
        </p:txBody>
      </p:sp>
      <p:pic>
        <p:nvPicPr>
          <p:cNvPr id="9" name="Picture 8">
            <a:extLst>
              <a:ext uri="{FF2B5EF4-FFF2-40B4-BE49-F238E27FC236}">
                <a16:creationId xmlns:a16="http://schemas.microsoft.com/office/drawing/2014/main" id="{9F5F7120-C603-4F50-92A4-44A678244EF2}"/>
              </a:ext>
            </a:extLst>
          </p:cNvPr>
          <p:cNvPicPr>
            <a:picLocks noChangeAspect="1"/>
          </p:cNvPicPr>
          <p:nvPr/>
        </p:nvPicPr>
        <p:blipFill>
          <a:blip r:embed="rId2"/>
          <a:stretch>
            <a:fillRect/>
          </a:stretch>
        </p:blipFill>
        <p:spPr>
          <a:xfrm>
            <a:off x="646795" y="604837"/>
            <a:ext cx="2981325" cy="5648325"/>
          </a:xfrm>
          <a:prstGeom prst="rect">
            <a:avLst/>
          </a:prstGeom>
        </p:spPr>
      </p:pic>
      <p:sp>
        <p:nvSpPr>
          <p:cNvPr id="2" name="Rectangle 1">
            <a:extLst>
              <a:ext uri="{FF2B5EF4-FFF2-40B4-BE49-F238E27FC236}">
                <a16:creationId xmlns:a16="http://schemas.microsoft.com/office/drawing/2014/main" id="{FDCB2300-18EC-459B-99AE-1ACA53D1C5A9}"/>
              </a:ext>
            </a:extLst>
          </p:cNvPr>
          <p:cNvSpPr>
            <a:spLocks noChangeArrowheads="1"/>
          </p:cNvSpPr>
          <p:nvPr/>
        </p:nvSpPr>
        <p:spPr bwMode="auto">
          <a:xfrm>
            <a:off x="0" y="0"/>
            <a:ext cx="12192000" cy="0"/>
          </a:xfrm>
          <a:prstGeom prst="rect">
            <a:avLst/>
          </a:prstGeom>
          <a:solidFill>
            <a:srgbClr val="22252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D1D2D3"/>
                </a:solidFill>
                <a:effectLst/>
                <a:latin typeface="Slack-Lato"/>
              </a:rPr>
              <a:t>uwsysnet.slack.com</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834F27BC-E4B0-485A-9951-E36537464CEB}"/>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E4752357-D62A-4559-9626-C2403A6EB9D0}"/>
              </a:ext>
            </a:extLst>
          </p:cNvPr>
          <p:cNvSpPr>
            <a:spLocks noChangeArrowheads="1"/>
          </p:cNvSpPr>
          <p:nvPr/>
        </p:nvSpPr>
        <p:spPr bwMode="auto">
          <a:xfrm>
            <a:off x="152400" y="152400"/>
            <a:ext cx="12192000" cy="0"/>
          </a:xfrm>
          <a:prstGeom prst="rect">
            <a:avLst/>
          </a:prstGeom>
          <a:solidFill>
            <a:srgbClr val="22252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D1D2D3"/>
                </a:solidFill>
                <a:effectLst/>
                <a:latin typeface="Slack-Lato"/>
              </a:rPr>
              <a:t>uwsysnet.slack.com</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1512A1AD-EFEC-4757-834F-5B0A36A7E0F4}"/>
              </a:ext>
            </a:extLst>
          </p:cNvPr>
          <p:cNvSpPr>
            <a:spLocks noChangeArrowheads="1"/>
          </p:cNvSpPr>
          <p:nvPr/>
        </p:nvSpPr>
        <p:spPr bwMode="auto">
          <a:xfrm>
            <a:off x="152400" y="1524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a:extLst>
              <a:ext uri="{FF2B5EF4-FFF2-40B4-BE49-F238E27FC236}">
                <a16:creationId xmlns:a16="http://schemas.microsoft.com/office/drawing/2014/main" id="{4835309F-3175-40FD-9CEB-DB3470EB7C84}"/>
              </a:ext>
            </a:extLst>
          </p:cNvPr>
          <p:cNvSpPr>
            <a:spLocks noChangeArrowheads="1"/>
          </p:cNvSpPr>
          <p:nvPr/>
        </p:nvSpPr>
        <p:spPr bwMode="auto">
          <a:xfrm>
            <a:off x="304800" y="304800"/>
            <a:ext cx="12192000" cy="0"/>
          </a:xfrm>
          <a:prstGeom prst="rect">
            <a:avLst/>
          </a:prstGeom>
          <a:solidFill>
            <a:srgbClr val="22252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D1D2D3"/>
                </a:solidFill>
                <a:effectLst/>
                <a:latin typeface="Slack-Lato"/>
              </a:rPr>
              <a:t>uwsysnet.slack.com</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E5CF4C78-EEC2-41B6-AE62-B07E278661EF}"/>
              </a:ext>
            </a:extLst>
          </p:cNvPr>
          <p:cNvSpPr>
            <a:spLocks noChangeArrowheads="1"/>
          </p:cNvSpPr>
          <p:nvPr/>
        </p:nvSpPr>
        <p:spPr bwMode="auto">
          <a:xfrm>
            <a:off x="304800" y="3048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1112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C97A7-3408-46D8-A01F-E0758C365566}"/>
              </a:ext>
            </a:extLst>
          </p:cNvPr>
          <p:cNvSpPr>
            <a:spLocks noGrp="1"/>
          </p:cNvSpPr>
          <p:nvPr>
            <p:ph type="title"/>
          </p:nvPr>
        </p:nvSpPr>
        <p:spPr/>
        <p:txBody>
          <a:bodyPr/>
          <a:lstStyle/>
          <a:p>
            <a:r>
              <a:rPr lang="en-US" dirty="0"/>
              <a:t>NTP - “I don’t have time for this now”.</a:t>
            </a:r>
          </a:p>
        </p:txBody>
      </p:sp>
      <p:sp>
        <p:nvSpPr>
          <p:cNvPr id="3" name="Content Placeholder 2">
            <a:extLst>
              <a:ext uri="{FF2B5EF4-FFF2-40B4-BE49-F238E27FC236}">
                <a16:creationId xmlns:a16="http://schemas.microsoft.com/office/drawing/2014/main" id="{5AEF1C1B-2F7B-4675-8CE5-839774D8F0FF}"/>
              </a:ext>
            </a:extLst>
          </p:cNvPr>
          <p:cNvSpPr>
            <a:spLocks noGrp="1"/>
          </p:cNvSpPr>
          <p:nvPr>
            <p:ph idx="1"/>
          </p:nvPr>
        </p:nvSpPr>
        <p:spPr/>
        <p:txBody>
          <a:bodyPr>
            <a:normAutofit/>
          </a:bodyPr>
          <a:lstStyle/>
          <a:p>
            <a:r>
              <a:rPr lang="en-US" dirty="0"/>
              <a:t>Late March 2022 UW Madison NTP server event/failure took out two service addresses  </a:t>
            </a:r>
          </a:p>
          <a:p>
            <a:r>
              <a:rPr lang="en-US" dirty="0"/>
              <a:t>affected/noticed: UW Whitewater, UW Parkside, UW River Falls, ?</a:t>
            </a:r>
          </a:p>
          <a:p>
            <a:r>
              <a:rPr lang="en-US" dirty="0"/>
              <a:t>Does anyone besides Madison and Whitewater operate a stratum 1?</a:t>
            </a:r>
          </a:p>
          <a:p>
            <a:r>
              <a:rPr lang="en-US" dirty="0"/>
              <a:t>Should AS3128 be operating client facing NTP service?  </a:t>
            </a:r>
          </a:p>
          <a:p>
            <a:pPr lvl="1"/>
            <a:r>
              <a:rPr lang="en-US" dirty="0"/>
              <a:t>Operating stratum 1 quorum as AS3128 = $$</a:t>
            </a:r>
          </a:p>
          <a:p>
            <a:pPr lvl="1"/>
            <a:r>
              <a:rPr lang="en-US" dirty="0"/>
              <a:t>All AS3128 compute is currently VM only and in Madison and Milwaukee. Ideally we’d have something non VM based in MSN, MKE, EC.</a:t>
            </a:r>
          </a:p>
          <a:p>
            <a:pPr lvl="1"/>
            <a:r>
              <a:rPr lang="en-US" dirty="0"/>
              <a:t>Raspberry PI as stratum2/3?  Could blend existing as3128 “local” sources and internet sources, maybe operate one stratum-1 clock in the EC region?     </a:t>
            </a:r>
          </a:p>
        </p:txBody>
      </p:sp>
    </p:spTree>
    <p:extLst>
      <p:ext uri="{BB962C8B-B14F-4D97-AF65-F5344CB8AC3E}">
        <p14:creationId xmlns:p14="http://schemas.microsoft.com/office/powerpoint/2010/main" val="3633323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DF84E-997B-408E-A66A-B6EFC61326F6}"/>
              </a:ext>
            </a:extLst>
          </p:cNvPr>
          <p:cNvSpPr>
            <a:spLocks noGrp="1"/>
          </p:cNvSpPr>
          <p:nvPr>
            <p:ph type="title"/>
          </p:nvPr>
        </p:nvSpPr>
        <p:spPr>
          <a:xfrm>
            <a:off x="5861538" y="550985"/>
            <a:ext cx="5873262" cy="5111261"/>
          </a:xfrm>
        </p:spPr>
        <p:txBody>
          <a:bodyPr/>
          <a:lstStyle/>
          <a:p>
            <a:r>
              <a:rPr lang="en-US" dirty="0"/>
              <a:t>AS3128 layer2+ architecture going forward</a:t>
            </a:r>
          </a:p>
        </p:txBody>
      </p:sp>
      <p:pic>
        <p:nvPicPr>
          <p:cNvPr id="5" name="Picture 4">
            <a:extLst>
              <a:ext uri="{FF2B5EF4-FFF2-40B4-BE49-F238E27FC236}">
                <a16:creationId xmlns:a16="http://schemas.microsoft.com/office/drawing/2014/main" id="{ABE213E8-91D6-485C-A8B7-E35855E0CD4B}"/>
              </a:ext>
            </a:extLst>
          </p:cNvPr>
          <p:cNvPicPr>
            <a:picLocks noChangeAspect="1"/>
          </p:cNvPicPr>
          <p:nvPr/>
        </p:nvPicPr>
        <p:blipFill>
          <a:blip r:embed="rId2"/>
          <a:stretch>
            <a:fillRect/>
          </a:stretch>
        </p:blipFill>
        <p:spPr>
          <a:xfrm>
            <a:off x="144072" y="773723"/>
            <a:ext cx="4925464" cy="4888523"/>
          </a:xfrm>
          <a:prstGeom prst="rect">
            <a:avLst/>
          </a:prstGeom>
        </p:spPr>
      </p:pic>
    </p:spTree>
    <p:extLst>
      <p:ext uri="{BB962C8B-B14F-4D97-AF65-F5344CB8AC3E}">
        <p14:creationId xmlns:p14="http://schemas.microsoft.com/office/powerpoint/2010/main" val="3080886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6678B-900A-4115-B226-E1439CF5A1A4}"/>
              </a:ext>
            </a:extLst>
          </p:cNvPr>
          <p:cNvSpPr>
            <a:spLocks noGrp="1"/>
          </p:cNvSpPr>
          <p:nvPr>
            <p:ph type="title"/>
          </p:nvPr>
        </p:nvSpPr>
        <p:spPr/>
        <p:txBody>
          <a:bodyPr/>
          <a:lstStyle/>
          <a:p>
            <a:r>
              <a:rPr lang="en-US" dirty="0"/>
              <a:t>BGP &gt; STP</a:t>
            </a:r>
          </a:p>
        </p:txBody>
      </p:sp>
      <p:sp>
        <p:nvSpPr>
          <p:cNvPr id="3" name="Content Placeholder 2">
            <a:extLst>
              <a:ext uri="{FF2B5EF4-FFF2-40B4-BE49-F238E27FC236}">
                <a16:creationId xmlns:a16="http://schemas.microsoft.com/office/drawing/2014/main" id="{1542F6BE-62F6-46A7-9908-9B9E80EB71CE}"/>
              </a:ext>
            </a:extLst>
          </p:cNvPr>
          <p:cNvSpPr>
            <a:spLocks noGrp="1"/>
          </p:cNvSpPr>
          <p:nvPr>
            <p:ph idx="1"/>
          </p:nvPr>
        </p:nvSpPr>
        <p:spPr/>
        <p:txBody>
          <a:bodyPr>
            <a:normAutofit/>
          </a:bodyPr>
          <a:lstStyle/>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Decommissioning STP/VRRP in favor of BGP whenever possible.</a:t>
            </a:r>
          </a:p>
          <a:p>
            <a:pPr marL="457200" lvl="1">
              <a:spcBef>
                <a:spcPts val="0"/>
              </a:spcBef>
            </a:pPr>
            <a:r>
              <a:rPr lang="en-US" sz="2800" dirty="0">
                <a:effectLst/>
                <a:latin typeface="Calibri" panose="020F0502020204030204" pitchFamily="34" charset="0"/>
                <a:ea typeface="Calibri" panose="020F0502020204030204" pitchFamily="34" charset="0"/>
                <a:cs typeface="Times New Roman" panose="02020603050405020304" pitchFamily="18" charset="0"/>
              </a:rPr>
              <a:t>1x100G interconnects between 4 year PEs </a:t>
            </a:r>
            <a:r>
              <a:rPr lang="en-US" sz="2800" dirty="0">
                <a:latin typeface="Calibri" panose="020F0502020204030204" pitchFamily="34" charset="0"/>
                <a:ea typeface="Calibri" panose="020F0502020204030204" pitchFamily="34" charset="0"/>
                <a:cs typeface="Times New Roman" panose="02020603050405020304" pitchFamily="18" charset="0"/>
              </a:rPr>
              <a:t>wanted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spcBef>
                <a:spcPts val="0"/>
              </a:spcBef>
            </a:pPr>
            <a:r>
              <a:rPr lang="en-US" sz="2800" dirty="0">
                <a:effectLst/>
                <a:latin typeface="Calibri" panose="020F0502020204030204" pitchFamily="34" charset="0"/>
                <a:ea typeface="Calibri" panose="020F0502020204030204" pitchFamily="34" charset="0"/>
                <a:cs typeface="Times New Roman" panose="02020603050405020304" pitchFamily="18" charset="0"/>
              </a:rPr>
              <a:t>sysnet2020 migrations for VRRP </a:t>
            </a:r>
            <a:r>
              <a:rPr lang="en-US" sz="2800" dirty="0">
                <a:latin typeface="Calibri" panose="020F0502020204030204" pitchFamily="34" charset="0"/>
                <a:ea typeface="Calibri" panose="020F0502020204030204" pitchFamily="34" charset="0"/>
                <a:cs typeface="Times New Roman" panose="02020603050405020304" pitchFamily="18" charset="0"/>
              </a:rPr>
              <a:t>campuses </a:t>
            </a:r>
            <a:r>
              <a:rPr lang="en-US" sz="2800" dirty="0">
                <a:effectLst/>
                <a:latin typeface="Calibri" panose="020F0502020204030204" pitchFamily="34" charset="0"/>
                <a:ea typeface="Calibri" panose="020F0502020204030204" pitchFamily="34" charset="0"/>
                <a:cs typeface="Times New Roman" panose="02020603050405020304" pitchFamily="18" charset="0"/>
              </a:rPr>
              <a:t>were more complex and disruptive than BGP </a:t>
            </a:r>
            <a:r>
              <a:rPr lang="en-US" sz="2800" dirty="0">
                <a:latin typeface="Calibri" panose="020F0502020204030204" pitchFamily="34" charset="0"/>
                <a:ea typeface="Calibri" panose="020F0502020204030204" pitchFamily="34" charset="0"/>
                <a:cs typeface="Times New Roman" panose="02020603050405020304" pitchFamily="18" charset="0"/>
              </a:rPr>
              <a:t>based.  Complex config = mistakes, mistakes + layer2 redundancy = loops</a:t>
            </a:r>
          </a:p>
          <a:p>
            <a:pPr marL="457200" lvl="1">
              <a:spcBef>
                <a:spcPts val="0"/>
              </a:spcBef>
            </a:pPr>
            <a:r>
              <a:rPr lang="en-US" sz="2800" dirty="0" err="1">
                <a:effectLst/>
                <a:latin typeface="Calibri" panose="020F0502020204030204" pitchFamily="34" charset="0"/>
                <a:ea typeface="Calibri" panose="020F0502020204030204" pitchFamily="34" charset="0"/>
                <a:cs typeface="Times New Roman" panose="02020603050405020304" pitchFamily="18" charset="0"/>
              </a:rPr>
              <a:t>PaloAlto</a:t>
            </a:r>
            <a:r>
              <a:rPr lang="en-US" sz="2800" dirty="0">
                <a:effectLst/>
                <a:latin typeface="Calibri" panose="020F0502020204030204" pitchFamily="34" charset="0"/>
                <a:ea typeface="Calibri" panose="020F0502020204030204" pitchFamily="34" charset="0"/>
                <a:cs typeface="Times New Roman" panose="02020603050405020304" pitchFamily="18" charset="0"/>
              </a:rPr>
              <a:t> firewall migration to BGP sinc</a:t>
            </a:r>
            <a:r>
              <a:rPr lang="en-US" sz="2800" dirty="0">
                <a:latin typeface="Calibri" panose="020F0502020204030204" pitchFamily="34" charset="0"/>
                <a:ea typeface="Calibri" panose="020F0502020204030204" pitchFamily="34" charset="0"/>
                <a:cs typeface="Times New Roman" panose="02020603050405020304" pitchFamily="18" charset="0"/>
              </a:rPr>
              <a:t>e 2020</a:t>
            </a:r>
            <a:r>
              <a:rPr lang="en-US" sz="2800" dirty="0">
                <a:effectLst/>
                <a:latin typeface="Calibri" panose="020F0502020204030204" pitchFamily="34" charset="0"/>
                <a:ea typeface="Calibri" panose="020F0502020204030204" pitchFamily="34" charset="0"/>
                <a:cs typeface="Times New Roman" panose="02020603050405020304" pitchFamily="18" charset="0"/>
              </a:rPr>
              <a:t>: Platteville, Parkside, Oshkosh. {special thanks to Dan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Dargel</a:t>
            </a:r>
            <a:r>
              <a:rPr lang="en-US" sz="2800" dirty="0">
                <a:effectLst/>
                <a:latin typeface="Calibri" panose="020F0502020204030204" pitchFamily="34" charset="0"/>
                <a:ea typeface="Calibri" panose="020F0502020204030204" pitchFamily="34" charset="0"/>
                <a:cs typeface="Times New Roman" panose="02020603050405020304" pitchFamily="18" charset="0"/>
              </a:rPr>
              <a:t> @ UW Platteville for providing co-design/testing/assisting other campuses)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lvl="1">
              <a:spcBef>
                <a:spcPts val="0"/>
              </a:spcBef>
            </a:pPr>
            <a:r>
              <a:rPr lang="en-US" sz="2800" dirty="0">
                <a:effectLst/>
                <a:latin typeface="Calibri" panose="020F0502020204030204" pitchFamily="34" charset="0"/>
                <a:ea typeface="Calibri" panose="020F0502020204030204" pitchFamily="34" charset="0"/>
                <a:cs typeface="Times New Roman" panose="02020603050405020304" pitchFamily="18" charset="0"/>
              </a:rPr>
              <a:t>If you aren’t running BGP to AS3128, let’s talk</a:t>
            </a:r>
          </a:p>
        </p:txBody>
      </p:sp>
    </p:spTree>
    <p:extLst>
      <p:ext uri="{BB962C8B-B14F-4D97-AF65-F5344CB8AC3E}">
        <p14:creationId xmlns:p14="http://schemas.microsoft.com/office/powerpoint/2010/main" val="3965127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5F705-250A-4545-9FEA-F949B0CEEF48}"/>
              </a:ext>
            </a:extLst>
          </p:cNvPr>
          <p:cNvSpPr>
            <a:spLocks noGrp="1"/>
          </p:cNvSpPr>
          <p:nvPr>
            <p:ph type="title"/>
          </p:nvPr>
        </p:nvSpPr>
        <p:spPr/>
        <p:txBody>
          <a:bodyPr/>
          <a:lstStyle/>
          <a:p>
            <a:r>
              <a:rPr lang="en-US" dirty="0"/>
              <a:t>Port count and other issues on MX204</a:t>
            </a:r>
          </a:p>
        </p:txBody>
      </p:sp>
      <p:sp>
        <p:nvSpPr>
          <p:cNvPr id="3" name="Content Placeholder 2">
            <a:extLst>
              <a:ext uri="{FF2B5EF4-FFF2-40B4-BE49-F238E27FC236}">
                <a16:creationId xmlns:a16="http://schemas.microsoft.com/office/drawing/2014/main" id="{9EA23AC4-A052-4539-9C13-C7EC497664AB}"/>
              </a:ext>
            </a:extLst>
          </p:cNvPr>
          <p:cNvSpPr>
            <a:spLocks noGrp="1"/>
          </p:cNvSpPr>
          <p:nvPr>
            <p:ph idx="1"/>
          </p:nvPr>
        </p:nvSpPr>
        <p:spPr/>
        <p:txBody>
          <a:bodyPr>
            <a:norm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On MX204 </a:t>
            </a:r>
            <a:r>
              <a:rPr lang="en-US" dirty="0">
                <a:effectLst/>
                <a:latin typeface="Calibri" panose="020F0502020204030204" pitchFamily="34" charset="0"/>
                <a:ea typeface="Calibri" panose="020F0502020204030204" pitchFamily="34" charset="0"/>
                <a:cs typeface="Times New Roman" panose="02020603050405020304" pitchFamily="18" charset="0"/>
              </a:rPr>
              <a:t>1G costs the same as 10G.  1G has caveats [1G LACP officially unsupported, auto negotiation issues]</a:t>
            </a:r>
          </a:p>
          <a:p>
            <a:r>
              <a:rPr lang="en-US" dirty="0"/>
              <a:t>MX104s have 30 physical interfaces [20x1, 10x10].  </a:t>
            </a:r>
          </a:p>
          <a:p>
            <a:r>
              <a:rPr lang="en-US" dirty="0"/>
              <a:t>Typical MX204 deployment has 18 physical interfaces [2x100 + 16x10].  2x100 + 2x40 + 8x10 ‘possible’, but requires consolidation.</a:t>
            </a:r>
          </a:p>
          <a:p>
            <a:r>
              <a:rPr lang="en-US" dirty="0">
                <a:latin typeface="Calibri" panose="020F0502020204030204" pitchFamily="34" charset="0"/>
                <a:ea typeface="Calibri" panose="020F0502020204030204" pitchFamily="34" charset="0"/>
                <a:cs typeface="Times New Roman" panose="02020603050405020304" pitchFamily="18" charset="0"/>
              </a:rPr>
              <a:t>We are using 3750X </a:t>
            </a:r>
            <a:r>
              <a:rPr lang="en-US" dirty="0">
                <a:effectLst/>
                <a:latin typeface="Calibri" panose="020F0502020204030204" pitchFamily="34" charset="0"/>
                <a:ea typeface="Calibri" panose="020F0502020204030204" pitchFamily="34" charset="0"/>
                <a:cs typeface="Times New Roman" panose="02020603050405020304" pitchFamily="18" charset="0"/>
              </a:rPr>
              <a:t>for 8/5 support ports to save MX204 ports</a:t>
            </a:r>
          </a:p>
          <a:p>
            <a:r>
              <a:rPr lang="en-US" dirty="0">
                <a:latin typeface="Calibri" panose="020F0502020204030204" pitchFamily="34" charset="0"/>
                <a:ea typeface="Calibri" panose="020F0502020204030204" pitchFamily="34" charset="0"/>
                <a:cs typeface="Times New Roman" panose="02020603050405020304" pitchFamily="18" charset="0"/>
              </a:rPr>
              <a:t>Some consolidate VPN services to save ports.  Some combine global and VPN services to enable 40G handoffs {QOS recommended}</a:t>
            </a:r>
          </a:p>
        </p:txBody>
      </p:sp>
    </p:spTree>
    <p:extLst>
      <p:ext uri="{BB962C8B-B14F-4D97-AF65-F5344CB8AC3E}">
        <p14:creationId xmlns:p14="http://schemas.microsoft.com/office/powerpoint/2010/main" val="1645771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EDB72AF-C49F-4E0D-BD94-2878BD25B514}"/>
              </a:ext>
            </a:extLst>
          </p:cNvPr>
          <p:cNvPicPr>
            <a:picLocks noChangeAspect="1"/>
          </p:cNvPicPr>
          <p:nvPr/>
        </p:nvPicPr>
        <p:blipFill>
          <a:blip r:embed="rId2"/>
          <a:stretch>
            <a:fillRect/>
          </a:stretch>
        </p:blipFill>
        <p:spPr>
          <a:xfrm>
            <a:off x="4275892" y="561743"/>
            <a:ext cx="7581900" cy="5610225"/>
          </a:xfrm>
          <a:prstGeom prst="rect">
            <a:avLst/>
          </a:prstGeom>
        </p:spPr>
      </p:pic>
      <p:sp>
        <p:nvSpPr>
          <p:cNvPr id="3" name="TextBox 2">
            <a:extLst>
              <a:ext uri="{FF2B5EF4-FFF2-40B4-BE49-F238E27FC236}">
                <a16:creationId xmlns:a16="http://schemas.microsoft.com/office/drawing/2014/main" id="{30A800F7-0D50-4A5E-BE3C-4873347F9BE9}"/>
              </a:ext>
            </a:extLst>
          </p:cNvPr>
          <p:cNvSpPr txBox="1"/>
          <p:nvPr/>
        </p:nvSpPr>
        <p:spPr>
          <a:xfrm>
            <a:off x="514905" y="460205"/>
            <a:ext cx="3453414" cy="6247864"/>
          </a:xfrm>
          <a:prstGeom prst="rect">
            <a:avLst/>
          </a:prstGeom>
          <a:noFill/>
        </p:spPr>
        <p:txBody>
          <a:bodyPr wrap="square" rtlCol="0">
            <a:spAutoFit/>
          </a:bodyPr>
          <a:lstStyle/>
          <a:p>
            <a:r>
              <a:rPr lang="en-US" sz="4000" dirty="0"/>
              <a:t>UW Platteville still has their MX104s</a:t>
            </a:r>
          </a:p>
          <a:p>
            <a:endParaRPr lang="en-US" sz="4000" dirty="0"/>
          </a:p>
          <a:p>
            <a:r>
              <a:rPr lang="en-US" sz="4000" dirty="0"/>
              <a:t>Separate ports per service.  Clear delineation, extra $.</a:t>
            </a:r>
          </a:p>
          <a:p>
            <a:endParaRPr lang="en-US" sz="4000" dirty="0"/>
          </a:p>
        </p:txBody>
      </p:sp>
    </p:spTree>
    <p:extLst>
      <p:ext uri="{BB962C8B-B14F-4D97-AF65-F5344CB8AC3E}">
        <p14:creationId xmlns:p14="http://schemas.microsoft.com/office/powerpoint/2010/main" val="1516514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863366-2579-4B9C-8FDD-8FAF8C70DF99}"/>
              </a:ext>
            </a:extLst>
          </p:cNvPr>
          <p:cNvPicPr>
            <a:picLocks noChangeAspect="1"/>
          </p:cNvPicPr>
          <p:nvPr/>
        </p:nvPicPr>
        <p:blipFill>
          <a:blip r:embed="rId2"/>
          <a:stretch>
            <a:fillRect/>
          </a:stretch>
        </p:blipFill>
        <p:spPr>
          <a:xfrm>
            <a:off x="4239088" y="460205"/>
            <a:ext cx="7620000" cy="5724525"/>
          </a:xfrm>
          <a:prstGeom prst="rect">
            <a:avLst/>
          </a:prstGeom>
        </p:spPr>
      </p:pic>
      <p:sp>
        <p:nvSpPr>
          <p:cNvPr id="2" name="TextBox 1">
            <a:extLst>
              <a:ext uri="{FF2B5EF4-FFF2-40B4-BE49-F238E27FC236}">
                <a16:creationId xmlns:a16="http://schemas.microsoft.com/office/drawing/2014/main" id="{6F9B1A06-7F0C-44CC-A6A3-097EA4447E8F}"/>
              </a:ext>
            </a:extLst>
          </p:cNvPr>
          <p:cNvSpPr txBox="1"/>
          <p:nvPr/>
        </p:nvSpPr>
        <p:spPr>
          <a:xfrm>
            <a:off x="497149" y="327040"/>
            <a:ext cx="3453414" cy="6863417"/>
          </a:xfrm>
          <a:prstGeom prst="rect">
            <a:avLst/>
          </a:prstGeom>
          <a:noFill/>
        </p:spPr>
        <p:txBody>
          <a:bodyPr wrap="square" rtlCol="0">
            <a:spAutoFit/>
          </a:bodyPr>
          <a:lstStyle/>
          <a:p>
            <a:r>
              <a:rPr lang="en-US" sz="4000" dirty="0"/>
              <a:t>Consolidating allows us to pull the MX104s.</a:t>
            </a:r>
          </a:p>
          <a:p>
            <a:endParaRPr lang="en-US" sz="4000" dirty="0"/>
          </a:p>
          <a:p>
            <a:r>
              <a:rPr lang="en-US" sz="4000" dirty="0"/>
              <a:t>Campuses already have switches.</a:t>
            </a:r>
          </a:p>
          <a:p>
            <a:r>
              <a:rPr lang="en-US" sz="4000" dirty="0"/>
              <a:t>AS3128, not really</a:t>
            </a:r>
          </a:p>
          <a:p>
            <a:endParaRPr lang="en-US" sz="4000" dirty="0"/>
          </a:p>
        </p:txBody>
      </p:sp>
    </p:spTree>
    <p:extLst>
      <p:ext uri="{BB962C8B-B14F-4D97-AF65-F5344CB8AC3E}">
        <p14:creationId xmlns:p14="http://schemas.microsoft.com/office/powerpoint/2010/main" val="1924865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D8CE90-255D-4E76-A30A-3BBFB209BFFC}"/>
              </a:ext>
            </a:extLst>
          </p:cNvPr>
          <p:cNvPicPr>
            <a:picLocks noChangeAspect="1"/>
          </p:cNvPicPr>
          <p:nvPr/>
        </p:nvPicPr>
        <p:blipFill>
          <a:blip r:embed="rId2"/>
          <a:stretch>
            <a:fillRect/>
          </a:stretch>
        </p:blipFill>
        <p:spPr>
          <a:xfrm>
            <a:off x="6096000" y="365125"/>
            <a:ext cx="5876925" cy="5953125"/>
          </a:xfrm>
          <a:prstGeom prst="rect">
            <a:avLst/>
          </a:prstGeom>
        </p:spPr>
      </p:pic>
      <p:sp>
        <p:nvSpPr>
          <p:cNvPr id="2" name="Title 1">
            <a:extLst>
              <a:ext uri="{FF2B5EF4-FFF2-40B4-BE49-F238E27FC236}">
                <a16:creationId xmlns:a16="http://schemas.microsoft.com/office/drawing/2014/main" id="{09F1AC4F-EA9F-4591-B11E-293F7F5684EB}"/>
              </a:ext>
            </a:extLst>
          </p:cNvPr>
          <p:cNvSpPr>
            <a:spLocks noGrp="1"/>
          </p:cNvSpPr>
          <p:nvPr>
            <p:ph type="title"/>
          </p:nvPr>
        </p:nvSpPr>
        <p:spPr/>
        <p:txBody>
          <a:bodyPr/>
          <a:lstStyle/>
          <a:p>
            <a:r>
              <a:rPr lang="en-US" dirty="0"/>
              <a:t>Which path do we go?</a:t>
            </a:r>
          </a:p>
        </p:txBody>
      </p:sp>
      <p:sp>
        <p:nvSpPr>
          <p:cNvPr id="3" name="Content Placeholder 2">
            <a:extLst>
              <a:ext uri="{FF2B5EF4-FFF2-40B4-BE49-F238E27FC236}">
                <a16:creationId xmlns:a16="http://schemas.microsoft.com/office/drawing/2014/main" id="{70B8A9F5-959D-47E5-8553-F36EDF054AA5}"/>
              </a:ext>
            </a:extLst>
          </p:cNvPr>
          <p:cNvSpPr>
            <a:spLocks noGrp="1"/>
          </p:cNvSpPr>
          <p:nvPr>
            <p:ph idx="1"/>
          </p:nvPr>
        </p:nvSpPr>
        <p:spPr>
          <a:xfrm>
            <a:off x="773545" y="1779443"/>
            <a:ext cx="5689399" cy="4351338"/>
          </a:xfrm>
        </p:spPr>
        <p:txBody>
          <a:bodyPr>
            <a:normAutofit/>
          </a:bodyPr>
          <a:lstStyle/>
          <a:p>
            <a:r>
              <a:rPr lang="en-US" dirty="0"/>
              <a:t>r-uwgreenbay-is-2 mx204 deployment due to 13x10G branch campus aggregation.  </a:t>
            </a:r>
          </a:p>
          <a:p>
            <a:r>
              <a:rPr lang="en-US" dirty="0"/>
              <a:t>Mx204, maybe not $$$ but still $.</a:t>
            </a:r>
          </a:p>
          <a:p>
            <a:r>
              <a:rPr lang="en-US" dirty="0"/>
              <a:t>Personal opinion: in most cases, campuses should invest in switching as it has more utility than AS3128 buying more routers</a:t>
            </a:r>
          </a:p>
        </p:txBody>
      </p:sp>
    </p:spTree>
    <p:extLst>
      <p:ext uri="{BB962C8B-B14F-4D97-AF65-F5344CB8AC3E}">
        <p14:creationId xmlns:p14="http://schemas.microsoft.com/office/powerpoint/2010/main" val="235040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B79E5-AD61-4B1C-A17C-45C1EDA37DDD}"/>
              </a:ext>
            </a:extLst>
          </p:cNvPr>
          <p:cNvSpPr>
            <a:spLocks noGrp="1"/>
          </p:cNvSpPr>
          <p:nvPr>
            <p:ph type="title"/>
          </p:nvPr>
        </p:nvSpPr>
        <p:spPr/>
        <p:txBody>
          <a:bodyPr/>
          <a:lstStyle/>
          <a:p>
            <a:r>
              <a:rPr lang="en-US"/>
              <a:t>Talk Overview</a:t>
            </a:r>
            <a:endParaRPr lang="en-US" dirty="0"/>
          </a:p>
        </p:txBody>
      </p:sp>
      <p:sp>
        <p:nvSpPr>
          <p:cNvPr id="3" name="Content Placeholder 2">
            <a:extLst>
              <a:ext uri="{FF2B5EF4-FFF2-40B4-BE49-F238E27FC236}">
                <a16:creationId xmlns:a16="http://schemas.microsoft.com/office/drawing/2014/main" id="{02D3FF24-2E66-4044-A474-5ECF08512CBF}"/>
              </a:ext>
            </a:extLst>
          </p:cNvPr>
          <p:cNvSpPr>
            <a:spLocks noGrp="1"/>
          </p:cNvSpPr>
          <p:nvPr>
            <p:ph idx="1"/>
          </p:nvPr>
        </p:nvSpPr>
        <p:spPr/>
        <p:txBody>
          <a:bodyPr>
            <a:normAutofit lnSpcReduction="10000"/>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sysnet2020/</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gb</a:t>
            </a:r>
            <a:r>
              <a:rPr lang="en-US" sz="2400" dirty="0">
                <a:effectLst/>
                <a:latin typeface="Calibri" panose="020F0502020204030204" pitchFamily="34" charset="0"/>
                <a:ea typeface="Calibri" panose="020F0502020204030204" pitchFamily="34" charset="0"/>
                <a:cs typeface="Times New Roman" panose="02020603050405020304" pitchFamily="18" charset="0"/>
              </a:rPr>
              <a:t> all hands 2019 redux: 5 minutes</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operational updates: 15 minutes</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architecture going forward: 15 minutes</a:t>
            </a:r>
          </a:p>
          <a:p>
            <a:r>
              <a:rPr lang="en-US" sz="2400" dirty="0">
                <a:latin typeface="Calibri" panose="020F0502020204030204" pitchFamily="34" charset="0"/>
                <a:ea typeface="Calibri" panose="020F0502020204030204" pitchFamily="34" charset="0"/>
                <a:cs typeface="Times New Roman" panose="02020603050405020304" pitchFamily="18" charset="0"/>
              </a:rPr>
              <a:t>DoS: 10 minutes</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monitoring improvements: 10 minutes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5+10+10+15+10+5 = 55</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Time allocated = 45</a:t>
            </a:r>
          </a:p>
          <a:p>
            <a:pPr marL="0" indent="0">
              <a:buNone/>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Slide deck at </a:t>
            </a:r>
            <a:r>
              <a:rPr lang="en-US" sz="1600" b="0" i="0" u="none" strike="noStrike" dirty="0">
                <a:solidFill>
                  <a:srgbClr val="FFFF00"/>
                </a:solidFill>
                <a:effectLst/>
                <a:latin typeface="Segoe UI" panose="020B0502040204020203" pitchFamily="34" charset="0"/>
                <a:hlinkClick r:id="rId2" tooltip="https://stats.uwsys.net/other/2022-uwsysnet-meeting/"/>
              </a:rPr>
              <a:t>https://stats.uwsys.net/other/2022-uwsysnet-meeting/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p>
        </p:txBody>
      </p:sp>
      <p:pic>
        <p:nvPicPr>
          <p:cNvPr id="7" name="Picture 6">
            <a:extLst>
              <a:ext uri="{FF2B5EF4-FFF2-40B4-BE49-F238E27FC236}">
                <a16:creationId xmlns:a16="http://schemas.microsoft.com/office/drawing/2014/main" id="{DA790DF5-C3CD-4FBA-92C5-B962B9148611}"/>
              </a:ext>
            </a:extLst>
          </p:cNvPr>
          <p:cNvPicPr>
            <a:picLocks noChangeAspect="1"/>
          </p:cNvPicPr>
          <p:nvPr/>
        </p:nvPicPr>
        <p:blipFill>
          <a:blip r:embed="rId3"/>
          <a:stretch>
            <a:fillRect/>
          </a:stretch>
        </p:blipFill>
        <p:spPr>
          <a:xfrm>
            <a:off x="7131545" y="2086284"/>
            <a:ext cx="4063492" cy="3009524"/>
          </a:xfrm>
          <a:prstGeom prst="rect">
            <a:avLst/>
          </a:prstGeom>
        </p:spPr>
      </p:pic>
    </p:spTree>
    <p:extLst>
      <p:ext uri="{BB962C8B-B14F-4D97-AF65-F5344CB8AC3E}">
        <p14:creationId xmlns:p14="http://schemas.microsoft.com/office/powerpoint/2010/main" val="4159360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3" name="Rectangle 72">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050" name="Picture 2" descr="How to play Dos - YouTube">
            <a:extLst>
              <a:ext uri="{FF2B5EF4-FFF2-40B4-BE49-F238E27FC236}">
                <a16:creationId xmlns:a16="http://schemas.microsoft.com/office/drawing/2014/main" id="{DB340203-CA0A-4C3D-8A3F-07C1B28D4C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333" r="1" b="15606"/>
          <a:stretch/>
        </p:blipFill>
        <p:spPr bwMode="auto">
          <a:xfrm rot="21480000">
            <a:off x="1137837" y="1003258"/>
            <a:ext cx="9916327" cy="476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68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5890A-EBBF-4BE8-A4F0-76A25C8314A4}"/>
              </a:ext>
            </a:extLst>
          </p:cNvPr>
          <p:cNvSpPr>
            <a:spLocks noGrp="1"/>
          </p:cNvSpPr>
          <p:nvPr>
            <p:ph type="title"/>
          </p:nvPr>
        </p:nvSpPr>
        <p:spPr/>
        <p:txBody>
          <a:bodyPr/>
          <a:lstStyle/>
          <a:p>
            <a:r>
              <a:rPr lang="en-US" dirty="0"/>
              <a:t>DoS</a:t>
            </a:r>
          </a:p>
        </p:txBody>
      </p:sp>
      <p:sp>
        <p:nvSpPr>
          <p:cNvPr id="3" name="Content Placeholder 2">
            <a:extLst>
              <a:ext uri="{FF2B5EF4-FFF2-40B4-BE49-F238E27FC236}">
                <a16:creationId xmlns:a16="http://schemas.microsoft.com/office/drawing/2014/main" id="{EC5EA01D-D7A4-46D5-B5E5-1A02830B1E77}"/>
              </a:ext>
            </a:extLst>
          </p:cNvPr>
          <p:cNvSpPr>
            <a:spLocks noGrp="1"/>
          </p:cNvSpPr>
          <p:nvPr>
            <p:ph idx="1"/>
          </p:nvPr>
        </p:nvSpPr>
        <p:spPr>
          <a:xfrm>
            <a:off x="838199" y="1825625"/>
            <a:ext cx="9887953" cy="4351338"/>
          </a:xfrm>
        </p:spPr>
        <p:txBody>
          <a:bodyPr>
            <a:normAutofit/>
          </a:bodyPr>
          <a:lstStyle/>
          <a:p>
            <a:r>
              <a:rPr lang="en-US" sz="3600" dirty="0"/>
              <a:t>We had a call on 2022/04/07 =&gt; </a:t>
            </a:r>
            <a:r>
              <a:rPr lang="en-US" sz="3600" dirty="0">
                <a:hlinkClick r:id="rId2"/>
              </a:rPr>
              <a:t>https://stats.uwsys.net/other/2022-04-07-ddos/</a:t>
            </a:r>
            <a:endParaRPr lang="en-US" sz="3600" dirty="0"/>
          </a:p>
          <a:p>
            <a:r>
              <a:rPr lang="en-US" sz="3600" dirty="0"/>
              <a:t>I’ve done some lab testing with traffic generator and our current configs.  Some changes may be warranted re: scalability at small packet sizes and high PPS rates.</a:t>
            </a:r>
          </a:p>
          <a:p>
            <a:endParaRPr lang="en-US" sz="3600" dirty="0"/>
          </a:p>
          <a:p>
            <a:endParaRPr lang="en-US" sz="3600" dirty="0"/>
          </a:p>
        </p:txBody>
      </p:sp>
      <p:sp>
        <p:nvSpPr>
          <p:cNvPr id="5" name="Content Placeholder 2">
            <a:extLst>
              <a:ext uri="{FF2B5EF4-FFF2-40B4-BE49-F238E27FC236}">
                <a16:creationId xmlns:a16="http://schemas.microsoft.com/office/drawing/2014/main" id="{969CC455-B3DF-4CA5-B5CC-4AE858C609FF}"/>
              </a:ext>
            </a:extLst>
          </p:cNvPr>
          <p:cNvSpPr txBox="1">
            <a:spLocks/>
          </p:cNvSpPr>
          <p:nvPr/>
        </p:nvSpPr>
        <p:spPr>
          <a:xfrm>
            <a:off x="406400" y="5990791"/>
            <a:ext cx="10319753" cy="994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p>
        </p:txBody>
      </p:sp>
    </p:spTree>
    <p:extLst>
      <p:ext uri="{BB962C8B-B14F-4D97-AF65-F5344CB8AC3E}">
        <p14:creationId xmlns:p14="http://schemas.microsoft.com/office/powerpoint/2010/main" val="4213919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4593-03AE-4C32-8C03-93C17D35E997}"/>
              </a:ext>
            </a:extLst>
          </p:cNvPr>
          <p:cNvSpPr>
            <a:spLocks noGrp="1"/>
          </p:cNvSpPr>
          <p:nvPr>
            <p:ph type="title"/>
          </p:nvPr>
        </p:nvSpPr>
        <p:spPr/>
        <p:txBody>
          <a:bodyPr/>
          <a:lstStyle/>
          <a:p>
            <a:r>
              <a:rPr lang="en-US" dirty="0"/>
              <a:t>DoS Results</a:t>
            </a:r>
          </a:p>
        </p:txBody>
      </p:sp>
      <p:sp>
        <p:nvSpPr>
          <p:cNvPr id="3" name="Content Placeholder 2">
            <a:extLst>
              <a:ext uri="{FF2B5EF4-FFF2-40B4-BE49-F238E27FC236}">
                <a16:creationId xmlns:a16="http://schemas.microsoft.com/office/drawing/2014/main" id="{A45F3BFE-1D72-42E1-B6CF-4DA889C01CDE}"/>
              </a:ext>
            </a:extLst>
          </p:cNvPr>
          <p:cNvSpPr>
            <a:spLocks noGrp="1"/>
          </p:cNvSpPr>
          <p:nvPr>
            <p:ph idx="1"/>
          </p:nvPr>
        </p:nvSpPr>
        <p:spPr/>
        <p:txBody>
          <a:bodyPr>
            <a:normAutofit lnSpcReduction="10000"/>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The longer a juniper filter is in # of terms, the lower the </a:t>
            </a:r>
            <a:r>
              <a:rPr lang="en-US" dirty="0" err="1">
                <a:effectLst/>
                <a:latin typeface="Calibri" panose="020F0502020204030204" pitchFamily="34" charset="0"/>
                <a:ea typeface="Calibri" panose="020F0502020204030204" pitchFamily="34" charset="0"/>
                <a:cs typeface="Times New Roman" panose="02020603050405020304" pitchFamily="18" charset="0"/>
              </a:rPr>
              <a:t>pps</a:t>
            </a:r>
            <a:r>
              <a:rPr lang="en-US" dirty="0">
                <a:effectLst/>
                <a:latin typeface="Calibri" panose="020F0502020204030204" pitchFamily="34" charset="0"/>
                <a:ea typeface="Calibri" panose="020F0502020204030204" pitchFamily="34" charset="0"/>
                <a:cs typeface="Times New Roman" panose="02020603050405020304" pitchFamily="18" charset="0"/>
              </a:rPr>
              <a:t> rate. </a:t>
            </a:r>
          </a:p>
          <a:p>
            <a:r>
              <a:rPr lang="en-US" dirty="0">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cs typeface="Times New Roman" panose="02020603050405020304" pitchFamily="18" charset="0"/>
              </a:rPr>
              <a:t>ur current ASBR </a:t>
            </a:r>
            <a:r>
              <a:rPr lang="en-US" dirty="0" err="1">
                <a:effectLst/>
                <a:latin typeface="Calibri" panose="020F0502020204030204" pitchFamily="34" charset="0"/>
                <a:ea typeface="Calibri" panose="020F0502020204030204" pitchFamily="34" charset="0"/>
                <a:cs typeface="Times New Roman" panose="02020603050405020304" pitchFamily="18" charset="0"/>
              </a:rPr>
              <a:t>antispoof</a:t>
            </a:r>
            <a:r>
              <a:rPr lang="en-US" dirty="0">
                <a:effectLst/>
                <a:latin typeface="Calibri" panose="020F0502020204030204" pitchFamily="34" charset="0"/>
                <a:ea typeface="Calibri" panose="020F0502020204030204" pitchFamily="34" charset="0"/>
                <a:cs typeface="Times New Roman" panose="02020603050405020304" pitchFamily="18" charset="0"/>
              </a:rPr>
              <a:t>-in filtering stance is not line rate below 128 byte packets. </a:t>
            </a:r>
            <a:r>
              <a:rPr lang="en-US" dirty="0">
                <a:latin typeface="Calibri" panose="020F0502020204030204" pitchFamily="34" charset="0"/>
                <a:ea typeface="Calibri" panose="020F0502020204030204" pitchFamily="34" charset="0"/>
                <a:cs typeface="Times New Roman" panose="02020603050405020304" pitchFamily="18" charset="0"/>
              </a:rPr>
              <a:t>67% line rate at 64 byte packets.  IMIX is ~400 bytes.  </a:t>
            </a:r>
            <a:r>
              <a:rPr lang="en-US" dirty="0">
                <a:effectLst/>
                <a:latin typeface="Calibri" panose="020F0502020204030204" pitchFamily="34" charset="0"/>
                <a:ea typeface="Calibri" panose="020F0502020204030204" pitchFamily="34" charset="0"/>
                <a:cs typeface="Times New Roman" panose="02020603050405020304" pitchFamily="18" charset="0"/>
              </a:rPr>
              <a:t>Is it OK to be less than line rate during extreme events?  TCP should back off, UDP is presumably the problem.</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Removing the TCP SYN and UDP fragment "per UW" rules from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antispoof</a:t>
            </a:r>
            <a:r>
              <a:rPr lang="en-US" sz="2800" dirty="0">
                <a:effectLst/>
                <a:latin typeface="Calibri" panose="020F0502020204030204" pitchFamily="34" charset="0"/>
                <a:ea typeface="Calibri" panose="020F0502020204030204" pitchFamily="34" charset="0"/>
                <a:cs typeface="Times New Roman" panose="02020603050405020304" pitchFamily="18" charset="0"/>
              </a:rPr>
              <a:t>-in lowers term count from 65 to </a:t>
            </a:r>
            <a:r>
              <a:rPr lang="en-US" sz="2800" dirty="0">
                <a:latin typeface="Calibri" panose="020F0502020204030204" pitchFamily="34" charset="0"/>
                <a:ea typeface="Calibri" panose="020F0502020204030204" pitchFamily="34" charset="0"/>
                <a:cs typeface="Times New Roman" panose="02020603050405020304" pitchFamily="18" charset="0"/>
              </a:rPr>
              <a:t>39</a:t>
            </a:r>
            <a:r>
              <a:rPr lang="en-US" sz="2800" dirty="0">
                <a:effectLst/>
                <a:latin typeface="Calibri" panose="020F0502020204030204" pitchFamily="34" charset="0"/>
                <a:ea typeface="Calibri" panose="020F0502020204030204" pitchFamily="34" charset="0"/>
                <a:cs typeface="Times New Roman" panose="02020603050405020304" pitchFamily="18" charset="0"/>
              </a:rPr>
              <a:t>.  Roughly 84% of line rate at 64 byte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Adding 20 </a:t>
            </a:r>
            <a:r>
              <a:rPr lang="en-US" dirty="0" err="1">
                <a:effectLst/>
                <a:latin typeface="Calibri" panose="020F0502020204030204" pitchFamily="34" charset="0"/>
                <a:ea typeface="Calibri" panose="020F0502020204030204" pitchFamily="34" charset="0"/>
                <a:cs typeface="Times New Roman" panose="02020603050405020304" pitchFamily="18" charset="0"/>
              </a:rPr>
              <a:t>flowspec</a:t>
            </a:r>
            <a:r>
              <a:rPr lang="en-US" dirty="0">
                <a:effectLst/>
                <a:latin typeface="Calibri" panose="020F0502020204030204" pitchFamily="34" charset="0"/>
                <a:ea typeface="Calibri" panose="020F0502020204030204" pitchFamily="34" charset="0"/>
                <a:cs typeface="Times New Roman" panose="02020603050405020304" pitchFamily="18" charset="0"/>
              </a:rPr>
              <a:t> rules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9% drop in line rate performance. Disclaimer; in the lab </a:t>
            </a:r>
            <a:r>
              <a:rPr lang="en-US" dirty="0" err="1">
                <a:effectLst/>
                <a:latin typeface="Calibri" panose="020F0502020204030204" pitchFamily="34" charset="0"/>
                <a:ea typeface="Calibri" panose="020F0502020204030204" pitchFamily="34" charset="0"/>
                <a:cs typeface="Times New Roman" panose="02020603050405020304" pitchFamily="18" charset="0"/>
              </a:rPr>
              <a:t>flowspec</a:t>
            </a:r>
            <a:r>
              <a:rPr lang="en-US" dirty="0">
                <a:effectLst/>
                <a:latin typeface="Calibri" panose="020F0502020204030204" pitchFamily="34" charset="0"/>
                <a:ea typeface="Calibri" panose="020F0502020204030204" pitchFamily="34" charset="0"/>
                <a:cs typeface="Times New Roman" panose="02020603050405020304" pitchFamily="18" charset="0"/>
              </a:rPr>
              <a:t> is NOT optimized and runs on all interfaces.  In production, it runs only on untrusted interfaces.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9791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FF6EF-4DE7-444B-94F7-1F40D646ACD0}"/>
              </a:ext>
            </a:extLst>
          </p:cNvPr>
          <p:cNvSpPr>
            <a:spLocks noGrp="1"/>
          </p:cNvSpPr>
          <p:nvPr>
            <p:ph type="title"/>
          </p:nvPr>
        </p:nvSpPr>
        <p:spPr/>
        <p:txBody>
          <a:bodyPr/>
          <a:lstStyle/>
          <a:p>
            <a:r>
              <a:rPr lang="en-US" dirty="0"/>
              <a:t>DoS Recommendations</a:t>
            </a:r>
          </a:p>
        </p:txBody>
      </p:sp>
      <p:sp>
        <p:nvSpPr>
          <p:cNvPr id="3" name="Content Placeholder 2">
            <a:extLst>
              <a:ext uri="{FF2B5EF4-FFF2-40B4-BE49-F238E27FC236}">
                <a16:creationId xmlns:a16="http://schemas.microsoft.com/office/drawing/2014/main" id="{50618E58-BCA4-465A-A2D1-77932B5A722F}"/>
              </a:ext>
            </a:extLst>
          </p:cNvPr>
          <p:cNvSpPr>
            <a:spLocks noGrp="1"/>
          </p:cNvSpPr>
          <p:nvPr>
            <p:ph idx="1"/>
          </p:nvPr>
        </p:nvSpPr>
        <p:spPr/>
        <p:txBody>
          <a:bodyPr>
            <a:normAutofit fontScale="85000" lnSpcReduction="10000"/>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It is unsustainable to keep adding "per UW" knobs at the ASBRs. </a:t>
            </a:r>
          </a:p>
          <a:p>
            <a:r>
              <a:rPr lang="en-US" sz="2800" dirty="0">
                <a:latin typeface="Calibri" panose="020F0502020204030204" pitchFamily="34" charset="0"/>
                <a:ea typeface="Calibri" panose="020F0502020204030204" pitchFamily="34" charset="0"/>
                <a:cs typeface="Times New Roman" panose="02020603050405020304" pitchFamily="18" charset="0"/>
              </a:rPr>
              <a:t>Many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flowspec</a:t>
            </a:r>
            <a:r>
              <a:rPr lang="en-US" sz="2800" dirty="0">
                <a:effectLst/>
                <a:latin typeface="Calibri" panose="020F0502020204030204" pitchFamily="34" charset="0"/>
                <a:ea typeface="Calibri" panose="020F0502020204030204" pitchFamily="34" charset="0"/>
                <a:cs typeface="Times New Roman" panose="02020603050405020304" pitchFamily="18" charset="0"/>
              </a:rPr>
              <a:t> rules on the ASBR seems to be a bad idea. Alternatives may be</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Running </a:t>
            </a:r>
            <a:r>
              <a:rPr lang="en-US" dirty="0" err="1">
                <a:effectLst/>
                <a:latin typeface="Calibri" panose="020F0502020204030204" pitchFamily="34" charset="0"/>
                <a:ea typeface="Calibri" panose="020F0502020204030204" pitchFamily="34" charset="0"/>
                <a:cs typeface="Times New Roman" panose="02020603050405020304" pitchFamily="18" charset="0"/>
              </a:rPr>
              <a:t>flowspec</a:t>
            </a:r>
            <a:r>
              <a:rPr lang="en-US" dirty="0">
                <a:effectLst/>
                <a:latin typeface="Calibri" panose="020F0502020204030204" pitchFamily="34" charset="0"/>
                <a:ea typeface="Calibri" panose="020F0502020204030204" pitchFamily="34" charset="0"/>
                <a:cs typeface="Times New Roman" panose="02020603050405020304" pitchFamily="18" charset="0"/>
              </a:rPr>
              <a:t> rule on a PE but not leaking to ASBR</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A non </a:t>
            </a:r>
            <a:r>
              <a:rPr lang="en-US" dirty="0" err="1">
                <a:effectLst/>
                <a:latin typeface="Calibri" panose="020F0502020204030204" pitchFamily="34" charset="0"/>
                <a:ea typeface="Calibri" panose="020F0502020204030204" pitchFamily="34" charset="0"/>
                <a:cs typeface="Times New Roman" panose="02020603050405020304" pitchFamily="18" charset="0"/>
              </a:rPr>
              <a:t>flowspec</a:t>
            </a:r>
            <a:r>
              <a:rPr lang="en-US" dirty="0">
                <a:effectLst/>
                <a:latin typeface="Calibri" panose="020F0502020204030204" pitchFamily="34" charset="0"/>
                <a:ea typeface="Calibri" panose="020F0502020204030204" pitchFamily="34" charset="0"/>
                <a:cs typeface="Times New Roman" panose="02020603050405020304" pitchFamily="18" charset="0"/>
              </a:rPr>
              <a:t> managed single ACL term with multiple CIDR matches would be more performant but less granular.  </a:t>
            </a:r>
          </a:p>
          <a:p>
            <a:r>
              <a:rPr lang="en-US" dirty="0">
                <a:effectLst/>
                <a:latin typeface="Calibri" panose="020F0502020204030204" pitchFamily="34" charset="0"/>
                <a:ea typeface="Calibri" panose="020F0502020204030204" pitchFamily="34" charset="0"/>
                <a:cs typeface="Times New Roman" panose="02020603050405020304" pitchFamily="18" charset="0"/>
              </a:rPr>
              <a:t>UW specific </a:t>
            </a:r>
            <a:r>
              <a:rPr lang="en-US" dirty="0" err="1">
                <a:latin typeface="Calibri" panose="020F0502020204030204" pitchFamily="34" charset="0"/>
                <a:ea typeface="Calibri" panose="020F0502020204030204" pitchFamily="34" charset="0"/>
                <a:cs typeface="Times New Roman" panose="02020603050405020304" pitchFamily="18" charset="0"/>
              </a:rPr>
              <a:t>f</a:t>
            </a:r>
            <a:r>
              <a:rPr lang="en-US" dirty="0" err="1">
                <a:effectLst/>
                <a:latin typeface="Calibri" panose="020F0502020204030204" pitchFamily="34" charset="0"/>
                <a:ea typeface="Calibri" panose="020F0502020204030204" pitchFamily="34" charset="0"/>
                <a:cs typeface="Times New Roman" panose="02020603050405020304" pitchFamily="18" charset="0"/>
              </a:rPr>
              <a:t>lowspec</a:t>
            </a:r>
            <a:r>
              <a:rPr lang="en-US" dirty="0">
                <a:effectLst/>
                <a:latin typeface="Calibri" panose="020F0502020204030204" pitchFamily="34" charset="0"/>
                <a:ea typeface="Calibri" panose="020F0502020204030204" pitchFamily="34" charset="0"/>
                <a:cs typeface="Times New Roman" panose="02020603050405020304" pitchFamily="18" charset="0"/>
              </a:rPr>
              <a:t> should probably be reserved for active mitigation/redirection, not "always on" nuisance filtering</a:t>
            </a:r>
          </a:p>
          <a:p>
            <a:pPr marL="0" indent="0">
              <a:spcBef>
                <a:spcPts val="0"/>
              </a:spcBef>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800" dirty="0">
                <a:effectLst/>
                <a:latin typeface="Calibri" panose="020F0502020204030204" pitchFamily="34" charset="0"/>
                <a:ea typeface="Calibri" panose="020F0502020204030204" pitchFamily="34" charset="0"/>
                <a:cs typeface="Times New Roman" panose="02020603050405020304" pitchFamily="18" charset="0"/>
              </a:rPr>
              <a:t>To improve performance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Flowspec</a:t>
            </a:r>
            <a:r>
              <a:rPr lang="en-US" sz="2800" dirty="0">
                <a:effectLst/>
                <a:latin typeface="Calibri" panose="020F0502020204030204" pitchFamily="34" charset="0"/>
                <a:ea typeface="Calibri" panose="020F0502020204030204" pitchFamily="34" charset="0"/>
                <a:cs typeface="Times New Roman" panose="02020603050405020304" pitchFamily="18" charset="0"/>
              </a:rPr>
              <a:t> runs on only untrusted ingress interfaces =&gt; </a:t>
            </a: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https://kb.wisc.edu/uwsysnet/54311</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b="1" dirty="0">
                <a:effectLst/>
                <a:latin typeface="Calibri" panose="020F0502020204030204" pitchFamily="34" charset="0"/>
                <a:ea typeface="Calibri" panose="020F0502020204030204" pitchFamily="34" charset="0"/>
                <a:cs typeface="Times New Roman" panose="02020603050405020304" pitchFamily="18" charset="0"/>
              </a:rPr>
              <a:t>Someone</a:t>
            </a:r>
            <a:r>
              <a:rPr lang="en-US" sz="2800" dirty="0">
                <a:effectLst/>
                <a:latin typeface="Calibri" panose="020F0502020204030204" pitchFamily="34" charset="0"/>
                <a:ea typeface="Calibri" panose="020F0502020204030204" pitchFamily="34" charset="0"/>
                <a:cs typeface="Times New Roman" panose="02020603050405020304" pitchFamily="18" charset="0"/>
              </a:rPr>
              <a:t> else needs to decide if a reduction in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pps</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the core is OK if it solves problems for campuses.  For example {I think} Dan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Dargel</a:t>
            </a:r>
            <a:r>
              <a:rPr lang="en-US" sz="2800" dirty="0">
                <a:effectLst/>
                <a:latin typeface="Calibri" panose="020F0502020204030204" pitchFamily="34" charset="0"/>
                <a:ea typeface="Calibri" panose="020F0502020204030204" pitchFamily="34" charset="0"/>
                <a:cs typeface="Times New Roman" panose="02020603050405020304" pitchFamily="18" charset="0"/>
              </a:rPr>
              <a:t> indicated a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dshield</a:t>
            </a:r>
            <a:r>
              <a:rPr lang="en-US" sz="2800" dirty="0">
                <a:effectLst/>
                <a:latin typeface="Calibri" panose="020F0502020204030204" pitchFamily="34" charset="0"/>
                <a:ea typeface="Calibri" panose="020F0502020204030204" pitchFamily="34" charset="0"/>
                <a:cs typeface="Times New Roman" panose="02020603050405020304" pitchFamily="18" charset="0"/>
              </a:rPr>
              <a:t> top 20 block reduced their firewall session count by 40%.</a:t>
            </a: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54575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83213-6B11-4016-8E2C-4EF42B559B66}"/>
              </a:ext>
            </a:extLst>
          </p:cNvPr>
          <p:cNvSpPr>
            <a:spLocks noGrp="1"/>
          </p:cNvSpPr>
          <p:nvPr>
            <p:ph type="title"/>
          </p:nvPr>
        </p:nvSpPr>
        <p:spPr/>
        <p:txBody>
          <a:bodyPr/>
          <a:lstStyle/>
          <a:p>
            <a:r>
              <a:rPr lang="en-US" dirty="0"/>
              <a:t>DoS Recommendations, continued</a:t>
            </a:r>
          </a:p>
        </p:txBody>
      </p:sp>
      <p:sp>
        <p:nvSpPr>
          <p:cNvPr id="3" name="Content Placeholder 2">
            <a:extLst>
              <a:ext uri="{FF2B5EF4-FFF2-40B4-BE49-F238E27FC236}">
                <a16:creationId xmlns:a16="http://schemas.microsoft.com/office/drawing/2014/main" id="{50A818B7-4437-46DB-91E1-5E56DAC937EE}"/>
              </a:ext>
            </a:extLst>
          </p:cNvPr>
          <p:cNvSpPr>
            <a:spLocks noGrp="1"/>
          </p:cNvSpPr>
          <p:nvPr>
            <p:ph idx="1"/>
          </p:nvPr>
        </p:nvSpPr>
        <p:spPr/>
        <p:txBody>
          <a:bodyPr>
            <a:normAutofit lnSpcReduction="10000"/>
          </a:bodyPr>
          <a:lstStyle/>
          <a:p>
            <a:r>
              <a:rPr lang="en-US" dirty="0">
                <a:latin typeface="Calibri" panose="020F0502020204030204" pitchFamily="34" charset="0"/>
                <a:ea typeface="Calibri" panose="020F0502020204030204" pitchFamily="34" charset="0"/>
                <a:cs typeface="Times New Roman" panose="02020603050405020304" pitchFamily="18" charset="0"/>
              </a:rPr>
              <a:t>I redeployed the SYN policer.  T</a:t>
            </a:r>
            <a:r>
              <a:rPr lang="en-US" sz="2800" dirty="0">
                <a:effectLst/>
                <a:latin typeface="Calibri" panose="020F0502020204030204" pitchFamily="34" charset="0"/>
                <a:ea typeface="Calibri" panose="020F0502020204030204" pitchFamily="34" charset="0"/>
                <a:cs typeface="Times New Roman" panose="02020603050405020304" pitchFamily="18" charset="0"/>
              </a:rPr>
              <a:t>he ASBRs do a first pass of DoS filtering on ingress with less terms.  Mark on ASBRs as discard eligible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dscp</a:t>
            </a:r>
            <a:r>
              <a:rPr lang="en-US" sz="2800" dirty="0">
                <a:effectLst/>
                <a:latin typeface="Calibri" panose="020F0502020204030204" pitchFamily="34" charset="0"/>
                <a:ea typeface="Calibri" panose="020F0502020204030204" pitchFamily="34" charset="0"/>
                <a:cs typeface="Times New Roman" panose="02020603050405020304" pitchFamily="18" charset="0"/>
              </a:rPr>
              <a:t>=1.  A second pass on the PEs at egress handoff to campus.  </a:t>
            </a:r>
            <a:r>
              <a:rPr lang="en-US" dirty="0">
                <a:latin typeface="Calibri" panose="020F0502020204030204" pitchFamily="34" charset="0"/>
                <a:ea typeface="Calibri" panose="020F0502020204030204" pitchFamily="34" charset="0"/>
                <a:cs typeface="Times New Roman" panose="02020603050405020304" pitchFamily="18" charset="0"/>
              </a:rPr>
              <a:t>M</a:t>
            </a:r>
            <a:r>
              <a:rPr lang="en-US" sz="2800" dirty="0">
                <a:effectLst/>
                <a:latin typeface="Calibri" panose="020F0502020204030204" pitchFamily="34" charset="0"/>
                <a:ea typeface="Calibri" panose="020F0502020204030204" pitchFamily="34" charset="0"/>
                <a:cs typeface="Times New Roman" panose="02020603050405020304" pitchFamily="18" charset="0"/>
              </a:rPr>
              <a:t>aintains some of the benefits of per UW policing but with distributed work.</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Goal is to redeploy fragment protection in the same way.</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Exceptions to consolidation:</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143.235/16 [its on all the PEs].  </a:t>
            </a:r>
          </a:p>
          <a:p>
            <a:pPr lvl="1"/>
            <a:r>
              <a:rPr lang="en-US" dirty="0">
                <a:latin typeface="Calibri" panose="020F0502020204030204" pitchFamily="34" charset="0"/>
                <a:ea typeface="Calibri" panose="020F0502020204030204" pitchFamily="34" charset="0"/>
                <a:cs typeface="Times New Roman" panose="02020603050405020304" pitchFamily="18" charset="0"/>
              </a:rPr>
              <a:t>If we can’t trust DSCP on leased circuits, those campuses would also have to be an exception.  Currently the only wildcard is BadgerNet and no campus is fully dependent on BadgerNet at this point.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8990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B2CCA-50EB-4A4B-82C5-3238F2DA7D42}"/>
              </a:ext>
            </a:extLst>
          </p:cNvPr>
          <p:cNvSpPr>
            <a:spLocks noGrp="1"/>
          </p:cNvSpPr>
          <p:nvPr>
            <p:ph type="title"/>
          </p:nvPr>
        </p:nvSpPr>
        <p:spPr/>
        <p:txBody>
          <a:bodyPr/>
          <a:lstStyle/>
          <a:p>
            <a:r>
              <a:rPr lang="en-US" dirty="0"/>
              <a:t>DoS results, continued {example}</a:t>
            </a:r>
          </a:p>
        </p:txBody>
      </p:sp>
      <p:pic>
        <p:nvPicPr>
          <p:cNvPr id="5" name="Content Placeholder 4">
            <a:extLst>
              <a:ext uri="{FF2B5EF4-FFF2-40B4-BE49-F238E27FC236}">
                <a16:creationId xmlns:a16="http://schemas.microsoft.com/office/drawing/2014/main" id="{BE2D14C0-FFDB-4095-B3B8-ABE01BC92DD5}"/>
              </a:ext>
            </a:extLst>
          </p:cNvPr>
          <p:cNvPicPr>
            <a:picLocks noGrp="1" noChangeAspect="1"/>
          </p:cNvPicPr>
          <p:nvPr>
            <p:ph idx="1"/>
          </p:nvPr>
        </p:nvPicPr>
        <p:blipFill>
          <a:blip r:embed="rId2"/>
          <a:stretch>
            <a:fillRect/>
          </a:stretch>
        </p:blipFill>
        <p:spPr>
          <a:xfrm>
            <a:off x="661846" y="2568142"/>
            <a:ext cx="4124325" cy="2314575"/>
          </a:xfrm>
        </p:spPr>
      </p:pic>
      <p:pic>
        <p:nvPicPr>
          <p:cNvPr id="7" name="Picture 6">
            <a:extLst>
              <a:ext uri="{FF2B5EF4-FFF2-40B4-BE49-F238E27FC236}">
                <a16:creationId xmlns:a16="http://schemas.microsoft.com/office/drawing/2014/main" id="{99DE979E-D9FA-447B-8CBC-A2B62EA8E637}"/>
              </a:ext>
            </a:extLst>
          </p:cNvPr>
          <p:cNvPicPr>
            <a:picLocks noChangeAspect="1"/>
          </p:cNvPicPr>
          <p:nvPr/>
        </p:nvPicPr>
        <p:blipFill>
          <a:blip r:embed="rId3"/>
          <a:stretch>
            <a:fillRect/>
          </a:stretch>
        </p:blipFill>
        <p:spPr>
          <a:xfrm>
            <a:off x="6096000" y="2750416"/>
            <a:ext cx="4305300" cy="1504950"/>
          </a:xfrm>
          <a:prstGeom prst="rect">
            <a:avLst/>
          </a:prstGeom>
        </p:spPr>
      </p:pic>
      <p:sp>
        <p:nvSpPr>
          <p:cNvPr id="8" name="TextBox 7">
            <a:extLst>
              <a:ext uri="{FF2B5EF4-FFF2-40B4-BE49-F238E27FC236}">
                <a16:creationId xmlns:a16="http://schemas.microsoft.com/office/drawing/2014/main" id="{D4447A22-EDDC-4BF7-A2DC-A705DD08FC7F}"/>
              </a:ext>
            </a:extLst>
          </p:cNvPr>
          <p:cNvSpPr txBox="1"/>
          <p:nvPr/>
        </p:nvSpPr>
        <p:spPr>
          <a:xfrm>
            <a:off x="1948873" y="1838036"/>
            <a:ext cx="1382301" cy="369332"/>
          </a:xfrm>
          <a:prstGeom prst="rect">
            <a:avLst/>
          </a:prstGeom>
          <a:noFill/>
        </p:spPr>
        <p:txBody>
          <a:bodyPr wrap="none" rtlCol="0">
            <a:spAutoFit/>
          </a:bodyPr>
          <a:lstStyle/>
          <a:p>
            <a:r>
              <a:rPr lang="en-US" dirty="0"/>
              <a:t>ASBR ingress</a:t>
            </a:r>
          </a:p>
        </p:txBody>
      </p:sp>
      <p:sp>
        <p:nvSpPr>
          <p:cNvPr id="9" name="TextBox 8">
            <a:extLst>
              <a:ext uri="{FF2B5EF4-FFF2-40B4-BE49-F238E27FC236}">
                <a16:creationId xmlns:a16="http://schemas.microsoft.com/office/drawing/2014/main" id="{95CCE8C4-0898-421D-9EB8-8A32D2A4AB8C}"/>
              </a:ext>
            </a:extLst>
          </p:cNvPr>
          <p:cNvSpPr txBox="1"/>
          <p:nvPr/>
        </p:nvSpPr>
        <p:spPr>
          <a:xfrm>
            <a:off x="6954983" y="1851220"/>
            <a:ext cx="1064907" cy="369332"/>
          </a:xfrm>
          <a:prstGeom prst="rect">
            <a:avLst/>
          </a:prstGeom>
          <a:noFill/>
        </p:spPr>
        <p:txBody>
          <a:bodyPr wrap="none" rtlCol="0">
            <a:spAutoFit/>
          </a:bodyPr>
          <a:lstStyle/>
          <a:p>
            <a:r>
              <a:rPr lang="en-US" dirty="0"/>
              <a:t>PE egress</a:t>
            </a:r>
          </a:p>
        </p:txBody>
      </p:sp>
    </p:spTree>
    <p:extLst>
      <p:ext uri="{BB962C8B-B14F-4D97-AF65-F5344CB8AC3E}">
        <p14:creationId xmlns:p14="http://schemas.microsoft.com/office/powerpoint/2010/main" val="2039258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94A98-2F6F-4C14-8ABC-B126B73CF02D}"/>
              </a:ext>
            </a:extLst>
          </p:cNvPr>
          <p:cNvSpPr>
            <a:spLocks noGrp="1"/>
          </p:cNvSpPr>
          <p:nvPr>
            <p:ph type="title"/>
          </p:nvPr>
        </p:nvSpPr>
        <p:spPr/>
        <p:txBody>
          <a:bodyPr/>
          <a:lstStyle/>
          <a:p>
            <a:r>
              <a:rPr lang="en-US" dirty="0"/>
              <a:t>* DoS results, continued</a:t>
            </a:r>
          </a:p>
        </p:txBody>
      </p:sp>
      <p:sp>
        <p:nvSpPr>
          <p:cNvPr id="3" name="Content Placeholder 2">
            <a:extLst>
              <a:ext uri="{FF2B5EF4-FFF2-40B4-BE49-F238E27FC236}">
                <a16:creationId xmlns:a16="http://schemas.microsoft.com/office/drawing/2014/main" id="{3BD198B7-4857-4755-9635-D985D99F9890}"/>
              </a:ext>
            </a:extLst>
          </p:cNvPr>
          <p:cNvSpPr>
            <a:spLocks noGrp="1"/>
          </p:cNvSpPr>
          <p:nvPr>
            <p:ph idx="1"/>
          </p:nvPr>
        </p:nvSpPr>
        <p:spPr/>
        <p:txBody>
          <a:bodyPr>
            <a:norm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Of those 39 remaining terms,</a:t>
            </a:r>
          </a:p>
          <a:p>
            <a:pPr lvl="1"/>
            <a:r>
              <a:rPr lang="en-US" sz="2000" dirty="0">
                <a:latin typeface="Calibri" panose="020F0502020204030204" pitchFamily="34" charset="0"/>
                <a:ea typeface="Calibri" panose="020F0502020204030204" pitchFamily="34" charset="0"/>
                <a:cs typeface="Times New Roman" panose="02020603050405020304" pitchFamily="18" charset="0"/>
              </a:rPr>
              <a:t>+1: block bogons</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+2</a:t>
            </a:r>
            <a:r>
              <a:rPr lang="en-US" sz="2000" dirty="0">
                <a:latin typeface="Calibri" panose="020F0502020204030204" pitchFamily="34" charset="0"/>
                <a:ea typeface="Calibri" panose="020F0502020204030204" pitchFamily="34" charset="0"/>
                <a:cs typeface="Times New Roman" panose="02020603050405020304" pitchFamily="18" charset="0"/>
              </a:rPr>
              <a:t>: reset QoS and allow for “by IP” prioritization of internet source IPs.  These could be removed if we gave up that feature</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+8: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ssdp</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ntp</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chargen</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redirects/Memcached protection.  I reduced to by removing the bypass for port 53.  DNS will retry.</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+2: as3128 spoofing/control plane protection</a:t>
            </a:r>
          </a:p>
          <a:p>
            <a:pPr lvl="1"/>
            <a:r>
              <a:rPr lang="en-US" sz="2000" dirty="0">
                <a:latin typeface="Calibri" panose="020F0502020204030204" pitchFamily="34" charset="0"/>
                <a:ea typeface="Calibri" panose="020F0502020204030204" pitchFamily="34" charset="0"/>
                <a:cs typeface="Times New Roman" panose="02020603050405020304" pitchFamily="18" charset="0"/>
              </a:rPr>
              <a:t>+4: </a:t>
            </a:r>
            <a:r>
              <a:rPr lang="en-US" sz="2000" dirty="0" err="1">
                <a:latin typeface="Calibri" panose="020F0502020204030204" pitchFamily="34" charset="0"/>
                <a:ea typeface="Calibri" panose="020F0502020204030204" pitchFamily="34" charset="0"/>
                <a:cs typeface="Times New Roman" panose="02020603050405020304" pitchFamily="18" charset="0"/>
              </a:rPr>
              <a:t>dns</a:t>
            </a:r>
            <a:r>
              <a:rPr lang="en-US" sz="2000" dirty="0">
                <a:latin typeface="Calibri" panose="020F0502020204030204" pitchFamily="34" charset="0"/>
                <a:ea typeface="Calibri" panose="020F0502020204030204" pitchFamily="34" charset="0"/>
                <a:cs typeface="Times New Roman" panose="02020603050405020304" pitchFamily="18" charset="0"/>
              </a:rPr>
              <a:t> fragment protection bypass</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+2 </a:t>
            </a:r>
            <a:r>
              <a:rPr lang="en-US" sz="2000" dirty="0">
                <a:latin typeface="Calibri" panose="020F0502020204030204" pitchFamily="34" charset="0"/>
                <a:ea typeface="Calibri" panose="020F0502020204030204" pitchFamily="34" charset="0"/>
                <a:cs typeface="Times New Roman" panose="02020603050405020304" pitchFamily="18" charset="0"/>
              </a:rPr>
              <a:t>the shared replacements for fragment protection and syn protection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a:latin typeface="Calibri" panose="020F0502020204030204" pitchFamily="34" charset="0"/>
                <a:ea typeface="Calibri" panose="020F0502020204030204" pitchFamily="34" charset="0"/>
                <a:cs typeface="Times New Roman" panose="02020603050405020304" pitchFamily="18" charset="0"/>
              </a:rPr>
              <a:t>+19: category counters: 3 proto [</a:t>
            </a:r>
            <a:r>
              <a:rPr lang="en-US" sz="2000" dirty="0" err="1">
                <a:latin typeface="Calibri" panose="020F0502020204030204" pitchFamily="34" charset="0"/>
                <a:ea typeface="Calibri" panose="020F0502020204030204" pitchFamily="34" charset="0"/>
                <a:cs typeface="Times New Roman" panose="02020603050405020304" pitchFamily="18" charset="0"/>
              </a:rPr>
              <a:t>icmp|udp|tcp</a:t>
            </a:r>
            <a:r>
              <a:rPr lang="en-US" sz="2000" dirty="0">
                <a:latin typeface="Calibri" panose="020F0502020204030204" pitchFamily="34" charset="0"/>
                <a:ea typeface="Calibri" panose="020F0502020204030204" pitchFamily="34" charset="0"/>
                <a:cs typeface="Times New Roman" panose="02020603050405020304" pitchFamily="18" charset="0"/>
              </a:rPr>
              <a:t>], 7 </a:t>
            </a:r>
            <a:r>
              <a:rPr lang="en-US" sz="2000" dirty="0" err="1">
                <a:latin typeface="Calibri" panose="020F0502020204030204" pitchFamily="34" charset="0"/>
                <a:ea typeface="Calibri" panose="020F0502020204030204" pitchFamily="34" charset="0"/>
                <a:cs typeface="Times New Roman" panose="02020603050405020304" pitchFamily="18" charset="0"/>
              </a:rPr>
              <a:t>tcp</a:t>
            </a:r>
            <a:r>
              <a:rPr lang="en-US" sz="2000" dirty="0">
                <a:latin typeface="Calibri" panose="020F0502020204030204" pitchFamily="34" charset="0"/>
                <a:ea typeface="Calibri" panose="020F0502020204030204" pitchFamily="34" charset="0"/>
                <a:cs typeface="Times New Roman" panose="02020603050405020304" pitchFamily="18" charset="0"/>
              </a:rPr>
              <a:t> flags, 1 ‘all’, 5 packet size categories, 3 apps [</a:t>
            </a:r>
            <a:r>
              <a:rPr lang="en-US" sz="2000" dirty="0" err="1">
                <a:latin typeface="Calibri" panose="020F0502020204030204" pitchFamily="34" charset="0"/>
                <a:ea typeface="Calibri" panose="020F0502020204030204" pitchFamily="34" charset="0"/>
                <a:cs typeface="Times New Roman" panose="02020603050405020304" pitchFamily="18" charset="0"/>
              </a:rPr>
              <a:t>udp</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rpc</a:t>
            </a:r>
            <a:r>
              <a:rPr lang="en-US" sz="2000" dirty="0">
                <a:latin typeface="Calibri" panose="020F0502020204030204" pitchFamily="34" charset="0"/>
                <a:ea typeface="Calibri" panose="020F0502020204030204" pitchFamily="34" charset="0"/>
                <a:cs typeface="Times New Roman" panose="02020603050405020304" pitchFamily="18" charset="0"/>
              </a:rPr>
              <a:t>, fragment, </a:t>
            </a:r>
            <a:r>
              <a:rPr lang="en-US" sz="2000" dirty="0" err="1">
                <a:latin typeface="Calibri" panose="020F0502020204030204" pitchFamily="34" charset="0"/>
                <a:ea typeface="Calibri" panose="020F0502020204030204" pitchFamily="34" charset="0"/>
                <a:cs typeface="Times New Roman" panose="02020603050405020304" pitchFamily="18" charset="0"/>
              </a:rPr>
              <a:t>tcp</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dns</a:t>
            </a:r>
            <a:r>
              <a:rPr lang="en-US" sz="2000" dirty="0">
                <a:latin typeface="Calibri" panose="020F0502020204030204" pitchFamily="34" charset="0"/>
                <a:ea typeface="Calibri" panose="020F0502020204030204" pitchFamily="34" charset="0"/>
                <a:cs typeface="Times New Roman" panose="02020603050405020304" pitchFamily="18" charset="0"/>
              </a:rPr>
              <a:t>].  I moved the 3 proto to flow based processing and removed a few others</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+1 final accept clause</a:t>
            </a:r>
          </a:p>
        </p:txBody>
      </p:sp>
    </p:spTree>
    <p:extLst>
      <p:ext uri="{BB962C8B-B14F-4D97-AF65-F5344CB8AC3E}">
        <p14:creationId xmlns:p14="http://schemas.microsoft.com/office/powerpoint/2010/main" val="3154829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4666D-746A-4C02-BF8B-84AAA8E91435}"/>
              </a:ext>
            </a:extLst>
          </p:cNvPr>
          <p:cNvSpPr>
            <a:spLocks noGrp="1"/>
          </p:cNvSpPr>
          <p:nvPr>
            <p:ph type="title"/>
          </p:nvPr>
        </p:nvSpPr>
        <p:spPr/>
        <p:txBody>
          <a:bodyPr/>
          <a:lstStyle/>
          <a:p>
            <a:r>
              <a:rPr lang="en-US" dirty="0"/>
              <a:t>* DoS results, continued</a:t>
            </a:r>
          </a:p>
        </p:txBody>
      </p:sp>
      <p:sp>
        <p:nvSpPr>
          <p:cNvPr id="3" name="Content Placeholder 2">
            <a:extLst>
              <a:ext uri="{FF2B5EF4-FFF2-40B4-BE49-F238E27FC236}">
                <a16:creationId xmlns:a16="http://schemas.microsoft.com/office/drawing/2014/main" id="{AFDC0298-EE19-4C86-8A8C-BE09EB4DE2C2}"/>
              </a:ext>
            </a:extLst>
          </p:cNvPr>
          <p:cNvSpPr>
            <a:spLocks noGrp="1"/>
          </p:cNvSpPr>
          <p:nvPr>
            <p:ph idx="1"/>
          </p:nvPr>
        </p:nvSpPr>
        <p:spPr/>
        <p:txBody>
          <a:bodyPr>
            <a:norm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-2: </a:t>
            </a:r>
            <a:r>
              <a:rPr lang="en-US" sz="2800" dirty="0" err="1">
                <a:latin typeface="Calibri" panose="020F0502020204030204" pitchFamily="34" charset="0"/>
                <a:ea typeface="Calibri" panose="020F0502020204030204" pitchFamily="34" charset="0"/>
                <a:cs typeface="Times New Roman" panose="02020603050405020304" pitchFamily="18" charset="0"/>
              </a:rPr>
              <a:t>Ssdp</a:t>
            </a:r>
            <a:r>
              <a:rPr lang="en-US" sz="2800" dirty="0">
                <a:latin typeface="Calibri" panose="020F0502020204030204" pitchFamily="34" charset="0"/>
                <a:ea typeface="Calibri" panose="020F0502020204030204" pitchFamily="34" charset="0"/>
                <a:cs typeface="Times New Roman" panose="02020603050405020304" pitchFamily="18" charset="0"/>
              </a:rPr>
              <a:t>/Memcached </a:t>
            </a:r>
          </a:p>
          <a:p>
            <a:pPr lvl="1"/>
            <a:r>
              <a:rPr lang="en-US" dirty="0">
                <a:latin typeface="Calibri" panose="020F0502020204030204" pitchFamily="34" charset="0"/>
                <a:ea typeface="Calibri" panose="020F0502020204030204" pitchFamily="34" charset="0"/>
                <a:cs typeface="Times New Roman" panose="02020603050405020304" pitchFamily="18" charset="0"/>
              </a:rPr>
              <a:t>removed the bypass for port 53.  DNS will retry.</a:t>
            </a:r>
          </a:p>
          <a:p>
            <a:pPr marL="457200" lvl="1"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Calibri" panose="020F0502020204030204" pitchFamily="34" charset="0"/>
                <a:ea typeface="Calibri" panose="020F0502020204030204" pitchFamily="34" charset="0"/>
                <a:cs typeface="Times New Roman" panose="02020603050405020304" pitchFamily="18" charset="0"/>
              </a:rPr>
              <a:t>-7 proto [</a:t>
            </a:r>
            <a:r>
              <a:rPr lang="en-US" sz="2800" dirty="0" err="1">
                <a:latin typeface="Calibri" panose="020F0502020204030204" pitchFamily="34" charset="0"/>
                <a:ea typeface="Calibri" panose="020F0502020204030204" pitchFamily="34" charset="0"/>
                <a:cs typeface="Times New Roman" panose="02020603050405020304" pitchFamily="18" charset="0"/>
              </a:rPr>
              <a:t>icmp|udp|tcp</a:t>
            </a:r>
            <a:r>
              <a:rPr lang="en-US" sz="2800" dirty="0">
                <a:latin typeface="Calibri" panose="020F0502020204030204" pitchFamily="34" charset="0"/>
                <a:ea typeface="Calibri" panose="020F0502020204030204" pitchFamily="34" charset="0"/>
                <a:cs typeface="Times New Roman" panose="02020603050405020304" pitchFamily="18" charset="0"/>
              </a:rPr>
              <a:t>], 1 ‘all’, 3 apps [</a:t>
            </a:r>
            <a:r>
              <a:rPr lang="en-US" sz="2800" dirty="0" err="1">
                <a:latin typeface="Calibri" panose="020F0502020204030204" pitchFamily="34" charset="0"/>
                <a:ea typeface="Calibri" panose="020F0502020204030204" pitchFamily="34" charset="0"/>
                <a:cs typeface="Times New Roman" panose="02020603050405020304" pitchFamily="18" charset="0"/>
              </a:rPr>
              <a:t>udp</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err="1">
                <a:latin typeface="Calibri" panose="020F0502020204030204" pitchFamily="34" charset="0"/>
                <a:ea typeface="Calibri" panose="020F0502020204030204" pitchFamily="34" charset="0"/>
                <a:cs typeface="Times New Roman" panose="02020603050405020304" pitchFamily="18" charset="0"/>
              </a:rPr>
              <a:t>rpc</a:t>
            </a:r>
            <a:r>
              <a:rPr lang="en-US" sz="2800" dirty="0">
                <a:latin typeface="Calibri" panose="020F0502020204030204" pitchFamily="34" charset="0"/>
                <a:ea typeface="Calibri" panose="020F0502020204030204" pitchFamily="34" charset="0"/>
                <a:cs typeface="Times New Roman" panose="02020603050405020304" pitchFamily="18" charset="0"/>
              </a:rPr>
              <a:t>, fragment, </a:t>
            </a:r>
            <a:r>
              <a:rPr lang="en-US" sz="2800" dirty="0" err="1">
                <a:latin typeface="Calibri" panose="020F0502020204030204" pitchFamily="34" charset="0"/>
                <a:ea typeface="Calibri" panose="020F0502020204030204" pitchFamily="34" charset="0"/>
                <a:cs typeface="Times New Roman" panose="02020603050405020304" pitchFamily="18" charset="0"/>
              </a:rPr>
              <a:t>tcp</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err="1">
                <a:latin typeface="Calibri" panose="020F0502020204030204" pitchFamily="34" charset="0"/>
                <a:ea typeface="Calibri" panose="020F0502020204030204" pitchFamily="34" charset="0"/>
                <a:cs typeface="Times New Roman" panose="02020603050405020304" pitchFamily="18" charset="0"/>
              </a:rPr>
              <a:t>dns</a:t>
            </a:r>
            <a:r>
              <a:rPr lang="en-US" sz="2800" dirty="0">
                <a:latin typeface="Calibri" panose="020F0502020204030204" pitchFamily="34" charset="0"/>
                <a:ea typeface="Calibri" panose="020F0502020204030204" pitchFamily="34" charset="0"/>
                <a:cs typeface="Times New Roman" panose="02020603050405020304" pitchFamily="18" charset="0"/>
              </a:rPr>
              <a:t>]</a:t>
            </a:r>
          </a:p>
          <a:p>
            <a:pPr lvl="1"/>
            <a:r>
              <a:rPr lang="en-US" dirty="0">
                <a:latin typeface="Calibri" panose="020F0502020204030204" pitchFamily="34" charset="0"/>
                <a:ea typeface="Calibri" panose="020F0502020204030204" pitchFamily="34" charset="0"/>
                <a:cs typeface="Times New Roman" panose="02020603050405020304" pitchFamily="18" charset="0"/>
              </a:rPr>
              <a:t>Augmented flow tracker to get these stats in a “good enough” fashion.</a:t>
            </a:r>
          </a:p>
          <a:p>
            <a:endParaRPr lang="en-US" dirty="0">
              <a:latin typeface="Calibri" panose="020F0502020204030204" pitchFamily="34" charset="0"/>
              <a:cs typeface="Times New Roman" panose="02020603050405020304" pitchFamily="18" charset="0"/>
            </a:endParaRPr>
          </a:p>
          <a:p>
            <a:r>
              <a:rPr lang="en-US" dirty="0" err="1"/>
              <a:t>Tcp</a:t>
            </a:r>
            <a:r>
              <a:rPr lang="en-US" dirty="0"/>
              <a:t> flags, packet size: no good solution, flow data not granular enough</a:t>
            </a:r>
          </a:p>
        </p:txBody>
      </p:sp>
    </p:spTree>
    <p:extLst>
      <p:ext uri="{BB962C8B-B14F-4D97-AF65-F5344CB8AC3E}">
        <p14:creationId xmlns:p14="http://schemas.microsoft.com/office/powerpoint/2010/main" val="1493162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34D12B6A-CD61-4ACB-B12F-14F7BD1C2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44" y="525780"/>
            <a:ext cx="11460255" cy="5967094"/>
          </a:xfrm>
          <a:prstGeom prst="rect">
            <a:avLst/>
          </a:prstGeom>
        </p:spPr>
      </p:pic>
      <p:sp>
        <p:nvSpPr>
          <p:cNvPr id="2" name="Title 1">
            <a:extLst>
              <a:ext uri="{FF2B5EF4-FFF2-40B4-BE49-F238E27FC236}">
                <a16:creationId xmlns:a16="http://schemas.microsoft.com/office/drawing/2014/main" id="{1B677580-A6C5-4487-A5C4-642A0516712B}"/>
              </a:ext>
            </a:extLst>
          </p:cNvPr>
          <p:cNvSpPr>
            <a:spLocks noGrp="1"/>
          </p:cNvSpPr>
          <p:nvPr>
            <p:ph type="title"/>
          </p:nvPr>
        </p:nvSpPr>
        <p:spPr>
          <a:xfrm>
            <a:off x="3307080" y="3726180"/>
            <a:ext cx="10515600" cy="799148"/>
          </a:xfrm>
        </p:spPr>
        <p:txBody>
          <a:bodyPr/>
          <a:lstStyle/>
          <a:p>
            <a:r>
              <a:rPr lang="en-US" dirty="0"/>
              <a:t>Monitoring Improvements</a:t>
            </a:r>
          </a:p>
        </p:txBody>
      </p:sp>
    </p:spTree>
    <p:extLst>
      <p:ext uri="{BB962C8B-B14F-4D97-AF65-F5344CB8AC3E}">
        <p14:creationId xmlns:p14="http://schemas.microsoft.com/office/powerpoint/2010/main" val="3373531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61E340-1E9C-4796-8CD8-15CF977D8C09}"/>
              </a:ext>
            </a:extLst>
          </p:cNvPr>
          <p:cNvSpPr>
            <a:spLocks noGrp="1"/>
          </p:cNvSpPr>
          <p:nvPr>
            <p:ph idx="1"/>
          </p:nvPr>
        </p:nvSpPr>
        <p:spPr>
          <a:xfrm>
            <a:off x="838200" y="5223509"/>
            <a:ext cx="10515600" cy="953453"/>
          </a:xfrm>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per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sitecode</a:t>
            </a:r>
            <a:r>
              <a:rPr lang="en-US" sz="2800" dirty="0">
                <a:effectLst/>
                <a:latin typeface="Calibri" panose="020F0502020204030204" pitchFamily="34" charset="0"/>
                <a:ea typeface="Calibri" panose="020F0502020204030204" pitchFamily="34" charset="0"/>
                <a:cs typeface="Times New Roman" panose="02020603050405020304" pitchFamily="18" charset="0"/>
              </a:rPr>
              <a:t> and per device automation for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netmap</a:t>
            </a:r>
            <a:r>
              <a:rPr lang="en-US" sz="2800" dirty="0">
                <a:effectLst/>
                <a:latin typeface="Calibri" panose="020F0502020204030204" pitchFamily="34" charset="0"/>
                <a:ea typeface="Calibri" panose="020F0502020204030204" pitchFamily="34" charset="0"/>
                <a:cs typeface="Times New Roman" panose="02020603050405020304" pitchFamily="18" charset="0"/>
              </a:rPr>
              <a:t> =&gt; </a:t>
            </a: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https://kb.wisc.edu/uwsysnet/110581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7" name="Picture 6">
            <a:extLst>
              <a:ext uri="{FF2B5EF4-FFF2-40B4-BE49-F238E27FC236}">
                <a16:creationId xmlns:a16="http://schemas.microsoft.com/office/drawing/2014/main" id="{DE19E9D5-8D02-439D-A277-3759FE45FAD1}"/>
              </a:ext>
            </a:extLst>
          </p:cNvPr>
          <p:cNvPicPr>
            <a:picLocks noChangeAspect="1"/>
          </p:cNvPicPr>
          <p:nvPr/>
        </p:nvPicPr>
        <p:blipFill>
          <a:blip r:embed="rId3"/>
          <a:stretch>
            <a:fillRect/>
          </a:stretch>
        </p:blipFill>
        <p:spPr>
          <a:xfrm>
            <a:off x="1180618" y="297036"/>
            <a:ext cx="9178724" cy="4698359"/>
          </a:xfrm>
          <a:prstGeom prst="rect">
            <a:avLst/>
          </a:prstGeom>
        </p:spPr>
      </p:pic>
    </p:spTree>
    <p:extLst>
      <p:ext uri="{BB962C8B-B14F-4D97-AF65-F5344CB8AC3E}">
        <p14:creationId xmlns:p14="http://schemas.microsoft.com/office/powerpoint/2010/main" val="531578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51117-D606-4B8E-A82D-3EEB5FFD2491}"/>
              </a:ext>
            </a:extLst>
          </p:cNvPr>
          <p:cNvSpPr>
            <a:spLocks noGrp="1"/>
          </p:cNvSpPr>
          <p:nvPr>
            <p:ph type="title"/>
          </p:nvPr>
        </p:nvSpPr>
        <p:spPr>
          <a:xfrm>
            <a:off x="1021081" y="2240280"/>
            <a:ext cx="6631680" cy="1988820"/>
          </a:xfrm>
        </p:spPr>
        <p:txBody>
          <a:bodyPr>
            <a:noAutofit/>
          </a:bodyPr>
          <a:lstStyle/>
          <a:p>
            <a:br>
              <a:rPr lang="en-US" sz="3200" dirty="0">
                <a:effectLst/>
                <a:latin typeface="Calibri" panose="020F0502020204030204" pitchFamily="34" charset="0"/>
                <a:ea typeface="Calibri" panose="020F0502020204030204" pitchFamily="34" charset="0"/>
                <a:cs typeface="Times New Roman" panose="02020603050405020304" pitchFamily="18" charset="0"/>
              </a:rPr>
            </a:b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effectLst/>
                <a:latin typeface="Calibri" panose="020F0502020204030204" pitchFamily="34" charset="0"/>
                <a:ea typeface="Calibri" panose="020F0502020204030204" pitchFamily="34" charset="0"/>
                <a:cs typeface="Times New Roman" panose="02020603050405020304" pitchFamily="18" charset="0"/>
              </a:rPr>
              <a:t>What I said was going to happen </a:t>
            </a:r>
            <a:r>
              <a:rPr lang="en-US" sz="3200" dirty="0">
                <a:latin typeface="Calibri" panose="020F0502020204030204" pitchFamily="34" charset="0"/>
                <a:ea typeface="Calibri" panose="020F0502020204030204" pitchFamily="34" charset="0"/>
                <a:cs typeface="Times New Roman" panose="02020603050405020304" pitchFamily="18" charset="0"/>
              </a:rPr>
              <a:t>at </a:t>
            </a:r>
            <a:r>
              <a:rPr lang="en-US" sz="3200" dirty="0" err="1">
                <a:latin typeface="Calibri" panose="020F0502020204030204" pitchFamily="34" charset="0"/>
                <a:ea typeface="Calibri" panose="020F0502020204030204" pitchFamily="34" charset="0"/>
                <a:cs typeface="Times New Roman" panose="02020603050405020304" pitchFamily="18" charset="0"/>
              </a:rPr>
              <a:t>sysnet</a:t>
            </a:r>
            <a:r>
              <a:rPr lang="en-US" sz="3200" dirty="0">
                <a:latin typeface="Calibri" panose="020F0502020204030204" pitchFamily="34" charset="0"/>
                <a:ea typeface="Calibri" panose="020F0502020204030204" pitchFamily="34" charset="0"/>
                <a:cs typeface="Times New Roman" panose="02020603050405020304" pitchFamily="18" charset="0"/>
              </a:rPr>
              <a:t> all hands 2019 in Green Bay vs what we actually did.</a:t>
            </a:r>
            <a:br>
              <a:rPr lang="en-US" sz="3200" dirty="0">
                <a:latin typeface="Calibri" panose="020F0502020204030204" pitchFamily="34" charset="0"/>
                <a:ea typeface="Calibri" panose="020F0502020204030204" pitchFamily="34" charset="0"/>
                <a:cs typeface="Times New Roman" panose="02020603050405020304" pitchFamily="18" charset="0"/>
              </a:rPr>
            </a:br>
            <a:br>
              <a:rPr lang="en-US" sz="3200" dirty="0">
                <a:latin typeface="Calibri" panose="020F0502020204030204" pitchFamily="34" charset="0"/>
                <a:ea typeface="Calibri" panose="020F0502020204030204" pitchFamily="34" charset="0"/>
                <a:cs typeface="Times New Roman" panose="02020603050405020304" pitchFamily="18" charset="0"/>
              </a:rPr>
            </a:br>
            <a:r>
              <a:rPr lang="en-US"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https://stats.uwsys.net/other/2019-uwsysnet-meeting/hare-sysnet2020-updates-cloud-rpki.pptx</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3" name="Title 1">
            <a:extLst>
              <a:ext uri="{FF2B5EF4-FFF2-40B4-BE49-F238E27FC236}">
                <a16:creationId xmlns:a16="http://schemas.microsoft.com/office/drawing/2014/main" id="{CC1A4C7E-F37B-4ABE-B165-9D5FD2BC7A40}"/>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Non exhaustive sysnet2020 redux</a:t>
            </a:r>
          </a:p>
        </p:txBody>
      </p:sp>
      <p:pic>
        <p:nvPicPr>
          <p:cNvPr id="5" name="Picture 4">
            <a:extLst>
              <a:ext uri="{FF2B5EF4-FFF2-40B4-BE49-F238E27FC236}">
                <a16:creationId xmlns:a16="http://schemas.microsoft.com/office/drawing/2014/main" id="{BE65EE96-0446-4DDD-B2A2-881CDE2A3C17}"/>
              </a:ext>
            </a:extLst>
          </p:cNvPr>
          <p:cNvPicPr>
            <a:picLocks noChangeAspect="1"/>
          </p:cNvPicPr>
          <p:nvPr/>
        </p:nvPicPr>
        <p:blipFill>
          <a:blip r:embed="rId3"/>
          <a:stretch>
            <a:fillRect/>
          </a:stretch>
        </p:blipFill>
        <p:spPr>
          <a:xfrm>
            <a:off x="7652760" y="2005012"/>
            <a:ext cx="4238625" cy="2847975"/>
          </a:xfrm>
          <a:prstGeom prst="rect">
            <a:avLst/>
          </a:prstGeom>
        </p:spPr>
      </p:pic>
    </p:spTree>
    <p:extLst>
      <p:ext uri="{BB962C8B-B14F-4D97-AF65-F5344CB8AC3E}">
        <p14:creationId xmlns:p14="http://schemas.microsoft.com/office/powerpoint/2010/main" val="1819446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7EBC-2197-49C8-B054-49A1A29A7C1B}"/>
              </a:ext>
            </a:extLst>
          </p:cNvPr>
          <p:cNvSpPr>
            <a:spLocks noGrp="1"/>
          </p:cNvSpPr>
          <p:nvPr>
            <p:ph type="title"/>
          </p:nvPr>
        </p:nvSpPr>
        <p:spPr/>
        <p:txBody>
          <a:bodyPr/>
          <a:lstStyle/>
          <a:p>
            <a:r>
              <a:rPr lang="en-US" dirty="0"/>
              <a:t>Things monitored</a:t>
            </a:r>
          </a:p>
        </p:txBody>
      </p:sp>
      <p:sp>
        <p:nvSpPr>
          <p:cNvPr id="3" name="Content Placeholder 2">
            <a:extLst>
              <a:ext uri="{FF2B5EF4-FFF2-40B4-BE49-F238E27FC236}">
                <a16:creationId xmlns:a16="http://schemas.microsoft.com/office/drawing/2014/main" id="{16B805D3-5D5A-402F-8641-83F5A036EDDE}"/>
              </a:ext>
            </a:extLst>
          </p:cNvPr>
          <p:cNvSpPr>
            <a:spLocks noGrp="1"/>
          </p:cNvSpPr>
          <p:nvPr>
            <p:ph idx="1"/>
          </p:nvPr>
        </p:nvSpPr>
        <p:spPr/>
        <p:txBody>
          <a:bodyPr>
            <a:noAutofit/>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sysnet2020 deployed DC battery plants… nearly everywhere</a:t>
            </a:r>
          </a:p>
          <a:p>
            <a:pPr marL="457200" lvl="1">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SNMP monitoring for stats, emails for events</a:t>
            </a:r>
          </a:p>
          <a:p>
            <a:pPr marL="457200" lvl="1">
              <a:spcBef>
                <a:spcPts val="0"/>
              </a:spcBef>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Forward Error Correction [FEC] and Physical Coding Sublayer [PCS] collection via screen scraping from Juniper gear.  See ‘</a:t>
            </a:r>
            <a:r>
              <a:rPr lang="en-US" sz="2400" dirty="0" err="1">
                <a:latin typeface="Calibri" panose="020F0502020204030204" pitchFamily="34" charset="0"/>
                <a:ea typeface="Calibri" panose="020F0502020204030204" pitchFamily="34" charset="0"/>
                <a:cs typeface="Times New Roman" panose="02020603050405020304" pitchFamily="18" charset="0"/>
              </a:rPr>
              <a:t>ifErrors</a:t>
            </a:r>
            <a:r>
              <a:rPr lang="en-US" sz="2400" dirty="0">
                <a:latin typeface="Calibri" panose="020F0502020204030204" pitchFamily="34" charset="0"/>
                <a:ea typeface="Calibri" panose="020F0502020204030204" pitchFamily="34" charset="0"/>
                <a:cs typeface="Times New Roman" panose="02020603050405020304" pitchFamily="18" charset="0"/>
              </a:rPr>
              <a:t>’ before they happen.</a:t>
            </a:r>
          </a:p>
          <a:p>
            <a:pPr marL="228600" lvl="1" indent="0">
              <a:spcBef>
                <a:spcPts val="0"/>
              </a:spcBef>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FEC</a:t>
            </a:r>
          </a:p>
          <a:p>
            <a:pPr marL="457200" lvl="1">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hlinkClick r:id="rId2"/>
              </a:rPr>
              <a:t>https://stats.uwsys.net/cgi-bin/shorten.fcgi?i=6119&amp;c=312d7c7e2267cdf7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lvl="1">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hlinkClick r:id="rId3"/>
              </a:rPr>
              <a:t>https://stats.net.wisc.edu/cgi-bin/rrd_reports.cgi?report=jnx-xml-FEC</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914400" lvl="2">
              <a:spcBef>
                <a:spcPts val="0"/>
              </a:spcBef>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PCS</a:t>
            </a:r>
          </a:p>
          <a:p>
            <a:pPr marL="457200" lvl="1">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hlinkClick r:id="rId4"/>
              </a:rPr>
              <a:t>https://stats.net.wisc.edu/cgi-bin/rrd_reports.cgi?report=jnx-xml-PCS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lvl="1">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hlinkClick r:id="rId5"/>
              </a:rPr>
              <a:t>https://stats.uwsys.net/cgi-bin/shorten.fcgi?i=6120&amp;c=29d60f07685988b7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lvl="1" indent="0">
              <a:spcBef>
                <a:spcPts val="0"/>
              </a:spcBef>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2761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1EBE-50D1-4D50-9E04-ECACB9D4B7C2}"/>
              </a:ext>
            </a:extLst>
          </p:cNvPr>
          <p:cNvSpPr>
            <a:spLocks noGrp="1"/>
          </p:cNvSpPr>
          <p:nvPr>
            <p:ph type="title"/>
          </p:nvPr>
        </p:nvSpPr>
        <p:spPr/>
        <p:txBody>
          <a:bodyPr/>
          <a:lstStyle/>
          <a:p>
            <a:r>
              <a:rPr lang="en-US" dirty="0"/>
              <a:t>Escalations and managing complexity </a:t>
            </a:r>
          </a:p>
        </p:txBody>
      </p:sp>
      <p:sp>
        <p:nvSpPr>
          <p:cNvPr id="3" name="Content Placeholder 2">
            <a:extLst>
              <a:ext uri="{FF2B5EF4-FFF2-40B4-BE49-F238E27FC236}">
                <a16:creationId xmlns:a16="http://schemas.microsoft.com/office/drawing/2014/main" id="{CA0351A3-4EB7-4428-A162-9EFEED6B8D38}"/>
              </a:ext>
            </a:extLst>
          </p:cNvPr>
          <p:cNvSpPr>
            <a:spLocks noGrp="1"/>
          </p:cNvSpPr>
          <p:nvPr>
            <p:ph idx="1"/>
          </p:nvPr>
        </p:nvSpPr>
        <p:spPr/>
        <p:txBody>
          <a:bodyPr>
            <a:normAutofit/>
          </a:bodyPr>
          <a:lstStyle/>
          <a:p>
            <a:r>
              <a:rPr lang="en-US" b="0" i="0" dirty="0">
                <a:solidFill>
                  <a:srgbClr val="494949"/>
                </a:solidFill>
                <a:effectLst/>
                <a:latin typeface="Verlag"/>
              </a:rPr>
              <a:t>Campuses have multiple locations, redundancy models, services, and sometimes multiple institutions are receiving service at a location (such as DR reciprocity agreements).  </a:t>
            </a:r>
          </a:p>
          <a:p>
            <a:r>
              <a:rPr lang="en-US" b="0" i="0" dirty="0">
                <a:solidFill>
                  <a:srgbClr val="494949"/>
                </a:solidFill>
                <a:effectLst/>
                <a:latin typeface="Verlag"/>
              </a:rPr>
              <a:t>Engineers have found value documenting how various connections form service redundancy groups, because things are getting complicated</a:t>
            </a:r>
          </a:p>
          <a:p>
            <a:r>
              <a:rPr lang="en-US" b="0" i="0" dirty="0">
                <a:solidFill>
                  <a:srgbClr val="494949"/>
                </a:solidFill>
                <a:effectLst/>
                <a:latin typeface="Verlag"/>
              </a:rPr>
              <a:t>As we have added checks and alarms, the turbulence on the main FIDO page grows.  Not everyone wants to see the details on every last thing that happens with respect to the main FIDO display. </a:t>
            </a:r>
          </a:p>
        </p:txBody>
      </p:sp>
    </p:spTree>
    <p:extLst>
      <p:ext uri="{BB962C8B-B14F-4D97-AF65-F5344CB8AC3E}">
        <p14:creationId xmlns:p14="http://schemas.microsoft.com/office/powerpoint/2010/main" val="2619249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FB7F7-86C3-4CA8-AD2C-0C37DC2ED779}"/>
              </a:ext>
            </a:extLst>
          </p:cNvPr>
          <p:cNvSpPr>
            <a:spLocks noGrp="1"/>
          </p:cNvSpPr>
          <p:nvPr>
            <p:ph type="title"/>
          </p:nvPr>
        </p:nvSpPr>
        <p:spPr/>
        <p:txBody>
          <a:bodyPr>
            <a:normAutofit/>
          </a:bodyPr>
          <a:lstStyle/>
          <a:p>
            <a:r>
              <a:rPr lang="en-US" dirty="0" err="1"/>
              <a:t>Fido_sla.fcgi</a:t>
            </a:r>
            <a:r>
              <a:rPr lang="en-US" dirty="0"/>
              <a:t>.  What it is</a:t>
            </a:r>
          </a:p>
        </p:txBody>
      </p:sp>
      <p:sp>
        <p:nvSpPr>
          <p:cNvPr id="3" name="Content Placeholder 2">
            <a:extLst>
              <a:ext uri="{FF2B5EF4-FFF2-40B4-BE49-F238E27FC236}">
                <a16:creationId xmlns:a16="http://schemas.microsoft.com/office/drawing/2014/main" id="{FEC18715-9763-468A-9F9A-529043E70CB3}"/>
              </a:ext>
            </a:extLst>
          </p:cNvPr>
          <p:cNvSpPr>
            <a:spLocks noGrp="1"/>
          </p:cNvSpPr>
          <p:nvPr>
            <p:ph idx="1"/>
          </p:nvPr>
        </p:nvSpPr>
        <p:spPr/>
        <p:txBody>
          <a:bodyPr>
            <a:normAutofit lnSpcReduction="10000"/>
          </a:bodyPr>
          <a:lstStyle/>
          <a:p>
            <a:r>
              <a:rPr lang="en-US" dirty="0">
                <a:hlinkClick r:id="rId2"/>
              </a:rPr>
              <a:t>https://fido.uwsys.net/cgi-bin/fido_sla.fcgi</a:t>
            </a:r>
            <a:endParaRPr lang="en-US" dirty="0"/>
          </a:p>
          <a:p>
            <a:r>
              <a:rPr lang="en-US" dirty="0"/>
              <a:t>Tracks </a:t>
            </a:r>
            <a:r>
              <a:rPr lang="en-US" dirty="0" err="1"/>
              <a:t>ifOperStatus</a:t>
            </a:r>
            <a:r>
              <a:rPr lang="en-US" dirty="0"/>
              <a:t>, BGP and l2circuit status for “interesting” interfaces and subinterfaces</a:t>
            </a:r>
          </a:p>
          <a:p>
            <a:r>
              <a:rPr lang="en-US" dirty="0"/>
              <a:t>Groups subinterfaces into service/redundancy groups based on operator defined YAML </a:t>
            </a:r>
          </a:p>
          <a:p>
            <a:r>
              <a:rPr lang="en-US" dirty="0"/>
              <a:t>Overall summary, current impacted items, quick links and summaries </a:t>
            </a:r>
            <a:r>
              <a:rPr lang="en-US" b="1" dirty="0"/>
              <a:t>per </a:t>
            </a:r>
            <a:r>
              <a:rPr lang="en-US" b="1" dirty="0" err="1"/>
              <a:t>sitecode</a:t>
            </a:r>
            <a:r>
              <a:rPr lang="en-US" b="1" dirty="0"/>
              <a:t>/connector/UW</a:t>
            </a:r>
          </a:p>
          <a:p>
            <a:r>
              <a:rPr lang="en-US" dirty="0"/>
              <a:t>A different view of existing polling [FIDO framework].  FIDO main view focuses on showing what's broken whereas this focuses on showing what’s known by us and how they are related to each other.</a:t>
            </a:r>
          </a:p>
        </p:txBody>
      </p:sp>
    </p:spTree>
    <p:extLst>
      <p:ext uri="{BB962C8B-B14F-4D97-AF65-F5344CB8AC3E}">
        <p14:creationId xmlns:p14="http://schemas.microsoft.com/office/powerpoint/2010/main" val="1773098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F8198-FFD7-4354-8ECA-839B20A7D245}"/>
              </a:ext>
            </a:extLst>
          </p:cNvPr>
          <p:cNvSpPr>
            <a:spLocks noGrp="1"/>
          </p:cNvSpPr>
          <p:nvPr>
            <p:ph type="title"/>
          </p:nvPr>
        </p:nvSpPr>
        <p:spPr/>
        <p:txBody>
          <a:bodyPr/>
          <a:lstStyle/>
          <a:p>
            <a:r>
              <a:rPr lang="en-US" dirty="0" err="1"/>
              <a:t>Fido_sla.fcgi</a:t>
            </a:r>
            <a:r>
              <a:rPr lang="en-US" dirty="0"/>
              <a:t>. What it is not</a:t>
            </a:r>
          </a:p>
        </p:txBody>
      </p:sp>
      <p:sp>
        <p:nvSpPr>
          <p:cNvPr id="3" name="Content Placeholder 2">
            <a:extLst>
              <a:ext uri="{FF2B5EF4-FFF2-40B4-BE49-F238E27FC236}">
                <a16:creationId xmlns:a16="http://schemas.microsoft.com/office/drawing/2014/main" id="{AAB27DC2-BBF6-4711-AB2F-CF124018E20A}"/>
              </a:ext>
            </a:extLst>
          </p:cNvPr>
          <p:cNvSpPr>
            <a:spLocks noGrp="1"/>
          </p:cNvSpPr>
          <p:nvPr>
            <p:ph idx="1"/>
          </p:nvPr>
        </p:nvSpPr>
        <p:spPr>
          <a:xfrm>
            <a:off x="838200" y="1825625"/>
            <a:ext cx="6199909" cy="4351338"/>
          </a:xfrm>
        </p:spPr>
        <p:txBody>
          <a:bodyPr/>
          <a:lstStyle/>
          <a:p>
            <a:r>
              <a:rPr lang="en-US" dirty="0"/>
              <a:t>It is not a FIDO replacement and is not expected to show every incident.  It is less detailed by design.</a:t>
            </a:r>
          </a:p>
          <a:p>
            <a:r>
              <a:rPr lang="en-US" dirty="0"/>
              <a:t>To avoid complexity correlates/organizes events by configured redundancy groups, so display might appear ‘noisy’ when something happens.</a:t>
            </a:r>
            <a:br>
              <a:rPr lang="en-US" dirty="0"/>
            </a:br>
            <a:endParaRPr lang="en-US" dirty="0"/>
          </a:p>
        </p:txBody>
      </p:sp>
      <p:pic>
        <p:nvPicPr>
          <p:cNvPr id="2050" name="Picture 2">
            <a:extLst>
              <a:ext uri="{FF2B5EF4-FFF2-40B4-BE49-F238E27FC236}">
                <a16:creationId xmlns:a16="http://schemas.microsoft.com/office/drawing/2014/main" id="{FAB9A142-CBB5-4A5A-97A7-229D07287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3775" y="2257425"/>
            <a:ext cx="419100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907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5E39C-6EE5-4722-A44F-5EFF136EF8A4}"/>
              </a:ext>
            </a:extLst>
          </p:cNvPr>
          <p:cNvSpPr>
            <a:spLocks noGrp="1"/>
          </p:cNvSpPr>
          <p:nvPr>
            <p:ph type="title"/>
          </p:nvPr>
        </p:nvSpPr>
        <p:spPr/>
        <p:txBody>
          <a:bodyPr/>
          <a:lstStyle/>
          <a:p>
            <a:r>
              <a:rPr lang="en-US" dirty="0"/>
              <a:t>Ideas I have</a:t>
            </a:r>
          </a:p>
        </p:txBody>
      </p:sp>
      <p:sp>
        <p:nvSpPr>
          <p:cNvPr id="3" name="Content Placeholder 2">
            <a:extLst>
              <a:ext uri="{FF2B5EF4-FFF2-40B4-BE49-F238E27FC236}">
                <a16:creationId xmlns:a16="http://schemas.microsoft.com/office/drawing/2014/main" id="{382E22AD-9EE9-4968-83B0-557A63593CD4}"/>
              </a:ext>
            </a:extLst>
          </p:cNvPr>
          <p:cNvSpPr>
            <a:spLocks noGrp="1"/>
          </p:cNvSpPr>
          <p:nvPr>
            <p:ph idx="1"/>
          </p:nvPr>
        </p:nvSpPr>
        <p:spPr/>
        <p:txBody>
          <a:bodyPr>
            <a:normAutofit lnSpcReduction="10000"/>
          </a:bodyPr>
          <a:lstStyle/>
          <a:p>
            <a:r>
              <a:rPr lang="en-US" dirty="0"/>
              <a:t>Connection tags anchored to subinterfaces.  Service tag is a logical grouping of connection tags. Enables handling differentiation for service degradation vs outage.  Tags as an anchor for attributes such as “service level”, escalation hold down, KB files, </a:t>
            </a:r>
            <a:r>
              <a:rPr lang="en-US" dirty="0" err="1"/>
              <a:t>etc</a:t>
            </a:r>
            <a:endParaRPr lang="en-US" dirty="0"/>
          </a:p>
          <a:p>
            <a:r>
              <a:rPr lang="en-US" dirty="0"/>
              <a:t>“Service level” ideas: 24x7 phone, 8x5 phone, electronic {email?}, none. </a:t>
            </a:r>
          </a:p>
          <a:p>
            <a:r>
              <a:rPr lang="en-US" dirty="0"/>
              <a:t>Categorize connection/service response levels in tandem with each UW and annotate which contacts are valid for which level of escalation.</a:t>
            </a:r>
          </a:p>
          <a:p>
            <a:r>
              <a:rPr lang="en-US" dirty="0"/>
              <a:t>Suggestion: email escalation to list managed by each campus so staleness of our data is less of a factor?</a:t>
            </a:r>
          </a:p>
        </p:txBody>
      </p:sp>
    </p:spTree>
    <p:extLst>
      <p:ext uri="{BB962C8B-B14F-4D97-AF65-F5344CB8AC3E}">
        <p14:creationId xmlns:p14="http://schemas.microsoft.com/office/powerpoint/2010/main" val="3761185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F060D4-3EEA-4525-9EE0-70A68DC5C35E}"/>
              </a:ext>
            </a:extLst>
          </p:cNvPr>
          <p:cNvPicPr>
            <a:picLocks noChangeAspect="1"/>
          </p:cNvPicPr>
          <p:nvPr/>
        </p:nvPicPr>
        <p:blipFill>
          <a:blip r:embed="rId2"/>
          <a:stretch>
            <a:fillRect/>
          </a:stretch>
        </p:blipFill>
        <p:spPr>
          <a:xfrm>
            <a:off x="77477" y="0"/>
            <a:ext cx="9058589" cy="6858000"/>
          </a:xfrm>
          <a:prstGeom prst="rect">
            <a:avLst/>
          </a:prstGeom>
        </p:spPr>
      </p:pic>
      <p:sp>
        <p:nvSpPr>
          <p:cNvPr id="2" name="Title 1">
            <a:extLst>
              <a:ext uri="{FF2B5EF4-FFF2-40B4-BE49-F238E27FC236}">
                <a16:creationId xmlns:a16="http://schemas.microsoft.com/office/drawing/2014/main" id="{8C314AFE-581F-4BE5-BAC9-EE9455FD3787}"/>
              </a:ext>
            </a:extLst>
          </p:cNvPr>
          <p:cNvSpPr>
            <a:spLocks noGrp="1"/>
          </p:cNvSpPr>
          <p:nvPr>
            <p:ph type="title"/>
          </p:nvPr>
        </p:nvSpPr>
        <p:spPr>
          <a:xfrm>
            <a:off x="6733308" y="4806111"/>
            <a:ext cx="4738255" cy="1325563"/>
          </a:xfrm>
        </p:spPr>
        <p:txBody>
          <a:bodyPr>
            <a:noAutofit/>
          </a:bodyPr>
          <a:lstStyle/>
          <a:p>
            <a:r>
              <a:rPr lang="en-US" sz="4800" dirty="0"/>
              <a:t>Is this interesting at all?  Anyone want to give it a shot?</a:t>
            </a:r>
            <a:br>
              <a:rPr lang="en-US" sz="4800" dirty="0"/>
            </a:br>
            <a:endParaRPr lang="en-US" sz="4800" dirty="0"/>
          </a:p>
        </p:txBody>
      </p:sp>
    </p:spTree>
    <p:extLst>
      <p:ext uri="{BB962C8B-B14F-4D97-AF65-F5344CB8AC3E}">
        <p14:creationId xmlns:p14="http://schemas.microsoft.com/office/powerpoint/2010/main" val="3643779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C7B7-148E-4D9F-AEEC-30FA6D4ED0BE}"/>
              </a:ext>
            </a:extLst>
          </p:cNvPr>
          <p:cNvSpPr>
            <a:spLocks noGrp="1"/>
          </p:cNvSpPr>
          <p:nvPr>
            <p:ph type="title"/>
          </p:nvPr>
        </p:nvSpPr>
        <p:spPr/>
        <p:txBody>
          <a:bodyPr/>
          <a:lstStyle/>
          <a:p>
            <a:r>
              <a:rPr lang="en-US" dirty="0"/>
              <a:t>Escalation Qs</a:t>
            </a:r>
          </a:p>
        </p:txBody>
      </p:sp>
      <p:sp>
        <p:nvSpPr>
          <p:cNvPr id="3" name="Content Placeholder 2">
            <a:extLst>
              <a:ext uri="{FF2B5EF4-FFF2-40B4-BE49-F238E27FC236}">
                <a16:creationId xmlns:a16="http://schemas.microsoft.com/office/drawing/2014/main" id="{61975675-3391-4790-B06C-DA08E4106320}"/>
              </a:ext>
            </a:extLst>
          </p:cNvPr>
          <p:cNvSpPr>
            <a:spLocks noGrp="1"/>
          </p:cNvSpPr>
          <p:nvPr>
            <p:ph idx="1"/>
          </p:nvPr>
        </p:nvSpPr>
        <p:spPr/>
        <p:txBody>
          <a:bodyPr/>
          <a:lstStyle/>
          <a:p>
            <a:r>
              <a:rPr lang="en-US" dirty="0"/>
              <a:t>Is phone/email still what’s expected or have times changed?</a:t>
            </a:r>
          </a:p>
          <a:p>
            <a:r>
              <a:rPr lang="en-US" dirty="0"/>
              <a:t>But we cannot realistically support 13 different choices [UW A wants twitter, UW B wants </a:t>
            </a:r>
            <a:r>
              <a:rPr lang="en-US" dirty="0" err="1"/>
              <a:t>ms</a:t>
            </a:r>
            <a:r>
              <a:rPr lang="en-US" dirty="0"/>
              <a:t>-teams, UW C wants Slack, UW D wants </a:t>
            </a:r>
            <a:r>
              <a:rPr lang="en-US" dirty="0" err="1"/>
              <a:t>TikTok</a:t>
            </a:r>
            <a:r>
              <a:rPr lang="en-US" dirty="0"/>
              <a:t>, </a:t>
            </a:r>
            <a:r>
              <a:rPr lang="en-US" dirty="0" err="1"/>
              <a:t>etc</a:t>
            </a:r>
            <a:r>
              <a:rPr lang="en-US" dirty="0"/>
              <a:t> </a:t>
            </a:r>
            <a:r>
              <a:rPr lang="en-US" dirty="0" err="1"/>
              <a:t>etc</a:t>
            </a:r>
            <a:r>
              <a:rPr lang="en-US" dirty="0"/>
              <a:t>], but if there was a common agreed upon electronic alternative to email, I think we should consider it.</a:t>
            </a:r>
          </a:p>
        </p:txBody>
      </p:sp>
    </p:spTree>
    <p:extLst>
      <p:ext uri="{BB962C8B-B14F-4D97-AF65-F5344CB8AC3E}">
        <p14:creationId xmlns:p14="http://schemas.microsoft.com/office/powerpoint/2010/main" val="4224538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 - Discovery+ Documentary - Where To Watch">
            <a:extLst>
              <a:ext uri="{FF2B5EF4-FFF2-40B4-BE49-F238E27FC236}">
                <a16:creationId xmlns:a16="http://schemas.microsoft.com/office/drawing/2014/main" id="{20CBFA80-34BD-4E22-965A-BD6650A395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797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7B94-8401-4B29-A25C-E301D2E1E1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2DEAA2-1D4F-4C6B-9DEC-92ED968177A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31852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2445-9922-440D-B198-57DFFF1B0624}"/>
              </a:ext>
            </a:extLst>
          </p:cNvPr>
          <p:cNvSpPr>
            <a:spLocks noGrp="1"/>
          </p:cNvSpPr>
          <p:nvPr>
            <p:ph type="title"/>
          </p:nvPr>
        </p:nvSpPr>
        <p:spPr/>
        <p:txBody>
          <a:bodyPr/>
          <a:lstStyle/>
          <a:p>
            <a:r>
              <a:rPr lang="en-US" dirty="0"/>
              <a:t>UW Madison (AS59)</a:t>
            </a:r>
          </a:p>
        </p:txBody>
      </p:sp>
      <p:sp>
        <p:nvSpPr>
          <p:cNvPr id="3" name="Content Placeholder 2">
            <a:extLst>
              <a:ext uri="{FF2B5EF4-FFF2-40B4-BE49-F238E27FC236}">
                <a16:creationId xmlns:a16="http://schemas.microsoft.com/office/drawing/2014/main" id="{B666116F-BF56-4D66-A9A5-4D54C71D7A99}"/>
              </a:ext>
            </a:extLst>
          </p:cNvPr>
          <p:cNvSpPr>
            <a:spLocks noGrp="1"/>
          </p:cNvSpPr>
          <p:nvPr>
            <p:ph idx="1"/>
          </p:nvPr>
        </p:nvSpPr>
        <p:spPr/>
        <p:txBody>
          <a:bodyPr>
            <a:normAutofit/>
          </a:bodyPr>
          <a:lstStyle/>
          <a:p>
            <a:pPr marL="0" marR="0" indent="0">
              <a:spcBef>
                <a:spcPts val="0"/>
              </a:spcBef>
              <a:spcAft>
                <a:spcPts val="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AS59 commodity </a:t>
            </a:r>
            <a:r>
              <a:rPr lang="en-US" sz="2000" dirty="0">
                <a:effectLst/>
                <a:latin typeface="Calibri" panose="020F0502020204030204" pitchFamily="34" charset="0"/>
                <a:ea typeface="Calibri" panose="020F0502020204030204" pitchFamily="34" charset="0"/>
                <a:cs typeface="Times New Roman" panose="02020603050405020304" pitchFamily="18" charset="0"/>
              </a:rPr>
              <a:t>border</a:t>
            </a:r>
          </a:p>
          <a:p>
            <a:pPr>
              <a:spcBef>
                <a:spcPts val="0"/>
              </a:spcBef>
            </a:pPr>
            <a:r>
              <a:rPr lang="en-US" sz="2000" dirty="0">
                <a:latin typeface="Calibri" panose="020F0502020204030204" pitchFamily="34" charset="0"/>
                <a:ea typeface="Calibri" panose="020F0502020204030204" pitchFamily="34" charset="0"/>
                <a:cs typeface="Times New Roman" panose="02020603050405020304" pitchFamily="18" charset="0"/>
              </a:rPr>
              <a:t>2x2x200 to AS3128</a:t>
            </a:r>
          </a:p>
          <a:p>
            <a:pPr>
              <a:spcBef>
                <a:spcPts val="0"/>
              </a:spcBef>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madIX</a:t>
            </a:r>
            <a:r>
              <a:rPr lang="en-US" sz="2000" dirty="0">
                <a:effectLst/>
                <a:latin typeface="Calibri" panose="020F0502020204030204" pitchFamily="34" charset="0"/>
                <a:ea typeface="Calibri" panose="020F0502020204030204" pitchFamily="34" charset="0"/>
                <a:cs typeface="Times New Roman" panose="02020603050405020304" pitchFamily="18" charset="0"/>
              </a:rPr>
              <a:t> uses AS59 </a:t>
            </a:r>
            <a:r>
              <a:rPr lang="en-US" sz="2000" dirty="0">
                <a:latin typeface="Calibri" panose="020F0502020204030204" pitchFamily="34" charset="0"/>
                <a:ea typeface="Calibri" panose="020F0502020204030204" pitchFamily="34" charset="0"/>
                <a:cs typeface="Times New Roman" panose="02020603050405020304" pitchFamily="18" charset="0"/>
              </a:rPr>
              <a:t>IX addressing, but is no longer connected to AS59</a:t>
            </a:r>
          </a:p>
          <a:p>
            <a:pPr>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Si</a:t>
            </a:r>
            <a:r>
              <a:rPr lang="en-US" sz="2000" dirty="0">
                <a:latin typeface="Calibri" panose="020F0502020204030204" pitchFamily="34" charset="0"/>
                <a:ea typeface="Calibri" panose="020F0502020204030204" pitchFamily="34" charset="0"/>
                <a:cs typeface="Times New Roman" panose="02020603050405020304" pitchFamily="18" charset="0"/>
              </a:rPr>
              <a:t>mplification of AS59 upstream peering: less redundant peering = simplified operations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AS59 research/HTC border</a:t>
            </a:r>
          </a:p>
          <a:p>
            <a:pPr>
              <a:spcBef>
                <a:spcPts val="0"/>
              </a:spcBef>
            </a:pPr>
            <a:r>
              <a:rPr lang="en-US" sz="2000" dirty="0">
                <a:latin typeface="Calibri" panose="020F0502020204030204" pitchFamily="34" charset="0"/>
                <a:ea typeface="Calibri" panose="020F0502020204030204" pitchFamily="34" charset="0"/>
                <a:cs typeface="Times New Roman" panose="02020603050405020304" pitchFamily="18" charset="0"/>
              </a:rPr>
              <a:t>2x2x200 to Chicago</a:t>
            </a:r>
          </a:p>
          <a:p>
            <a:pPr>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Peering with Internet2,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ESNet</a:t>
            </a:r>
            <a:r>
              <a:rPr lang="en-US" sz="2000" dirty="0">
                <a:effectLst/>
                <a:latin typeface="Calibri" panose="020F0502020204030204" pitchFamily="34" charset="0"/>
                <a:ea typeface="Calibri" panose="020F0502020204030204" pitchFamily="34" charset="0"/>
                <a:cs typeface="Times New Roman" panose="02020603050405020304" pitchFamily="18" charset="0"/>
              </a:rPr>
              <a:t> and a few legacy B1G peers</a:t>
            </a:r>
          </a:p>
          <a:p>
            <a:pPr>
              <a:spcBef>
                <a:spcPts val="0"/>
              </a:spcBef>
            </a:pPr>
            <a:r>
              <a:rPr lang="en-US" sz="2000" dirty="0">
                <a:latin typeface="Calibri" panose="020F0502020204030204" pitchFamily="34" charset="0"/>
                <a:ea typeface="Calibri" panose="020F0502020204030204" pitchFamily="34" charset="0"/>
                <a:cs typeface="Times New Roman" panose="02020603050405020304" pitchFamily="18" charset="0"/>
              </a:rPr>
              <a:t>Discrete research border means less risk for 400G migration and less risk for “normal” internet traffic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Unusual challenges</a:t>
            </a:r>
          </a:p>
          <a:p>
            <a:pPr>
              <a:spcBef>
                <a:spcPts val="0"/>
              </a:spcBef>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icecube</a:t>
            </a:r>
            <a:r>
              <a:rPr lang="en-US" sz="2000" dirty="0">
                <a:effectLst/>
                <a:latin typeface="Calibri" panose="020F0502020204030204" pitchFamily="34" charset="0"/>
                <a:ea typeface="Calibri" panose="020F0502020204030204" pitchFamily="34" charset="0"/>
                <a:cs typeface="Times New Roman" panose="02020603050405020304" pitchFamily="18" charset="0"/>
              </a:rPr>
              <a:t> cloud compute via “private” cloud</a:t>
            </a:r>
          </a:p>
          <a:p>
            <a:pPr>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periodic bursts to 70Gbps to commodity cloud providers = traffic engineering woes</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252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F4930-5055-4943-B68C-AD864AF744AA}"/>
              </a:ext>
            </a:extLst>
          </p:cNvPr>
          <p:cNvSpPr>
            <a:spLocks noGrp="1"/>
          </p:cNvSpPr>
          <p:nvPr>
            <p:ph type="title"/>
          </p:nvPr>
        </p:nvSpPr>
        <p:spPr/>
        <p:txBody>
          <a:bodyPr/>
          <a:lstStyle/>
          <a:p>
            <a:r>
              <a:rPr lang="en-US" dirty="0"/>
              <a:t>More direct packet routing: “not yet”</a:t>
            </a:r>
          </a:p>
        </p:txBody>
      </p:sp>
      <p:sp>
        <p:nvSpPr>
          <p:cNvPr id="3" name="Content Placeholder 2">
            <a:extLst>
              <a:ext uri="{FF2B5EF4-FFF2-40B4-BE49-F238E27FC236}">
                <a16:creationId xmlns:a16="http://schemas.microsoft.com/office/drawing/2014/main" id="{54F4B6DD-F63E-4B87-9BD0-58D47315F3D5}"/>
              </a:ext>
            </a:extLst>
          </p:cNvPr>
          <p:cNvSpPr>
            <a:spLocks noGrp="1"/>
          </p:cNvSpPr>
          <p:nvPr>
            <p:ph idx="1"/>
          </p:nvPr>
        </p:nvSpPr>
        <p:spPr/>
        <p:txBody>
          <a:bodyPr>
            <a:noAutofit/>
          </a:bodyPr>
          <a:lstStyle/>
          <a:p>
            <a:pPr marL="0" marR="0">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2019 slide 7: "Each PE will have the top N (N=1000?) routes [based on flow stats] and will route directly to the correct egress node directly over MPLS.“ ….</a:t>
            </a:r>
          </a:p>
          <a:p>
            <a:pPr marL="0" marR="0">
              <a:spcBef>
                <a:spcPts val="0"/>
              </a:spcBef>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Didn’t happen yet.  Your traffic follows default route to </a:t>
            </a:r>
            <a:r>
              <a:rPr lang="en-US" sz="3200" dirty="0">
                <a:latin typeface="Calibri" panose="020F0502020204030204" pitchFamily="34" charset="0"/>
                <a:ea typeface="Calibri" panose="020F0502020204030204" pitchFamily="34" charset="0"/>
                <a:cs typeface="Times New Roman" panose="02020603050405020304" pitchFamily="18" charset="0"/>
              </a:rPr>
              <a:t>either Minneapolis, Madison, Milwaukee or Chicago for sorting.  </a:t>
            </a:r>
            <a:r>
              <a:rPr lang="en-US" sz="3200" dirty="0">
                <a:effectLst/>
                <a:latin typeface="Calibri" panose="020F0502020204030204" pitchFamily="34" charset="0"/>
                <a:ea typeface="Calibri" panose="020F0502020204030204" pitchFamily="34" charset="0"/>
                <a:cs typeface="Times New Roman" panose="02020603050405020304" pitchFamily="18" charset="0"/>
              </a:rPr>
              <a:t>W</a:t>
            </a:r>
            <a:r>
              <a:rPr lang="en-US" sz="3200" dirty="0">
                <a:latin typeface="Calibri" panose="020F0502020204030204" pitchFamily="34" charset="0"/>
                <a:ea typeface="Calibri" panose="020F0502020204030204" pitchFamily="34" charset="0"/>
                <a:cs typeface="Times New Roman" panose="02020603050405020304" pitchFamily="18" charset="0"/>
              </a:rPr>
              <a:t>e can lose Madison AND Milwaukee core routers and still be online.</a:t>
            </a:r>
          </a:p>
        </p:txBody>
      </p:sp>
    </p:spTree>
    <p:extLst>
      <p:ext uri="{BB962C8B-B14F-4D97-AF65-F5344CB8AC3E}">
        <p14:creationId xmlns:p14="http://schemas.microsoft.com/office/powerpoint/2010/main" val="1342083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019CC2-32D1-4EFA-91B0-CC17F334F83A}"/>
              </a:ext>
            </a:extLst>
          </p:cNvPr>
          <p:cNvSpPr>
            <a:spLocks noGrp="1"/>
          </p:cNvSpPr>
          <p:nvPr>
            <p:ph idx="1"/>
          </p:nvPr>
        </p:nvSpPr>
        <p:spPr>
          <a:xfrm>
            <a:off x="9726930" y="796925"/>
            <a:ext cx="1234440" cy="4351338"/>
          </a:xfrm>
        </p:spPr>
        <p:txBody>
          <a:bodyPr/>
          <a:lstStyle/>
          <a:p>
            <a:pPr marL="0" indent="0">
              <a:buNone/>
            </a:pPr>
            <a:r>
              <a:rPr lang="en-US" dirty="0"/>
              <a:t>This </a:t>
            </a:r>
            <a:br>
              <a:rPr lang="en-US" dirty="0"/>
            </a:br>
            <a:r>
              <a:rPr lang="en-US" dirty="0"/>
              <a:t>was </a:t>
            </a:r>
            <a:br>
              <a:rPr lang="en-US" dirty="0"/>
            </a:br>
            <a:r>
              <a:rPr lang="en-US" dirty="0"/>
              <a:t>AS59 </a:t>
            </a:r>
            <a:br>
              <a:rPr lang="en-US" dirty="0"/>
            </a:br>
            <a:r>
              <a:rPr lang="en-US" dirty="0"/>
              <a:t>to </a:t>
            </a:r>
            <a:br>
              <a:rPr lang="en-US" dirty="0"/>
            </a:br>
            <a:r>
              <a:rPr lang="en-US" dirty="0"/>
              <a:t>Google</a:t>
            </a:r>
          </a:p>
        </p:txBody>
      </p:sp>
      <p:pic>
        <p:nvPicPr>
          <p:cNvPr id="4" name="Picture 3">
            <a:extLst>
              <a:ext uri="{FF2B5EF4-FFF2-40B4-BE49-F238E27FC236}">
                <a16:creationId xmlns:a16="http://schemas.microsoft.com/office/drawing/2014/main" id="{9461AF17-4188-4AEA-A527-5EE1CFDA30A2}"/>
              </a:ext>
            </a:extLst>
          </p:cNvPr>
          <p:cNvPicPr>
            <a:picLocks noChangeAspect="1"/>
          </p:cNvPicPr>
          <p:nvPr/>
        </p:nvPicPr>
        <p:blipFill>
          <a:blip r:embed="rId2"/>
          <a:stretch>
            <a:fillRect/>
          </a:stretch>
        </p:blipFill>
        <p:spPr>
          <a:xfrm>
            <a:off x="716280" y="573886"/>
            <a:ext cx="8667750" cy="5736011"/>
          </a:xfrm>
          <a:prstGeom prst="rect">
            <a:avLst/>
          </a:prstGeom>
        </p:spPr>
      </p:pic>
    </p:spTree>
    <p:extLst>
      <p:ext uri="{BB962C8B-B14F-4D97-AF65-F5344CB8AC3E}">
        <p14:creationId xmlns:p14="http://schemas.microsoft.com/office/powerpoint/2010/main" val="801594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EA4D25-1C44-49B4-BF13-67B6E00A17B1}"/>
              </a:ext>
            </a:extLst>
          </p:cNvPr>
          <p:cNvPicPr>
            <a:picLocks noChangeAspect="1"/>
          </p:cNvPicPr>
          <p:nvPr/>
        </p:nvPicPr>
        <p:blipFill>
          <a:blip r:embed="rId2"/>
          <a:stretch>
            <a:fillRect/>
          </a:stretch>
        </p:blipFill>
        <p:spPr>
          <a:xfrm>
            <a:off x="777239" y="270206"/>
            <a:ext cx="11092491" cy="6587794"/>
          </a:xfrm>
          <a:prstGeom prst="rect">
            <a:avLst/>
          </a:prstGeom>
        </p:spPr>
      </p:pic>
    </p:spTree>
    <p:extLst>
      <p:ext uri="{BB962C8B-B14F-4D97-AF65-F5344CB8AC3E}">
        <p14:creationId xmlns:p14="http://schemas.microsoft.com/office/powerpoint/2010/main" val="527879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 - Discovery+ Documentary - Where To Watch">
            <a:extLst>
              <a:ext uri="{FF2B5EF4-FFF2-40B4-BE49-F238E27FC236}">
                <a16:creationId xmlns:a16="http://schemas.microsoft.com/office/drawing/2014/main" id="{20CBFA80-34BD-4E22-965A-BD6650A395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113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F5E58-833C-448E-A070-CC3A14EEAF33}"/>
              </a:ext>
            </a:extLst>
          </p:cNvPr>
          <p:cNvSpPr>
            <a:spLocks noGrp="1"/>
          </p:cNvSpPr>
          <p:nvPr>
            <p:ph type="title"/>
          </p:nvPr>
        </p:nvSpPr>
        <p:spPr/>
        <p:txBody>
          <a:bodyPr/>
          <a:lstStyle/>
          <a:p>
            <a:r>
              <a:rPr lang="en-US" dirty="0"/>
              <a:t>IS-IS + Segment Routing:  “not yet”</a:t>
            </a:r>
          </a:p>
        </p:txBody>
      </p:sp>
      <p:sp>
        <p:nvSpPr>
          <p:cNvPr id="3" name="Content Placeholder 2">
            <a:extLst>
              <a:ext uri="{FF2B5EF4-FFF2-40B4-BE49-F238E27FC236}">
                <a16:creationId xmlns:a16="http://schemas.microsoft.com/office/drawing/2014/main" id="{E9BB6543-1E70-4E37-B86C-D8BAA7A2B53F}"/>
              </a:ext>
            </a:extLst>
          </p:cNvPr>
          <p:cNvSpPr>
            <a:spLocks noGrp="1"/>
          </p:cNvSpPr>
          <p:nvPr>
            <p:ph idx="1"/>
          </p:nvPr>
        </p:nvSpPr>
        <p:spPr/>
        <p:txBody>
          <a:bodyPr>
            <a:normAutofit/>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2019 slide 9 to 22: "IS-IS + Segment Routing".  We tested IS-IS + Segment Routing in the lab in 2019 and it was going fine, but we were unable to migrate sysnet2014 production to this new paradigm before sysnet2020 rollout due to several factors.  JunOS bugs were primary factors.  </a:t>
            </a:r>
            <a:r>
              <a:rPr lang="en-US" sz="3200" dirty="0">
                <a:latin typeface="Calibri" panose="020F0502020204030204" pitchFamily="34" charset="0"/>
                <a:ea typeface="Calibri" panose="020F0502020204030204" pitchFamily="34" charset="0"/>
                <a:cs typeface="Times New Roman" panose="02020603050405020304" pitchFamily="18" charset="0"/>
              </a:rPr>
              <a:t>So we are still OSPF/LDP/RSVP</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7564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D10A-CDB9-494F-B24B-DA17B6824D9D}"/>
              </a:ext>
            </a:extLst>
          </p:cNvPr>
          <p:cNvSpPr>
            <a:spLocks noGrp="1"/>
          </p:cNvSpPr>
          <p:nvPr>
            <p:ph type="title"/>
          </p:nvPr>
        </p:nvSpPr>
        <p:spPr/>
        <p:txBody>
          <a:bodyPr/>
          <a:lstStyle/>
          <a:p>
            <a:r>
              <a:rPr lang="en-US" dirty="0"/>
              <a:t>* IS-IS + Segment Routing</a:t>
            </a:r>
          </a:p>
        </p:txBody>
      </p:sp>
      <p:sp>
        <p:nvSpPr>
          <p:cNvPr id="3" name="Content Placeholder 2">
            <a:extLst>
              <a:ext uri="{FF2B5EF4-FFF2-40B4-BE49-F238E27FC236}">
                <a16:creationId xmlns:a16="http://schemas.microsoft.com/office/drawing/2014/main" id="{41B2D65D-5C9C-4967-94A1-47430C8C6AF6}"/>
              </a:ext>
            </a:extLst>
          </p:cNvPr>
          <p:cNvSpPr>
            <a:spLocks noGrp="1"/>
          </p:cNvSpPr>
          <p:nvPr>
            <p:ph idx="1"/>
          </p:nvPr>
        </p:nvSpPr>
        <p:spPr/>
        <p:txBody>
          <a:bodyPr>
            <a:normAutofit/>
          </a:bodyPr>
          <a:lstStyle/>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Disclaimer: Pending competing priorities and testing outcomes </a:t>
            </a: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Summer/fall 2022: </a:t>
            </a:r>
            <a:r>
              <a:rPr lang="en-US" dirty="0">
                <a:effectLst/>
                <a:latin typeface="Calibri" panose="020F0502020204030204" pitchFamily="34" charset="0"/>
                <a:ea typeface="Calibri" panose="020F0502020204030204" pitchFamily="34" charset="0"/>
                <a:cs typeface="Times New Roman" panose="02020603050405020304" pitchFamily="18" charset="0"/>
              </a:rPr>
              <a:t>Repeat/confirm </a:t>
            </a:r>
            <a:r>
              <a:rPr lang="en-US" dirty="0">
                <a:latin typeface="Calibri" panose="020F0502020204030204" pitchFamily="34" charset="0"/>
                <a:ea typeface="Calibri" panose="020F0502020204030204" pitchFamily="34" charset="0"/>
                <a:cs typeface="Times New Roman" panose="02020603050405020304" pitchFamily="18" charset="0"/>
              </a:rPr>
              <a:t>IS-IS l</a:t>
            </a:r>
            <a:r>
              <a:rPr lang="en-US" dirty="0">
                <a:effectLst/>
                <a:latin typeface="Calibri" panose="020F0502020204030204" pitchFamily="34" charset="0"/>
                <a:ea typeface="Calibri" panose="020F0502020204030204" pitchFamily="34" charset="0"/>
                <a:cs typeface="Times New Roman" panose="02020603050405020304" pitchFamily="18" charset="0"/>
              </a:rPr>
              <a:t>ab test [IS-IS w LDP/RSVP].</a:t>
            </a: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IS-IS migration “winter break 2022/2023 | summer 2023”</a:t>
            </a: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JunOS 20.4 is EOL 6/2024 so it’s probable summer 2023 will be lab testing of JunOS $NEXT and “winter break 2023/2024 | summer 2024” will be focusing on code upgrades.</a:t>
            </a: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So realistically </a:t>
            </a:r>
            <a:r>
              <a:rPr lang="en-US" dirty="0">
                <a:effectLst/>
                <a:latin typeface="Calibri" panose="020F0502020204030204" pitchFamily="34" charset="0"/>
                <a:ea typeface="Calibri" panose="020F0502020204030204" pitchFamily="34" charset="0"/>
                <a:cs typeface="Times New Roman" panose="02020603050405020304" pitchFamily="18" charset="0"/>
              </a:rPr>
              <a:t>Segment Routing migration may not occur until “winter break 2024/2025 | summer 2025”.</a:t>
            </a:r>
          </a:p>
          <a:p>
            <a:pPr marL="0" marR="0">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This is not the time to fail fast.  Slow/methodical is better here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considering we would be replacing the very foundation of how IP and MPLS works in AS3128.</a:t>
            </a:r>
          </a:p>
          <a:p>
            <a:endParaRPr lang="en-US" dirty="0"/>
          </a:p>
        </p:txBody>
      </p:sp>
    </p:spTree>
    <p:extLst>
      <p:ext uri="{BB962C8B-B14F-4D97-AF65-F5344CB8AC3E}">
        <p14:creationId xmlns:p14="http://schemas.microsoft.com/office/powerpoint/2010/main" val="875324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6C0D4B-ABEA-4C7E-939B-12346E0A681F}"/>
              </a:ext>
            </a:extLst>
          </p:cNvPr>
          <p:cNvSpPr>
            <a:spLocks noGrp="1"/>
          </p:cNvSpPr>
          <p:nvPr>
            <p:ph idx="1"/>
          </p:nvPr>
        </p:nvSpPr>
        <p:spPr>
          <a:xfrm>
            <a:off x="838200" y="5404014"/>
            <a:ext cx="10515600" cy="956781"/>
          </a:xfrm>
        </p:spPr>
        <p:txBody>
          <a:bodyPr>
            <a:normAutofit fontScale="70000" lnSpcReduction="20000"/>
          </a:bodyPr>
          <a:lstStyle/>
          <a:p>
            <a:pPr>
              <a:spcBef>
                <a:spcPts val="0"/>
              </a:spcBef>
            </a:pPr>
            <a:r>
              <a:rPr lang="en-US" sz="2800" dirty="0">
                <a:effectLst/>
                <a:latin typeface="Calibri" panose="020F0502020204030204" pitchFamily="34" charset="0"/>
                <a:ea typeface="Calibri" panose="020F0502020204030204" pitchFamily="34" charset="0"/>
                <a:cs typeface="Times New Roman" panose="02020603050405020304" pitchFamily="18" charset="0"/>
              </a:rPr>
              <a:t>2019 slide 6: Given the relative importance of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madIX</a:t>
            </a:r>
            <a:r>
              <a:rPr lang="en-US" sz="2800" dirty="0">
                <a:effectLst/>
                <a:latin typeface="Calibri" panose="020F0502020204030204" pitchFamily="34" charset="0"/>
                <a:ea typeface="Calibri" panose="020F0502020204030204" pitchFamily="34" charset="0"/>
                <a:cs typeface="Times New Roman" panose="02020603050405020304" pitchFamily="18" charset="0"/>
              </a:rPr>
              <a:t> compared </a:t>
            </a:r>
            <a:r>
              <a:rPr lang="en-US" sz="2800" dirty="0">
                <a:latin typeface="Calibri" panose="020F0502020204030204" pitchFamily="34" charset="0"/>
                <a:ea typeface="Calibri" panose="020F0502020204030204" pitchFamily="34" charset="0"/>
                <a:cs typeface="Times New Roman" panose="02020603050405020304" pitchFamily="18" charset="0"/>
              </a:rPr>
              <a:t>to </a:t>
            </a:r>
            <a:r>
              <a:rPr lang="en-US" sz="2800" dirty="0">
                <a:effectLst/>
                <a:latin typeface="Calibri" panose="020F0502020204030204" pitchFamily="34" charset="0"/>
                <a:ea typeface="Calibri" panose="020F0502020204030204" pitchFamily="34" charset="0"/>
                <a:cs typeface="Times New Roman" panose="02020603050405020304" pitchFamily="18" charset="0"/>
              </a:rPr>
              <a:t>other exchanges like MICE, we didn't place an MX router at 222 for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madIX</a:t>
            </a:r>
            <a:r>
              <a:rPr lang="en-US" sz="2800" dirty="0">
                <a:effectLst/>
                <a:latin typeface="Calibri" panose="020F0502020204030204" pitchFamily="34" charset="0"/>
                <a:ea typeface="Calibri" panose="020F0502020204030204" pitchFamily="34" charset="0"/>
                <a:cs typeface="Times New Roman" panose="02020603050405020304" pitchFamily="18" charset="0"/>
              </a:rPr>
              <a:t> [https://kb.wisc.edu/ns/6636].   </a:t>
            </a:r>
          </a:p>
          <a:p>
            <a:pPr>
              <a:spcBef>
                <a:spcPts val="0"/>
              </a:spcBef>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800" dirty="0">
                <a:effectLst/>
                <a:latin typeface="Calibri" panose="020F0502020204030204" pitchFamily="34" charset="0"/>
                <a:ea typeface="Calibri" panose="020F0502020204030204" pitchFamily="34" charset="0"/>
                <a:cs typeface="Times New Roman" panose="02020603050405020304" pitchFamily="18" charset="0"/>
              </a:rPr>
              <a:t>https://stats.uwsys.net/cgi-bin/shorten.fcgi?i=6118&amp;c=f58408762fcb772c </a:t>
            </a:r>
          </a:p>
          <a:p>
            <a:pPr>
              <a:spcBef>
                <a:spcPts val="0"/>
              </a:spcBef>
            </a:pPr>
            <a:endParaRPr lang="en-US"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pic>
        <p:nvPicPr>
          <p:cNvPr id="5" name="Picture 4">
            <a:extLst>
              <a:ext uri="{FF2B5EF4-FFF2-40B4-BE49-F238E27FC236}">
                <a16:creationId xmlns:a16="http://schemas.microsoft.com/office/drawing/2014/main" id="{73675C41-5553-45D1-A2E0-2C3E268E36C4}"/>
              </a:ext>
            </a:extLst>
          </p:cNvPr>
          <p:cNvPicPr>
            <a:picLocks noChangeAspect="1"/>
          </p:cNvPicPr>
          <p:nvPr/>
        </p:nvPicPr>
        <p:blipFill>
          <a:blip r:embed="rId2"/>
          <a:stretch>
            <a:fillRect/>
          </a:stretch>
        </p:blipFill>
        <p:spPr>
          <a:xfrm>
            <a:off x="2533650" y="505306"/>
            <a:ext cx="7124700" cy="4714875"/>
          </a:xfrm>
          <a:prstGeom prst="rect">
            <a:avLst/>
          </a:prstGeom>
        </p:spPr>
      </p:pic>
    </p:spTree>
    <p:extLst>
      <p:ext uri="{BB962C8B-B14F-4D97-AF65-F5344CB8AC3E}">
        <p14:creationId xmlns:p14="http://schemas.microsoft.com/office/powerpoint/2010/main" val="4012056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4F913-70FD-4FF8-A40C-752C86829B2C}"/>
              </a:ext>
            </a:extLst>
          </p:cNvPr>
          <p:cNvSpPr>
            <a:spLocks noGrp="1"/>
          </p:cNvSpPr>
          <p:nvPr>
            <p:ph type="title"/>
          </p:nvPr>
        </p:nvSpPr>
        <p:spPr/>
        <p:txBody>
          <a:bodyPr/>
          <a:lstStyle/>
          <a:p>
            <a:r>
              <a:rPr lang="en-US" dirty="0"/>
              <a:t>* Private Cloud</a:t>
            </a:r>
          </a:p>
        </p:txBody>
      </p:sp>
      <p:sp>
        <p:nvSpPr>
          <p:cNvPr id="3" name="Content Placeholder 2">
            <a:extLst>
              <a:ext uri="{FF2B5EF4-FFF2-40B4-BE49-F238E27FC236}">
                <a16:creationId xmlns:a16="http://schemas.microsoft.com/office/drawing/2014/main" id="{3B441D27-6DC3-438A-85B5-D8DCEE277436}"/>
              </a:ext>
            </a:extLst>
          </p:cNvPr>
          <p:cNvSpPr>
            <a:spLocks noGrp="1"/>
          </p:cNvSpPr>
          <p:nvPr>
            <p:ph idx="1"/>
          </p:nvPr>
        </p:nvSpPr>
        <p:spPr>
          <a:xfrm>
            <a:off x="4549140" y="1825625"/>
            <a:ext cx="6804660" cy="4351338"/>
          </a:xfrm>
        </p:spPr>
        <p:txBody>
          <a:bodyPr>
            <a:norm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“p</a:t>
            </a:r>
            <a:r>
              <a:rPr lang="en-US" sz="2800" dirty="0">
                <a:effectLst/>
                <a:latin typeface="Calibri" panose="020F0502020204030204" pitchFamily="34" charset="0"/>
                <a:ea typeface="Calibri" panose="020F0502020204030204" pitchFamily="34" charset="0"/>
                <a:cs typeface="Times New Roman" panose="02020603050405020304" pitchFamily="18" charset="0"/>
              </a:rPr>
              <a:t>rivate” cloud extension via Internet2 [2019 deck slide 36]</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Seemed like a good idea at the time: lower egress fees from cloud providers, b</a:t>
            </a:r>
            <a:r>
              <a:rPr lang="en-US" dirty="0">
                <a:latin typeface="Calibri" panose="020F0502020204030204" pitchFamily="34" charset="0"/>
                <a:ea typeface="Calibri" panose="020F0502020204030204" pitchFamily="34" charset="0"/>
                <a:cs typeface="Times New Roman" panose="02020603050405020304" pitchFamily="18" charset="0"/>
              </a:rPr>
              <a:t>ut most people want to IPSEC anyway [$$$] a</a:t>
            </a:r>
            <a:r>
              <a:rPr lang="en-US" sz="2800" dirty="0">
                <a:effectLst/>
                <a:latin typeface="Calibri" panose="020F0502020204030204" pitchFamily="34" charset="0"/>
                <a:ea typeface="Calibri" panose="020F0502020204030204" pitchFamily="34" charset="0"/>
                <a:cs typeface="Times New Roman" panose="02020603050405020304" pitchFamily="18" charset="0"/>
              </a:rPr>
              <a:t>nd the cloud provider charges you a fixed rate per Mbps per hour whether use it or not for private interconnects.</a:t>
            </a:r>
          </a:p>
          <a:p>
            <a:r>
              <a:rPr lang="en-US" dirty="0">
                <a:latin typeface="Calibri" panose="020F0502020204030204" pitchFamily="34" charset="0"/>
                <a:ea typeface="Calibri" panose="020F0502020204030204" pitchFamily="34" charset="0"/>
                <a:cs typeface="Times New Roman" panose="02020603050405020304" pitchFamily="18" charset="0"/>
              </a:rPr>
              <a:t>Exceptionally limited use cases: research computing hack workaround</a:t>
            </a:r>
          </a:p>
        </p:txBody>
      </p:sp>
      <p:pic>
        <p:nvPicPr>
          <p:cNvPr id="1026" name="Picture 2" descr="Free Thundercloud Cliparts, Download Free Thundercloud Cliparts png images,  Free ClipArts on Clipart Library">
            <a:extLst>
              <a:ext uri="{FF2B5EF4-FFF2-40B4-BE49-F238E27FC236}">
                <a16:creationId xmlns:a16="http://schemas.microsoft.com/office/drawing/2014/main" id="{01CDC0BA-8ED4-448E-95B1-01DEF383B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963" y="2061078"/>
            <a:ext cx="207645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8 Simplest Ways You Can Save Money Without Feeling Deprived">
            <a:extLst>
              <a:ext uri="{FF2B5EF4-FFF2-40B4-BE49-F238E27FC236}">
                <a16:creationId xmlns:a16="http://schemas.microsoft.com/office/drawing/2014/main" id="{0AFA5B39-AC1A-4813-9E56-6A5A4C092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539" y="4381499"/>
            <a:ext cx="2905125"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6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C44C-9300-45D3-951C-363E86375E02}"/>
              </a:ext>
            </a:extLst>
          </p:cNvPr>
          <p:cNvSpPr>
            <a:spLocks noGrp="1"/>
          </p:cNvSpPr>
          <p:nvPr>
            <p:ph type="title"/>
          </p:nvPr>
        </p:nvSpPr>
        <p:spPr/>
        <p:txBody>
          <a:bodyPr/>
          <a:lstStyle/>
          <a:p>
            <a:r>
              <a:rPr lang="en-US" dirty="0"/>
              <a:t>Operational updates</a:t>
            </a:r>
          </a:p>
        </p:txBody>
      </p:sp>
      <p:pic>
        <p:nvPicPr>
          <p:cNvPr id="7" name="Picture 6">
            <a:extLst>
              <a:ext uri="{FF2B5EF4-FFF2-40B4-BE49-F238E27FC236}">
                <a16:creationId xmlns:a16="http://schemas.microsoft.com/office/drawing/2014/main" id="{FA54B7AE-0CB9-4E39-8BF8-618D44D5A102}"/>
              </a:ext>
            </a:extLst>
          </p:cNvPr>
          <p:cNvPicPr>
            <a:picLocks noChangeAspect="1"/>
          </p:cNvPicPr>
          <p:nvPr/>
        </p:nvPicPr>
        <p:blipFill>
          <a:blip r:embed="rId2"/>
          <a:stretch>
            <a:fillRect/>
          </a:stretch>
        </p:blipFill>
        <p:spPr>
          <a:xfrm>
            <a:off x="960120" y="1690688"/>
            <a:ext cx="4762500" cy="4762500"/>
          </a:xfrm>
          <a:prstGeom prst="rect">
            <a:avLst/>
          </a:prstGeom>
        </p:spPr>
      </p:pic>
      <p:sp>
        <p:nvSpPr>
          <p:cNvPr id="9" name="TextBox 8">
            <a:extLst>
              <a:ext uri="{FF2B5EF4-FFF2-40B4-BE49-F238E27FC236}">
                <a16:creationId xmlns:a16="http://schemas.microsoft.com/office/drawing/2014/main" id="{10B0188A-6621-4629-A7EF-E76303B7A9D3}"/>
              </a:ext>
            </a:extLst>
          </p:cNvPr>
          <p:cNvSpPr txBox="1"/>
          <p:nvPr/>
        </p:nvSpPr>
        <p:spPr>
          <a:xfrm>
            <a:off x="6096000" y="1997839"/>
            <a:ext cx="4762500" cy="3416320"/>
          </a:xfrm>
          <a:prstGeom prst="rect">
            <a:avLst/>
          </a:prstGeom>
          <a:noFill/>
        </p:spPr>
        <p:txBody>
          <a:bodyPr wrap="square" rtlCol="0">
            <a:spAutoFit/>
          </a:bodyPr>
          <a:lstStyle/>
          <a:p>
            <a:r>
              <a:rPr lang="en-US" dirty="0"/>
              <a:t>Definitions from Oxford Languages</a:t>
            </a:r>
          </a:p>
          <a:p>
            <a:endParaRPr lang="en-US" dirty="0"/>
          </a:p>
          <a:p>
            <a:r>
              <a:rPr lang="en-US" dirty="0"/>
              <a:t>“fall guy”</a:t>
            </a:r>
          </a:p>
          <a:p>
            <a:endParaRPr lang="en-US" dirty="0"/>
          </a:p>
          <a:p>
            <a:r>
              <a:rPr lang="en-US" dirty="0"/>
              <a:t>noun</a:t>
            </a:r>
          </a:p>
          <a:p>
            <a:endParaRPr lang="en-US" dirty="0"/>
          </a:p>
          <a:p>
            <a:r>
              <a:rPr lang="en-US" dirty="0"/>
              <a:t>INFORMAL, NORTH AMERICAN</a:t>
            </a:r>
          </a:p>
          <a:p>
            <a:endParaRPr lang="en-US" dirty="0"/>
          </a:p>
          <a:p>
            <a:r>
              <a:rPr lang="en-US" dirty="0"/>
              <a:t>a scapegoat.</a:t>
            </a:r>
          </a:p>
          <a:p>
            <a:endParaRPr lang="en-US" dirty="0"/>
          </a:p>
          <a:p>
            <a:r>
              <a:rPr lang="en-US" dirty="0"/>
              <a:t>"he </a:t>
            </a:r>
            <a:r>
              <a:rPr lang="en-US" b="1" i="1" u="sng" dirty="0">
                <a:effectLst>
                  <a:outerShdw blurRad="38100" dist="38100" dir="2700000" algn="tl">
                    <a:srgbClr val="000000">
                      <a:alpha val="43137"/>
                    </a:srgbClr>
                  </a:outerShdw>
                </a:effectLst>
              </a:rPr>
              <a:t>contends</a:t>
            </a:r>
            <a:r>
              <a:rPr lang="en-US" dirty="0"/>
              <a:t> that he is innocent, that he was set up as a fall guy"</a:t>
            </a:r>
          </a:p>
        </p:txBody>
      </p:sp>
    </p:spTree>
    <p:extLst>
      <p:ext uri="{BB962C8B-B14F-4D97-AF65-F5344CB8AC3E}">
        <p14:creationId xmlns:p14="http://schemas.microsoft.com/office/powerpoint/2010/main" val="3083708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922</TotalTime>
  <Words>2718</Words>
  <Application>Microsoft Office PowerPoint</Application>
  <PresentationFormat>Widescreen</PresentationFormat>
  <Paragraphs>213</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Calibri Light</vt:lpstr>
      <vt:lpstr>Impact</vt:lpstr>
      <vt:lpstr>Segoe UI</vt:lpstr>
      <vt:lpstr>Slack-Lato</vt:lpstr>
      <vt:lpstr>Verlag</vt:lpstr>
      <vt:lpstr>Office Theme</vt:lpstr>
      <vt:lpstr>2022 uwsys.net l2+ update</vt:lpstr>
      <vt:lpstr>Talk Overview</vt:lpstr>
      <vt:lpstr>  What I said was going to happen at sysnet all hands 2019 in Green Bay vs what we actually did.  https://stats.uwsys.net/other/2019-uwsysnet-meeting/hare-sysnet2020-updates-cloud-rpki.pptx </vt:lpstr>
      <vt:lpstr>More direct packet routing: “not yet”</vt:lpstr>
      <vt:lpstr>IS-IS + Segment Routing:  “not yet”</vt:lpstr>
      <vt:lpstr>* IS-IS + Segment Routing</vt:lpstr>
      <vt:lpstr>PowerPoint Presentation</vt:lpstr>
      <vt:lpstr>* Private Cloud</vt:lpstr>
      <vt:lpstr>Operational updates</vt:lpstr>
      <vt:lpstr>PowerPoint Presentation</vt:lpstr>
      <vt:lpstr>PowerPoint Presentation</vt:lpstr>
      <vt:lpstr>PowerPoint Presentation</vt:lpstr>
      <vt:lpstr>NTP - “I don’t have time for this now”.</vt:lpstr>
      <vt:lpstr>AS3128 layer2+ architecture going forward</vt:lpstr>
      <vt:lpstr>BGP &gt; STP</vt:lpstr>
      <vt:lpstr>Port count and other issues on MX204</vt:lpstr>
      <vt:lpstr>PowerPoint Presentation</vt:lpstr>
      <vt:lpstr>PowerPoint Presentation</vt:lpstr>
      <vt:lpstr>Which path do we go?</vt:lpstr>
      <vt:lpstr>PowerPoint Presentation</vt:lpstr>
      <vt:lpstr>DoS</vt:lpstr>
      <vt:lpstr>DoS Results</vt:lpstr>
      <vt:lpstr>DoS Recommendations</vt:lpstr>
      <vt:lpstr>DoS Recommendations, continued</vt:lpstr>
      <vt:lpstr>DoS results, continued {example}</vt:lpstr>
      <vt:lpstr>* DoS results, continued</vt:lpstr>
      <vt:lpstr>* DoS results, continued</vt:lpstr>
      <vt:lpstr>Monitoring Improvements</vt:lpstr>
      <vt:lpstr>PowerPoint Presentation</vt:lpstr>
      <vt:lpstr>Things monitored</vt:lpstr>
      <vt:lpstr>Escalations and managing complexity </vt:lpstr>
      <vt:lpstr>Fido_sla.fcgi.  What it is</vt:lpstr>
      <vt:lpstr>Fido_sla.fcgi. What it is not</vt:lpstr>
      <vt:lpstr>Ideas I have</vt:lpstr>
      <vt:lpstr>Is this interesting at all?  Anyone want to give it a shot? </vt:lpstr>
      <vt:lpstr>Escalation Qs</vt:lpstr>
      <vt:lpstr>PowerPoint Presentation</vt:lpstr>
      <vt:lpstr>PowerPoint Presentation</vt:lpstr>
      <vt:lpstr>UW Madison (AS59)</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uwsys.net l2+ update</dc:title>
  <dc:creator>Michael Hare</dc:creator>
  <cp:lastModifiedBy>Michael Hare</cp:lastModifiedBy>
  <cp:revision>51</cp:revision>
  <dcterms:created xsi:type="dcterms:W3CDTF">2022-03-04T22:47:34Z</dcterms:created>
  <dcterms:modified xsi:type="dcterms:W3CDTF">2022-05-24T13:45:00Z</dcterms:modified>
</cp:coreProperties>
</file>