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7"/>
  </p:notesMasterIdLst>
  <p:sldIdLst>
    <p:sldId id="7075" r:id="rId5"/>
    <p:sldId id="707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A66D248-978D-D85D-E4F7-E4177662361A}" name="Stacy Scholtka" initials="SS" userId="S::sscholtka@uwsa.edu::4dde4ef0-b9da-4065-95fb-fa6d2d3ab7d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3E26"/>
    <a:srgbClr val="41677B"/>
    <a:srgbClr val="0A6C31"/>
    <a:srgbClr val="67829F"/>
    <a:srgbClr val="872AE1"/>
    <a:srgbClr val="321150"/>
    <a:srgbClr val="FF0C60"/>
    <a:srgbClr val="EAEAEA"/>
    <a:srgbClr val="A7D3FF"/>
    <a:srgbClr val="DB4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BB329C-3E39-284E-8F06-9DB7C8C8A846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E15C1E-69AD-3443-A01D-C5DA0C51E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88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noFill/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44E1-CAE5-4343-8423-D90C7CA068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24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4EB4448-BD59-BC43-9A33-0563077BE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8474" y="6310312"/>
            <a:ext cx="2743200" cy="365125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36B2801F-AB2E-47A4-A198-B654C0E81C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68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63D0-7C5C-3A46-8B2D-F048FF388D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AE5F9AA-67F0-044C-9AE1-3D4727AD8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8474" y="6310312"/>
            <a:ext cx="2743200" cy="365125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36B2801F-AB2E-47A4-A198-B654C0E81C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89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noFill/>
        </p:spPr>
        <p:txBody>
          <a:bodyPr vert="horz" lIns="91440" tIns="45720" rIns="91440" bIns="45720" rtlCol="0" anchor="b">
            <a:noAutofit/>
          </a:bodyPr>
          <a:lstStyle>
            <a:lvl1pPr>
              <a:defRPr lang="en-US" sz="6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F561-2785-AF40-81CF-73B281EAF88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057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F176E-120B-6444-8035-D5AC43AC10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095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512699"/>
          </a:xfrm>
          <a:solidFill>
            <a:schemeClr val="accent3"/>
          </a:solidFill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266635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09054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266635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09054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B2501-AB7F-BD4B-89F6-1E4E6C3250A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63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106E-E64C-A44C-AA13-A76A1091AA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618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EBD7-02AA-3D41-BC8E-3DE95B40F67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107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10880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4EB4448-BD59-BC43-9A33-0563077BE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8474" y="6310312"/>
            <a:ext cx="2743200" cy="365125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36B2801F-AB2E-47A4-A198-B654C0E81C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5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463931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256" y="1343905"/>
            <a:ext cx="11143488" cy="4497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F3489-5551-254B-850B-3D243E596C6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2801F-AB2E-47A4-A198-B654C0E81C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background-element.eps">
            <a:extLst>
              <a:ext uri="{FF2B5EF4-FFF2-40B4-BE49-F238E27FC236}">
                <a16:creationId xmlns:a16="http://schemas.microsoft.com/office/drawing/2014/main" id="{258156BD-9613-854C-94E2-820201FB9E0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3577" b="44270"/>
          <a:stretch/>
        </p:blipFill>
        <p:spPr>
          <a:xfrm>
            <a:off x="0" y="5841501"/>
            <a:ext cx="12192000" cy="1005840"/>
          </a:xfrm>
          <a:prstGeom prst="rect">
            <a:avLst/>
          </a:prstGeom>
        </p:spPr>
      </p:pic>
      <p:pic>
        <p:nvPicPr>
          <p:cNvPr id="8" name="Picture 7" descr="UWSystem-LogoWhite-hz.eps">
            <a:extLst>
              <a:ext uri="{FF2B5EF4-FFF2-40B4-BE49-F238E27FC236}">
                <a16:creationId xmlns:a16="http://schemas.microsoft.com/office/drawing/2014/main" id="{1BB1FC95-02BA-F049-9C6F-55B8F0AB89E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960"/>
            <a:ext cx="2935539" cy="533734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80890F2-209C-AF4E-BD9C-12878012545A}"/>
              </a:ext>
            </a:extLst>
          </p:cNvPr>
          <p:cNvSpPr txBox="1">
            <a:spLocks/>
          </p:cNvSpPr>
          <p:nvPr userDrawn="1"/>
        </p:nvSpPr>
        <p:spPr>
          <a:xfrm>
            <a:off x="9226293" y="6412108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6B2801F-AB2E-47A4-A198-B654C0E81C22}" type="slidenum">
              <a:rPr lang="en-US" sz="1400" smtClean="0"/>
              <a:pPr algn="r"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228377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714" r:id="rId8"/>
    <p:sldLayoutId id="2147483700" r:id="rId9"/>
    <p:sldLayoutId id="2147483696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:a16="http://schemas.microsoft.com/office/drawing/2014/main" id="{EE39DFCF-9247-4DE5-BB93-074BFAF07A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Freeform: Shape 12">
            <a:extLst>
              <a:ext uri="{FF2B5EF4-FFF2-40B4-BE49-F238E27FC236}">
                <a16:creationId xmlns:a16="http://schemas.microsoft.com/office/drawing/2014/main" id="{442B652E-D499-4CDA-8F7A-60469EDBC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1632" y="996662"/>
            <a:ext cx="4864676" cy="4864676"/>
          </a:xfrm>
          <a:custGeom>
            <a:avLst/>
            <a:gdLst>
              <a:gd name="connsiteX0" fmla="*/ 0 w 4864676"/>
              <a:gd name="connsiteY0" fmla="*/ 0 h 4864676"/>
              <a:gd name="connsiteX1" fmla="*/ 4864676 w 4864676"/>
              <a:gd name="connsiteY1" fmla="*/ 0 h 4864676"/>
              <a:gd name="connsiteX2" fmla="*/ 4864676 w 4864676"/>
              <a:gd name="connsiteY2" fmla="*/ 4864676 h 4864676"/>
              <a:gd name="connsiteX3" fmla="*/ 1281101 w 4864676"/>
              <a:gd name="connsiteY3" fmla="*/ 4864676 h 4864676"/>
              <a:gd name="connsiteX4" fmla="*/ 0 w 4864676"/>
              <a:gd name="connsiteY4" fmla="*/ 3583575 h 486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4864676">
                <a:moveTo>
                  <a:pt x="0" y="0"/>
                </a:moveTo>
                <a:lnTo>
                  <a:pt x="4864676" y="0"/>
                </a:lnTo>
                <a:lnTo>
                  <a:pt x="4864676" y="4864676"/>
                </a:lnTo>
                <a:lnTo>
                  <a:pt x="1281101" y="4864676"/>
                </a:lnTo>
                <a:lnTo>
                  <a:pt x="0" y="358357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Freeform: Shape 14">
            <a:extLst>
              <a:ext uri="{FF2B5EF4-FFF2-40B4-BE49-F238E27FC236}">
                <a16:creationId xmlns:a16="http://schemas.microsoft.com/office/drawing/2014/main" id="{484A22B8-F5B6-47C2-B88E-DADAF3791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225693" y="996662"/>
            <a:ext cx="4864676" cy="4864676"/>
          </a:xfrm>
          <a:custGeom>
            <a:avLst/>
            <a:gdLst>
              <a:gd name="connsiteX0" fmla="*/ 0 w 4864676"/>
              <a:gd name="connsiteY0" fmla="*/ 0 h 4864676"/>
              <a:gd name="connsiteX1" fmla="*/ 3583574 w 4864676"/>
              <a:gd name="connsiteY1" fmla="*/ 0 h 4864676"/>
              <a:gd name="connsiteX2" fmla="*/ 4864676 w 4864676"/>
              <a:gd name="connsiteY2" fmla="*/ 1281103 h 4864676"/>
              <a:gd name="connsiteX3" fmla="*/ 4864676 w 4864676"/>
              <a:gd name="connsiteY3" fmla="*/ 4864676 h 4864676"/>
              <a:gd name="connsiteX4" fmla="*/ 0 w 4864676"/>
              <a:gd name="connsiteY4" fmla="*/ 4864676 h 486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4864676">
                <a:moveTo>
                  <a:pt x="0" y="0"/>
                </a:moveTo>
                <a:lnTo>
                  <a:pt x="3583574" y="0"/>
                </a:lnTo>
                <a:lnTo>
                  <a:pt x="4864676" y="1281103"/>
                </a:lnTo>
                <a:lnTo>
                  <a:pt x="4864676" y="4864676"/>
                </a:lnTo>
                <a:lnTo>
                  <a:pt x="0" y="4864676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Isosceles Triangle 16">
            <a:extLst>
              <a:ext uri="{FF2B5EF4-FFF2-40B4-BE49-F238E27FC236}">
                <a16:creationId xmlns:a16="http://schemas.microsoft.com/office/drawing/2014/main" id="{A987C18C-164D-4263-B486-4647A98E8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789020" y="1"/>
            <a:ext cx="6613961" cy="328638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Isosceles Triangle 18">
            <a:extLst>
              <a:ext uri="{FF2B5EF4-FFF2-40B4-BE49-F238E27FC236}">
                <a16:creationId xmlns:a16="http://schemas.microsoft.com/office/drawing/2014/main" id="{E7E98B39-04C6-408B-92FD-7686287406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9286" y="3571620"/>
            <a:ext cx="6613961" cy="328638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Freeform: Shape 20">
            <a:extLst>
              <a:ext uri="{FF2B5EF4-FFF2-40B4-BE49-F238E27FC236}">
                <a16:creationId xmlns:a16="http://schemas.microsoft.com/office/drawing/2014/main" id="{981C8C27-2457-421F-BDC4-7B4EA3C78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Rectangle 22">
            <a:extLst>
              <a:ext uri="{FF2B5EF4-FFF2-40B4-BE49-F238E27FC236}">
                <a16:creationId xmlns:a16="http://schemas.microsoft.com/office/drawing/2014/main" id="{CEA13C66-82C1-44AF-972B-8F5CCA41B6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71208" y="5287803"/>
            <a:ext cx="955808" cy="9558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Freeform: Shape 24">
            <a:extLst>
              <a:ext uri="{FF2B5EF4-FFF2-40B4-BE49-F238E27FC236}">
                <a16:creationId xmlns:a16="http://schemas.microsoft.com/office/drawing/2014/main" id="{9DB36437-FE59-457E-91A7-396BBD3C9C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F770C4B-92FF-8A4E-9D97-E573ADB9F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4642" y="2353641"/>
            <a:ext cx="5782716" cy="2150719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Network as a Service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1694812-69AE-AB4F-AF03-50D2F1D727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39633" y="4518923"/>
            <a:ext cx="3312734" cy="1141851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1400" dirty="0"/>
              <a:t>Mike Schlicht</a:t>
            </a:r>
          </a:p>
        </p:txBody>
      </p:sp>
      <p:sp>
        <p:nvSpPr>
          <p:cNvPr id="41" name="Rectangle 26">
            <a:extLst>
              <a:ext uri="{FF2B5EF4-FFF2-40B4-BE49-F238E27FC236}">
                <a16:creationId xmlns:a16="http://schemas.microsoft.com/office/drawing/2014/main" id="{844D3693-2EFE-4667-89D5-47E2D59209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42846" y="410171"/>
            <a:ext cx="1321281" cy="1321281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Rectangle 28">
            <a:extLst>
              <a:ext uri="{FF2B5EF4-FFF2-40B4-BE49-F238E27FC236}">
                <a16:creationId xmlns:a16="http://schemas.microsoft.com/office/drawing/2014/main" id="{C21FD796-9CD0-404D-8DF5-5274C0BCC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30319" y="1508609"/>
            <a:ext cx="700047" cy="70004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8642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CCB25-300B-9C1A-AACC-B29EC5FF9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NaaS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6A45C-1BF3-39B3-570A-AA5F01CA7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256" y="1343904"/>
            <a:ext cx="5571744" cy="4966407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 dirty="0">
                <a:cs typeface="Calibri"/>
              </a:rPr>
              <a:t>Sharing of Knowledge/Information</a:t>
            </a:r>
          </a:p>
          <a:p>
            <a:r>
              <a:rPr lang="en-US" dirty="0">
                <a:cs typeface="Calibri"/>
              </a:rPr>
              <a:t>Email List/Teams Group/Slack</a:t>
            </a:r>
          </a:p>
          <a:p>
            <a:r>
              <a:rPr lang="en-US" dirty="0">
                <a:cs typeface="Calibri"/>
              </a:rPr>
              <a:t>Update Calls/Meetings</a:t>
            </a:r>
          </a:p>
          <a:p>
            <a:r>
              <a:rPr lang="en-US" dirty="0">
                <a:cs typeface="Calibri"/>
              </a:rPr>
              <a:t>Joint Vendor Meetings</a:t>
            </a:r>
          </a:p>
          <a:p>
            <a:pPr lvl="1"/>
            <a:r>
              <a:rPr lang="en-US" dirty="0">
                <a:cs typeface="Calibri"/>
              </a:rPr>
              <a:t>Vendor Comparisons/Analysis</a:t>
            </a:r>
          </a:p>
          <a:p>
            <a:r>
              <a:rPr lang="en-US" dirty="0">
                <a:cs typeface="Calibri"/>
              </a:rPr>
              <a:t>Best Practices</a:t>
            </a:r>
          </a:p>
          <a:p>
            <a:r>
              <a:rPr lang="en-US" dirty="0">
                <a:cs typeface="Calibri"/>
              </a:rPr>
              <a:t>Areas of Expertise</a:t>
            </a:r>
          </a:p>
          <a:p>
            <a:pPr lvl="1"/>
            <a:r>
              <a:rPr lang="en-US" dirty="0">
                <a:cs typeface="Calibri"/>
              </a:rPr>
              <a:t>Routing  </a:t>
            </a:r>
          </a:p>
          <a:p>
            <a:pPr lvl="1"/>
            <a:r>
              <a:rPr lang="en-US" dirty="0">
                <a:cs typeface="Calibri"/>
              </a:rPr>
              <a:t>Wireless</a:t>
            </a:r>
          </a:p>
          <a:p>
            <a:pPr lvl="1"/>
            <a:r>
              <a:rPr lang="en-US" dirty="0">
                <a:cs typeface="Calibri"/>
              </a:rPr>
              <a:t>Switching</a:t>
            </a:r>
          </a:p>
          <a:p>
            <a:pPr lvl="1"/>
            <a:r>
              <a:rPr lang="en-US" dirty="0">
                <a:cs typeface="Calibri"/>
              </a:rPr>
              <a:t>Scripting</a:t>
            </a:r>
          </a:p>
          <a:p>
            <a:pPr lvl="1"/>
            <a:r>
              <a:rPr lang="en-US" dirty="0">
                <a:cs typeface="Calibri"/>
              </a:rPr>
              <a:t>Firewall/Security</a:t>
            </a:r>
          </a:p>
          <a:p>
            <a:pPr lvl="1"/>
            <a:r>
              <a:rPr lang="en-US" dirty="0">
                <a:cs typeface="Calibri"/>
              </a:rPr>
              <a:t>Voice</a:t>
            </a:r>
          </a:p>
          <a:p>
            <a:pPr lvl="1"/>
            <a:r>
              <a:rPr lang="en-US" dirty="0">
                <a:cs typeface="Calibri"/>
              </a:rPr>
              <a:t>Cabling</a:t>
            </a:r>
          </a:p>
          <a:p>
            <a:pPr lvl="1"/>
            <a:r>
              <a:rPr lang="en-US" dirty="0">
                <a:cs typeface="Calibri"/>
              </a:rPr>
              <a:t>Power</a:t>
            </a:r>
          </a:p>
          <a:p>
            <a:pPr lvl="1"/>
            <a:r>
              <a:rPr lang="en-US" dirty="0">
                <a:cs typeface="Calibri"/>
              </a:rPr>
              <a:t>Other</a:t>
            </a:r>
          </a:p>
          <a:p>
            <a:pPr lvl="1"/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43D656-A894-4DF5-DF9A-2E569605A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B2801F-AB2E-47A4-A198-B654C0E81C2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C948C19-A111-B1CE-9F0C-909850E62B9D}"/>
              </a:ext>
            </a:extLst>
          </p:cNvPr>
          <p:cNvSpPr txBox="1">
            <a:spLocks/>
          </p:cNvSpPr>
          <p:nvPr/>
        </p:nvSpPr>
        <p:spPr>
          <a:xfrm>
            <a:off x="6236287" y="1369647"/>
            <a:ext cx="5345203" cy="49664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cs typeface="Calibri"/>
              </a:rPr>
              <a:t>Procurement?</a:t>
            </a:r>
          </a:p>
          <a:p>
            <a:r>
              <a:rPr lang="en-US" dirty="0">
                <a:cs typeface="Calibri"/>
              </a:rPr>
              <a:t>Management?</a:t>
            </a:r>
          </a:p>
          <a:p>
            <a:r>
              <a:rPr lang="en-US" dirty="0">
                <a:cs typeface="Calibri"/>
              </a:rPr>
              <a:t>Budgeting?</a:t>
            </a:r>
          </a:p>
          <a:p>
            <a:r>
              <a:rPr lang="en-US" dirty="0">
                <a:cs typeface="Calibri"/>
              </a:rPr>
              <a:t>Monitoring?</a:t>
            </a:r>
          </a:p>
          <a:p>
            <a:r>
              <a:rPr lang="en-US" dirty="0">
                <a:cs typeface="Calibri"/>
              </a:rPr>
              <a:t>Fiber Database?</a:t>
            </a:r>
          </a:p>
          <a:p>
            <a:r>
              <a:rPr lang="en-US" dirty="0">
                <a:cs typeface="Calibri"/>
              </a:rPr>
              <a:t>Project Management?</a:t>
            </a:r>
          </a:p>
          <a:p>
            <a:r>
              <a:rPr lang="en-US" dirty="0">
                <a:cs typeface="Calibri"/>
              </a:rPr>
              <a:t>After Hours Support?</a:t>
            </a:r>
          </a:p>
          <a:p>
            <a:r>
              <a:rPr lang="en-US" dirty="0">
                <a:cs typeface="Calibri"/>
              </a:rPr>
              <a:t>Installation Assistance?</a:t>
            </a:r>
          </a:p>
          <a:p>
            <a:r>
              <a:rPr lang="en-US" dirty="0">
                <a:cs typeface="Calibri"/>
              </a:rPr>
              <a:t>Change Management?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4536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Custom 1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7E0928"/>
      </a:accent1>
      <a:accent2>
        <a:srgbClr val="660B27"/>
      </a:accent2>
      <a:accent3>
        <a:srgbClr val="2A2A2A"/>
      </a:accent3>
      <a:accent4>
        <a:srgbClr val="BEBEBE"/>
      </a:accent4>
      <a:accent5>
        <a:srgbClr val="646464"/>
      </a:accent5>
      <a:accent6>
        <a:srgbClr val="4B0021"/>
      </a:accent6>
      <a:hlink>
        <a:srgbClr val="7D0928"/>
      </a:hlink>
      <a:folHlink>
        <a:srgbClr val="4B0021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d79ba4f-df8f-4812-a8bf-5161aaa14097">
      <UserInfo>
        <DisplayName>Edward Murphy</DisplayName>
        <AccountId>25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57F91706AF2142B800F64005D55DAC" ma:contentTypeVersion="6" ma:contentTypeDescription="Create a new document." ma:contentTypeScope="" ma:versionID="9a27cba350d6a83933fc74c7a473d084">
  <xsd:schema xmlns:xsd="http://www.w3.org/2001/XMLSchema" xmlns:xs="http://www.w3.org/2001/XMLSchema" xmlns:p="http://schemas.microsoft.com/office/2006/metadata/properties" xmlns:ns2="f93c3269-cbd3-4de3-8067-d014546f349b" xmlns:ns3="cd79ba4f-df8f-4812-a8bf-5161aaa14097" targetNamespace="http://schemas.microsoft.com/office/2006/metadata/properties" ma:root="true" ma:fieldsID="f3ea2d7d01aedf90325733545e74e1a5" ns2:_="" ns3:_="">
    <xsd:import namespace="f93c3269-cbd3-4de3-8067-d014546f349b"/>
    <xsd:import namespace="cd79ba4f-df8f-4812-a8bf-5161aaa140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3c3269-cbd3-4de3-8067-d014546f34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9ba4f-df8f-4812-a8bf-5161aaa1409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46A596-6CF9-454E-AE6A-6D0B71141EBE}">
  <ds:schemaRefs>
    <ds:schemaRef ds:uri="cd79ba4f-df8f-4812-a8bf-5161aaa14097"/>
    <ds:schemaRef ds:uri="f93c3269-cbd3-4de3-8067-d014546f349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3ADFA8C-6E5C-4D2A-B426-06BC5CE10B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A06543-A45A-4C4A-B836-8E5FB8582DE7}">
  <ds:schemaRefs>
    <ds:schemaRef ds:uri="cd79ba4f-df8f-4812-a8bf-5161aaa14097"/>
    <ds:schemaRef ds:uri="f93c3269-cbd3-4de3-8067-d014546f349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72</Words>
  <Application>Microsoft Office PowerPoint</Application>
  <PresentationFormat>Widescreen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2_Office Theme</vt:lpstr>
      <vt:lpstr>Network as a Service</vt:lpstr>
      <vt:lpstr>NaaS Overview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as a Service (ITaaS)</dc:title>
  <dc:creator>Steven Hopper</dc:creator>
  <cp:lastModifiedBy>Michael Schlicht</cp:lastModifiedBy>
  <cp:revision>6</cp:revision>
  <cp:lastPrinted>2021-03-01T15:11:52Z</cp:lastPrinted>
  <dcterms:created xsi:type="dcterms:W3CDTF">2020-09-11T05:05:45Z</dcterms:created>
  <dcterms:modified xsi:type="dcterms:W3CDTF">2022-05-23T19:46:00Z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0x010100D357F91706AF2142B800F64005D55DAC</vt:lpwstr>
  </property>
</Properties>
</file>