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8" r:id="rId5"/>
    <p:sldMasterId id="2147483752" r:id="rId6"/>
  </p:sldMasterIdLst>
  <p:notesMasterIdLst>
    <p:notesMasterId r:id="rId40"/>
  </p:notesMasterIdLst>
  <p:sldIdLst>
    <p:sldId id="256" r:id="rId7"/>
    <p:sldId id="496" r:id="rId8"/>
    <p:sldId id="6941" r:id="rId9"/>
    <p:sldId id="7008" r:id="rId10"/>
    <p:sldId id="7042" r:id="rId11"/>
    <p:sldId id="7081" r:id="rId12"/>
    <p:sldId id="7083" r:id="rId13"/>
    <p:sldId id="7085" r:id="rId14"/>
    <p:sldId id="7096" r:id="rId15"/>
    <p:sldId id="7087" r:id="rId16"/>
    <p:sldId id="7088" r:id="rId17"/>
    <p:sldId id="7089" r:id="rId18"/>
    <p:sldId id="7090" r:id="rId19"/>
    <p:sldId id="7091" r:id="rId20"/>
    <p:sldId id="7092" r:id="rId21"/>
    <p:sldId id="7093" r:id="rId22"/>
    <p:sldId id="7094" r:id="rId23"/>
    <p:sldId id="7095" r:id="rId24"/>
    <p:sldId id="7098" r:id="rId25"/>
    <p:sldId id="7099" r:id="rId26"/>
    <p:sldId id="7100" r:id="rId27"/>
    <p:sldId id="7101" r:id="rId28"/>
    <p:sldId id="7102" r:id="rId29"/>
    <p:sldId id="7103" r:id="rId30"/>
    <p:sldId id="7104" r:id="rId31"/>
    <p:sldId id="7105" r:id="rId32"/>
    <p:sldId id="7106" r:id="rId33"/>
    <p:sldId id="7107" r:id="rId34"/>
    <p:sldId id="7108" r:id="rId35"/>
    <p:sldId id="7109" r:id="rId36"/>
    <p:sldId id="7110" r:id="rId37"/>
    <p:sldId id="7111" r:id="rId38"/>
    <p:sldId id="71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150"/>
    <a:srgbClr val="872AE1"/>
    <a:srgbClr val="FF0C60"/>
    <a:srgbClr val="1E3E26"/>
    <a:srgbClr val="EAEAEA"/>
    <a:srgbClr val="A7D3FF"/>
    <a:srgbClr val="0A6C31"/>
    <a:srgbClr val="DB4200"/>
    <a:srgbClr val="67829F"/>
    <a:srgbClr val="416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E2E8A-D594-1ADA-84B6-84F9E7B08A14}" v="48" dt="2022-05-23T18:46:42.283"/>
    <p1510:client id="{2166E711-0DC6-A408-EE3B-28E979E989B0}" v="88" dt="2022-05-24T15:01:47.427"/>
    <p1510:client id="{3CFCE0B4-404C-4024-9998-7158682BCF02}" v="132" dt="2022-05-17T16:46:24.173"/>
    <p1510:client id="{AF466CA0-58C4-6FC3-B924-D0ADECF799E1}" v="11" dt="2022-05-24T03:43:58.965"/>
    <p1510:client id="{B2B2C0E9-61C3-8209-0D9F-F741D9AACF50}" v="209" dt="2022-05-24T16:34:53.016"/>
    <p1510:client id="{E8DE4F90-0796-9B09-D84B-AD4CE8C737EC}" v="5" dt="2022-05-12T15:57:51.304"/>
    <p1510:client id="{E9EECC46-0839-014D-A9F6-7CC27BC82552}" v="23" dt="2022-05-11T21:21:30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79C36-56A8-4084-A4EC-C974E02365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F7C9E4-1FE5-4D3C-A634-1E8F8B15D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Integrity </a:t>
          </a:r>
          <a:r>
            <a:rPr lang="en-US"/>
            <a:t>– We act honestly and transparently.  </a:t>
          </a:r>
        </a:p>
      </dgm:t>
    </dgm:pt>
    <dgm:pt modelId="{62F09175-89C5-4C57-B613-3FBBA0BB302C}" type="parTrans" cxnId="{B3673ECF-B061-4920-A43E-2EED62173535}">
      <dgm:prSet/>
      <dgm:spPr/>
      <dgm:t>
        <a:bodyPr/>
        <a:lstStyle/>
        <a:p>
          <a:endParaRPr lang="en-US"/>
        </a:p>
      </dgm:t>
    </dgm:pt>
    <dgm:pt modelId="{72C4E717-63D3-4A9A-B786-0561B0DC2EAE}" type="sibTrans" cxnId="{B3673ECF-B061-4920-A43E-2EED62173535}">
      <dgm:prSet/>
      <dgm:spPr/>
      <dgm:t>
        <a:bodyPr/>
        <a:lstStyle/>
        <a:p>
          <a:endParaRPr lang="en-US"/>
        </a:p>
      </dgm:t>
    </dgm:pt>
    <dgm:pt modelId="{46DE1E07-D743-47AF-944C-97C5EF1B02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Respect </a:t>
          </a:r>
          <a:r>
            <a:rPr lang="en-US"/>
            <a:t>– We treat everyone with respect, cultivate an inclusive and constructive environment for all, and always assume good intent.</a:t>
          </a:r>
        </a:p>
      </dgm:t>
    </dgm:pt>
    <dgm:pt modelId="{C66B526D-77E8-42B4-B6FE-C90C78374476}" type="parTrans" cxnId="{7248595C-8B0B-4DA0-AE0E-A5E62C40A0B2}">
      <dgm:prSet/>
      <dgm:spPr/>
      <dgm:t>
        <a:bodyPr/>
        <a:lstStyle/>
        <a:p>
          <a:endParaRPr lang="en-US"/>
        </a:p>
      </dgm:t>
    </dgm:pt>
    <dgm:pt modelId="{FEBD1733-C3C3-449B-A501-4A7718C3BAF2}" type="sibTrans" cxnId="{7248595C-8B0B-4DA0-AE0E-A5E62C40A0B2}">
      <dgm:prSet/>
      <dgm:spPr/>
      <dgm:t>
        <a:bodyPr/>
        <a:lstStyle/>
        <a:p>
          <a:endParaRPr lang="en-US"/>
        </a:p>
      </dgm:t>
    </dgm:pt>
    <dgm:pt modelId="{278DAF69-EEE2-4570-BFB6-4E495240B5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Growth Mindset</a:t>
          </a:r>
          <a:r>
            <a:rPr lang="en-US"/>
            <a:t> – We strive for excellence by empowering our staff to design the best solutions, continually improving along the way.</a:t>
          </a:r>
        </a:p>
      </dgm:t>
    </dgm:pt>
    <dgm:pt modelId="{558D045F-479E-4BA9-919A-9BD1C354BB45}" type="parTrans" cxnId="{0287F289-760F-489C-BF63-AA07E4C909A0}">
      <dgm:prSet/>
      <dgm:spPr/>
      <dgm:t>
        <a:bodyPr/>
        <a:lstStyle/>
        <a:p>
          <a:endParaRPr lang="en-US"/>
        </a:p>
      </dgm:t>
    </dgm:pt>
    <dgm:pt modelId="{6070F3A2-2C09-46A7-AF0C-FD3F447CE072}" type="sibTrans" cxnId="{0287F289-760F-489C-BF63-AA07E4C909A0}">
      <dgm:prSet/>
      <dgm:spPr/>
      <dgm:t>
        <a:bodyPr/>
        <a:lstStyle/>
        <a:p>
          <a:endParaRPr lang="en-US"/>
        </a:p>
      </dgm:t>
    </dgm:pt>
    <dgm:pt modelId="{CA6E2DA4-805A-4219-8FC2-2E617786A3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Our Customers</a:t>
          </a:r>
          <a:r>
            <a:rPr lang="en-US"/>
            <a:t> – We exist to serve and protect our customers.  Our goal is to consistently deliver superior outcomes and make a difference for our customers. </a:t>
          </a:r>
        </a:p>
      </dgm:t>
    </dgm:pt>
    <dgm:pt modelId="{E1B77292-45B9-42CE-9687-17266F8503B3}" type="parTrans" cxnId="{B1B84FB1-D93C-450C-AED7-C098D5FD3F2A}">
      <dgm:prSet/>
      <dgm:spPr/>
      <dgm:t>
        <a:bodyPr/>
        <a:lstStyle/>
        <a:p>
          <a:endParaRPr lang="en-US"/>
        </a:p>
      </dgm:t>
    </dgm:pt>
    <dgm:pt modelId="{74BF38B8-B06B-47D2-A70E-BC225C7110CD}" type="sibTrans" cxnId="{B1B84FB1-D93C-450C-AED7-C098D5FD3F2A}">
      <dgm:prSet/>
      <dgm:spPr/>
      <dgm:t>
        <a:bodyPr/>
        <a:lstStyle/>
        <a:p>
          <a:endParaRPr lang="en-US"/>
        </a:p>
      </dgm:t>
    </dgm:pt>
    <dgm:pt modelId="{FC2971CA-E2DA-497A-B88C-2CD8DE477685}" type="pres">
      <dgm:prSet presAssocID="{47879C36-56A8-4084-A4EC-C974E023654E}" presName="root" presStyleCnt="0">
        <dgm:presLayoutVars>
          <dgm:dir/>
          <dgm:resizeHandles val="exact"/>
        </dgm:presLayoutVars>
      </dgm:prSet>
      <dgm:spPr/>
    </dgm:pt>
    <dgm:pt modelId="{24D766D1-CD73-40BA-ADD8-4925A3E28678}" type="pres">
      <dgm:prSet presAssocID="{BAF7C9E4-1FE5-4D3C-A634-1E8F8B15D482}" presName="compNode" presStyleCnt="0"/>
      <dgm:spPr/>
    </dgm:pt>
    <dgm:pt modelId="{2CB45774-DB33-463D-A1FC-0D2F2628DA9B}" type="pres">
      <dgm:prSet presAssocID="{BAF7C9E4-1FE5-4D3C-A634-1E8F8B15D482}" presName="bgRect" presStyleLbl="bgShp" presStyleIdx="0" presStyleCnt="4"/>
      <dgm:spPr/>
    </dgm:pt>
    <dgm:pt modelId="{9DCE9E2E-DFC2-43F0-A908-92E6B8492886}" type="pres">
      <dgm:prSet presAssocID="{BAF7C9E4-1FE5-4D3C-A634-1E8F8B15D4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5E9C4DE-BFA6-460D-ACD4-9CAD3C83A4CC}" type="pres">
      <dgm:prSet presAssocID="{BAF7C9E4-1FE5-4D3C-A634-1E8F8B15D482}" presName="spaceRect" presStyleCnt="0"/>
      <dgm:spPr/>
    </dgm:pt>
    <dgm:pt modelId="{F93B0A1A-536A-4BF0-8C1E-38CBA41E3033}" type="pres">
      <dgm:prSet presAssocID="{BAF7C9E4-1FE5-4D3C-A634-1E8F8B15D482}" presName="parTx" presStyleLbl="revTx" presStyleIdx="0" presStyleCnt="4">
        <dgm:presLayoutVars>
          <dgm:chMax val="0"/>
          <dgm:chPref val="0"/>
        </dgm:presLayoutVars>
      </dgm:prSet>
      <dgm:spPr/>
    </dgm:pt>
    <dgm:pt modelId="{5FB9529E-2160-4E18-9AF1-E80BFD23DB79}" type="pres">
      <dgm:prSet presAssocID="{72C4E717-63D3-4A9A-B786-0561B0DC2EAE}" presName="sibTrans" presStyleCnt="0"/>
      <dgm:spPr/>
    </dgm:pt>
    <dgm:pt modelId="{571A910C-915A-47BA-92BC-8B0276B0D8CD}" type="pres">
      <dgm:prSet presAssocID="{46DE1E07-D743-47AF-944C-97C5EF1B0292}" presName="compNode" presStyleCnt="0"/>
      <dgm:spPr/>
    </dgm:pt>
    <dgm:pt modelId="{33556901-E03D-4330-9AA8-15B744BC1821}" type="pres">
      <dgm:prSet presAssocID="{46DE1E07-D743-47AF-944C-97C5EF1B0292}" presName="bgRect" presStyleLbl="bgShp" presStyleIdx="1" presStyleCnt="4"/>
      <dgm:spPr/>
    </dgm:pt>
    <dgm:pt modelId="{95E858DB-9A6E-4E75-9D57-8D42AE42F561}" type="pres">
      <dgm:prSet presAssocID="{46DE1E07-D743-47AF-944C-97C5EF1B02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60BB9F5-6385-45A7-B8F2-14D0DD6C78F8}" type="pres">
      <dgm:prSet presAssocID="{46DE1E07-D743-47AF-944C-97C5EF1B0292}" presName="spaceRect" presStyleCnt="0"/>
      <dgm:spPr/>
    </dgm:pt>
    <dgm:pt modelId="{FF816C56-B4FE-461A-9C87-87A250D8B1FF}" type="pres">
      <dgm:prSet presAssocID="{46DE1E07-D743-47AF-944C-97C5EF1B0292}" presName="parTx" presStyleLbl="revTx" presStyleIdx="1" presStyleCnt="4">
        <dgm:presLayoutVars>
          <dgm:chMax val="0"/>
          <dgm:chPref val="0"/>
        </dgm:presLayoutVars>
      </dgm:prSet>
      <dgm:spPr/>
    </dgm:pt>
    <dgm:pt modelId="{C8010C43-C958-4A15-9CFE-4F48B108C501}" type="pres">
      <dgm:prSet presAssocID="{FEBD1733-C3C3-449B-A501-4A7718C3BAF2}" presName="sibTrans" presStyleCnt="0"/>
      <dgm:spPr/>
    </dgm:pt>
    <dgm:pt modelId="{C381B9D2-DF5F-4BA0-82E6-B0EBF90769D7}" type="pres">
      <dgm:prSet presAssocID="{278DAF69-EEE2-4570-BFB6-4E495240B512}" presName="compNode" presStyleCnt="0"/>
      <dgm:spPr/>
    </dgm:pt>
    <dgm:pt modelId="{99039799-2042-45F0-AD21-EE49CCB79B0A}" type="pres">
      <dgm:prSet presAssocID="{278DAF69-EEE2-4570-BFB6-4E495240B512}" presName="bgRect" presStyleLbl="bgShp" presStyleIdx="2" presStyleCnt="4"/>
      <dgm:spPr>
        <a:solidFill>
          <a:srgbClr val="67829F"/>
        </a:solidFill>
      </dgm:spPr>
    </dgm:pt>
    <dgm:pt modelId="{B66290D9-E67B-4511-AC17-CB7594C7AC15}" type="pres">
      <dgm:prSet presAssocID="{278DAF69-EEE2-4570-BFB6-4E495240B5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2E5FD6F-F389-4210-8D72-F5C8D8AEF021}" type="pres">
      <dgm:prSet presAssocID="{278DAF69-EEE2-4570-BFB6-4E495240B512}" presName="spaceRect" presStyleCnt="0"/>
      <dgm:spPr/>
    </dgm:pt>
    <dgm:pt modelId="{565CEB58-9E47-4F77-AAC4-1F1F32C76BB3}" type="pres">
      <dgm:prSet presAssocID="{278DAF69-EEE2-4570-BFB6-4E495240B512}" presName="parTx" presStyleLbl="revTx" presStyleIdx="2" presStyleCnt="4">
        <dgm:presLayoutVars>
          <dgm:chMax val="0"/>
          <dgm:chPref val="0"/>
        </dgm:presLayoutVars>
      </dgm:prSet>
      <dgm:spPr/>
    </dgm:pt>
    <dgm:pt modelId="{23E85F05-9601-450A-82C9-DEC041909861}" type="pres">
      <dgm:prSet presAssocID="{6070F3A2-2C09-46A7-AF0C-FD3F447CE072}" presName="sibTrans" presStyleCnt="0"/>
      <dgm:spPr/>
    </dgm:pt>
    <dgm:pt modelId="{6B3A35E5-5EE3-49DC-B4F7-865E4D0ADB75}" type="pres">
      <dgm:prSet presAssocID="{CA6E2DA4-805A-4219-8FC2-2E617786A3D4}" presName="compNode" presStyleCnt="0"/>
      <dgm:spPr/>
    </dgm:pt>
    <dgm:pt modelId="{251B80BA-E864-425B-823C-8D233D64EBC7}" type="pres">
      <dgm:prSet presAssocID="{CA6E2DA4-805A-4219-8FC2-2E617786A3D4}" presName="bgRect" presStyleLbl="bgShp" presStyleIdx="3" presStyleCnt="4"/>
      <dgm:spPr>
        <a:solidFill>
          <a:srgbClr val="1E3E26"/>
        </a:solidFill>
      </dgm:spPr>
    </dgm:pt>
    <dgm:pt modelId="{0BA88F53-F165-475E-8EEE-B808CDD6C5DA}" type="pres">
      <dgm:prSet presAssocID="{CA6E2DA4-805A-4219-8FC2-2E617786A3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287C1EFC-5C13-4D78-88D5-37839634C9B4}" type="pres">
      <dgm:prSet presAssocID="{CA6E2DA4-805A-4219-8FC2-2E617786A3D4}" presName="spaceRect" presStyleCnt="0"/>
      <dgm:spPr/>
    </dgm:pt>
    <dgm:pt modelId="{257E3C9A-E7D8-43C1-9D3C-B76DBED48073}" type="pres">
      <dgm:prSet presAssocID="{CA6E2DA4-805A-4219-8FC2-2E617786A3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15CA19-C93F-AA4C-8C66-51BCBD2EB27C}" type="presOf" srcId="{278DAF69-EEE2-4570-BFB6-4E495240B512}" destId="{565CEB58-9E47-4F77-AAC4-1F1F32C76BB3}" srcOrd="0" destOrd="0" presId="urn:microsoft.com/office/officeart/2018/2/layout/IconVerticalSolidList"/>
    <dgm:cxn modelId="{7248595C-8B0B-4DA0-AE0E-A5E62C40A0B2}" srcId="{47879C36-56A8-4084-A4EC-C974E023654E}" destId="{46DE1E07-D743-47AF-944C-97C5EF1B0292}" srcOrd="1" destOrd="0" parTransId="{C66B526D-77E8-42B4-B6FE-C90C78374476}" sibTransId="{FEBD1733-C3C3-449B-A501-4A7718C3BAF2}"/>
    <dgm:cxn modelId="{3244DF65-AA43-6344-B8D8-19D4E21FA439}" type="presOf" srcId="{BAF7C9E4-1FE5-4D3C-A634-1E8F8B15D482}" destId="{F93B0A1A-536A-4BF0-8C1E-38CBA41E3033}" srcOrd="0" destOrd="0" presId="urn:microsoft.com/office/officeart/2018/2/layout/IconVerticalSolidList"/>
    <dgm:cxn modelId="{1E24756B-56C9-0C4B-AF13-97ED3E1B95AF}" type="presOf" srcId="{CA6E2DA4-805A-4219-8FC2-2E617786A3D4}" destId="{257E3C9A-E7D8-43C1-9D3C-B76DBED48073}" srcOrd="0" destOrd="0" presId="urn:microsoft.com/office/officeart/2018/2/layout/IconVerticalSolidList"/>
    <dgm:cxn modelId="{155EA888-96CB-3D44-9DA7-35D444C33B85}" type="presOf" srcId="{46DE1E07-D743-47AF-944C-97C5EF1B0292}" destId="{FF816C56-B4FE-461A-9C87-87A250D8B1FF}" srcOrd="0" destOrd="0" presId="urn:microsoft.com/office/officeart/2018/2/layout/IconVerticalSolidList"/>
    <dgm:cxn modelId="{0287F289-760F-489C-BF63-AA07E4C909A0}" srcId="{47879C36-56A8-4084-A4EC-C974E023654E}" destId="{278DAF69-EEE2-4570-BFB6-4E495240B512}" srcOrd="2" destOrd="0" parTransId="{558D045F-479E-4BA9-919A-9BD1C354BB45}" sibTransId="{6070F3A2-2C09-46A7-AF0C-FD3F447CE072}"/>
    <dgm:cxn modelId="{B1B84FB1-D93C-450C-AED7-C098D5FD3F2A}" srcId="{47879C36-56A8-4084-A4EC-C974E023654E}" destId="{CA6E2DA4-805A-4219-8FC2-2E617786A3D4}" srcOrd="3" destOrd="0" parTransId="{E1B77292-45B9-42CE-9687-17266F8503B3}" sibTransId="{74BF38B8-B06B-47D2-A70E-BC225C7110CD}"/>
    <dgm:cxn modelId="{B3673ECF-B061-4920-A43E-2EED62173535}" srcId="{47879C36-56A8-4084-A4EC-C974E023654E}" destId="{BAF7C9E4-1FE5-4D3C-A634-1E8F8B15D482}" srcOrd="0" destOrd="0" parTransId="{62F09175-89C5-4C57-B613-3FBBA0BB302C}" sibTransId="{72C4E717-63D3-4A9A-B786-0561B0DC2EAE}"/>
    <dgm:cxn modelId="{B7DE58D5-D17A-E749-9047-76F474A67BDC}" type="presOf" srcId="{47879C36-56A8-4084-A4EC-C974E023654E}" destId="{FC2971CA-E2DA-497A-B88C-2CD8DE477685}" srcOrd="0" destOrd="0" presId="urn:microsoft.com/office/officeart/2018/2/layout/IconVerticalSolidList"/>
    <dgm:cxn modelId="{8138973B-B3B5-D143-9AB3-4FDA286B48D5}" type="presParOf" srcId="{FC2971CA-E2DA-497A-B88C-2CD8DE477685}" destId="{24D766D1-CD73-40BA-ADD8-4925A3E28678}" srcOrd="0" destOrd="0" presId="urn:microsoft.com/office/officeart/2018/2/layout/IconVerticalSolidList"/>
    <dgm:cxn modelId="{949F6BB4-DD5E-8749-944D-97E65584C539}" type="presParOf" srcId="{24D766D1-CD73-40BA-ADD8-4925A3E28678}" destId="{2CB45774-DB33-463D-A1FC-0D2F2628DA9B}" srcOrd="0" destOrd="0" presId="urn:microsoft.com/office/officeart/2018/2/layout/IconVerticalSolidList"/>
    <dgm:cxn modelId="{2C032DDE-E00F-3848-96D4-2D44CE77D2FF}" type="presParOf" srcId="{24D766D1-CD73-40BA-ADD8-4925A3E28678}" destId="{9DCE9E2E-DFC2-43F0-A908-92E6B8492886}" srcOrd="1" destOrd="0" presId="urn:microsoft.com/office/officeart/2018/2/layout/IconVerticalSolidList"/>
    <dgm:cxn modelId="{37822311-032E-6145-A631-0FE0D089C737}" type="presParOf" srcId="{24D766D1-CD73-40BA-ADD8-4925A3E28678}" destId="{45E9C4DE-BFA6-460D-ACD4-9CAD3C83A4CC}" srcOrd="2" destOrd="0" presId="urn:microsoft.com/office/officeart/2018/2/layout/IconVerticalSolidList"/>
    <dgm:cxn modelId="{A73E2DD5-2859-7342-B296-50639E23E2A7}" type="presParOf" srcId="{24D766D1-CD73-40BA-ADD8-4925A3E28678}" destId="{F93B0A1A-536A-4BF0-8C1E-38CBA41E3033}" srcOrd="3" destOrd="0" presId="urn:microsoft.com/office/officeart/2018/2/layout/IconVerticalSolidList"/>
    <dgm:cxn modelId="{F0354FED-B4A7-7C41-89DC-8041E975ADF3}" type="presParOf" srcId="{FC2971CA-E2DA-497A-B88C-2CD8DE477685}" destId="{5FB9529E-2160-4E18-9AF1-E80BFD23DB79}" srcOrd="1" destOrd="0" presId="urn:microsoft.com/office/officeart/2018/2/layout/IconVerticalSolidList"/>
    <dgm:cxn modelId="{B5018F95-B119-5E43-BC0D-B3E927B488C0}" type="presParOf" srcId="{FC2971CA-E2DA-497A-B88C-2CD8DE477685}" destId="{571A910C-915A-47BA-92BC-8B0276B0D8CD}" srcOrd="2" destOrd="0" presId="urn:microsoft.com/office/officeart/2018/2/layout/IconVerticalSolidList"/>
    <dgm:cxn modelId="{94C16C24-9D6D-734E-A0CF-20BFE2DF3862}" type="presParOf" srcId="{571A910C-915A-47BA-92BC-8B0276B0D8CD}" destId="{33556901-E03D-4330-9AA8-15B744BC1821}" srcOrd="0" destOrd="0" presId="urn:microsoft.com/office/officeart/2018/2/layout/IconVerticalSolidList"/>
    <dgm:cxn modelId="{B7600425-D940-B245-8BCE-648B0B705838}" type="presParOf" srcId="{571A910C-915A-47BA-92BC-8B0276B0D8CD}" destId="{95E858DB-9A6E-4E75-9D57-8D42AE42F561}" srcOrd="1" destOrd="0" presId="urn:microsoft.com/office/officeart/2018/2/layout/IconVerticalSolidList"/>
    <dgm:cxn modelId="{3A35E99C-8969-5649-9515-5FED68670655}" type="presParOf" srcId="{571A910C-915A-47BA-92BC-8B0276B0D8CD}" destId="{660BB9F5-6385-45A7-B8F2-14D0DD6C78F8}" srcOrd="2" destOrd="0" presId="urn:microsoft.com/office/officeart/2018/2/layout/IconVerticalSolidList"/>
    <dgm:cxn modelId="{26435751-6170-AD4C-874F-4C41070A0EDC}" type="presParOf" srcId="{571A910C-915A-47BA-92BC-8B0276B0D8CD}" destId="{FF816C56-B4FE-461A-9C87-87A250D8B1FF}" srcOrd="3" destOrd="0" presId="urn:microsoft.com/office/officeart/2018/2/layout/IconVerticalSolidList"/>
    <dgm:cxn modelId="{E853C853-30FF-E048-A5BA-F0F0302446A3}" type="presParOf" srcId="{FC2971CA-E2DA-497A-B88C-2CD8DE477685}" destId="{C8010C43-C958-4A15-9CFE-4F48B108C501}" srcOrd="3" destOrd="0" presId="urn:microsoft.com/office/officeart/2018/2/layout/IconVerticalSolidList"/>
    <dgm:cxn modelId="{DC682342-A85F-044F-9295-12AAB2D1D2AC}" type="presParOf" srcId="{FC2971CA-E2DA-497A-B88C-2CD8DE477685}" destId="{C381B9D2-DF5F-4BA0-82E6-B0EBF90769D7}" srcOrd="4" destOrd="0" presId="urn:microsoft.com/office/officeart/2018/2/layout/IconVerticalSolidList"/>
    <dgm:cxn modelId="{43B1DAFF-0548-A647-80DA-FE4010F567C8}" type="presParOf" srcId="{C381B9D2-DF5F-4BA0-82E6-B0EBF90769D7}" destId="{99039799-2042-45F0-AD21-EE49CCB79B0A}" srcOrd="0" destOrd="0" presId="urn:microsoft.com/office/officeart/2018/2/layout/IconVerticalSolidList"/>
    <dgm:cxn modelId="{8D94A3D7-3005-1F4E-A58B-E2277ABAD028}" type="presParOf" srcId="{C381B9D2-DF5F-4BA0-82E6-B0EBF90769D7}" destId="{B66290D9-E67B-4511-AC17-CB7594C7AC15}" srcOrd="1" destOrd="0" presId="urn:microsoft.com/office/officeart/2018/2/layout/IconVerticalSolidList"/>
    <dgm:cxn modelId="{EEDB31F7-EDEF-C443-B98D-A6F43CC455F3}" type="presParOf" srcId="{C381B9D2-DF5F-4BA0-82E6-B0EBF90769D7}" destId="{62E5FD6F-F389-4210-8D72-F5C8D8AEF021}" srcOrd="2" destOrd="0" presId="urn:microsoft.com/office/officeart/2018/2/layout/IconVerticalSolidList"/>
    <dgm:cxn modelId="{5AE57984-2295-184D-8233-FCD46EF520A6}" type="presParOf" srcId="{C381B9D2-DF5F-4BA0-82E6-B0EBF90769D7}" destId="{565CEB58-9E47-4F77-AAC4-1F1F32C76BB3}" srcOrd="3" destOrd="0" presId="urn:microsoft.com/office/officeart/2018/2/layout/IconVerticalSolidList"/>
    <dgm:cxn modelId="{3B7ED11B-60A1-BC43-A321-86560C687B6F}" type="presParOf" srcId="{FC2971CA-E2DA-497A-B88C-2CD8DE477685}" destId="{23E85F05-9601-450A-82C9-DEC041909861}" srcOrd="5" destOrd="0" presId="urn:microsoft.com/office/officeart/2018/2/layout/IconVerticalSolidList"/>
    <dgm:cxn modelId="{5693463F-9798-8748-B941-6B18F62A290C}" type="presParOf" srcId="{FC2971CA-E2DA-497A-B88C-2CD8DE477685}" destId="{6B3A35E5-5EE3-49DC-B4F7-865E4D0ADB75}" srcOrd="6" destOrd="0" presId="urn:microsoft.com/office/officeart/2018/2/layout/IconVerticalSolidList"/>
    <dgm:cxn modelId="{A4DC4776-52D5-1D4F-9D02-53E909B63D12}" type="presParOf" srcId="{6B3A35E5-5EE3-49DC-B4F7-865E4D0ADB75}" destId="{251B80BA-E864-425B-823C-8D233D64EBC7}" srcOrd="0" destOrd="0" presId="urn:microsoft.com/office/officeart/2018/2/layout/IconVerticalSolidList"/>
    <dgm:cxn modelId="{6AD84143-7CD0-4B4C-9D19-05C6A943DFF3}" type="presParOf" srcId="{6B3A35E5-5EE3-49DC-B4F7-865E4D0ADB75}" destId="{0BA88F53-F165-475E-8EEE-B808CDD6C5DA}" srcOrd="1" destOrd="0" presId="urn:microsoft.com/office/officeart/2018/2/layout/IconVerticalSolidList"/>
    <dgm:cxn modelId="{83670FF5-3052-D943-9E0B-6A1A5ADB2DC4}" type="presParOf" srcId="{6B3A35E5-5EE3-49DC-B4F7-865E4D0ADB75}" destId="{287C1EFC-5C13-4D78-88D5-37839634C9B4}" srcOrd="2" destOrd="0" presId="urn:microsoft.com/office/officeart/2018/2/layout/IconVerticalSolidList"/>
    <dgm:cxn modelId="{D91605BE-7B12-114D-B9D1-A359D4744EC0}" type="presParOf" srcId="{6B3A35E5-5EE3-49DC-B4F7-865E4D0ADB75}" destId="{257E3C9A-E7D8-43C1-9D3C-B76DBED480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B049B-35B8-4810-A9AB-C8D25C460A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06EF5-2F1B-4953-A57E-C644784F664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Provide value to campuses through the benefit of shared knowledge and infrastructure</a:t>
          </a:r>
          <a:endParaRPr lang="en-US"/>
        </a:p>
      </dgm:t>
    </dgm:pt>
    <dgm:pt modelId="{BA66A9F8-3201-4CA1-9E1D-4DB198F2FC09}" type="parTrans" cxnId="{431CD771-340F-4FCD-9AF9-5A4313CF8D9C}">
      <dgm:prSet/>
      <dgm:spPr/>
    </dgm:pt>
    <dgm:pt modelId="{5CF0E937-9FD5-4D87-B184-389126D08C71}" type="sibTrans" cxnId="{431CD771-340F-4FCD-9AF9-5A4313CF8D9C}">
      <dgm:prSet/>
      <dgm:spPr/>
    </dgm:pt>
    <dgm:pt modelId="{98710807-7DD0-4E4C-B8C6-6D07D584DB4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Provide full support and management of common systems</a:t>
          </a:r>
        </a:p>
      </dgm:t>
    </dgm:pt>
    <dgm:pt modelId="{C126C4BC-7DE4-4C59-AE9F-B5BD63255F15}" type="parTrans" cxnId="{158F2404-CFF0-4FD7-96CD-B8FC8B182518}">
      <dgm:prSet/>
      <dgm:spPr/>
    </dgm:pt>
    <dgm:pt modelId="{E43E84BF-37F1-4245-B480-124F45867B99}" type="sibTrans" cxnId="{158F2404-CFF0-4FD7-96CD-B8FC8B182518}">
      <dgm:prSet/>
      <dgm:spPr/>
    </dgm:pt>
    <dgm:pt modelId="{70F360BB-BBE0-46F2-BA6E-508EEE805DB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Standardize and document common processes</a:t>
          </a:r>
        </a:p>
      </dgm:t>
    </dgm:pt>
    <dgm:pt modelId="{93D59DC7-37A0-4E76-8780-1329AE603E96}" type="parTrans" cxnId="{C38B78D2-1BA7-42C6-8641-F5C07052C727}">
      <dgm:prSet/>
      <dgm:spPr/>
    </dgm:pt>
    <dgm:pt modelId="{073A5518-D69C-4AD1-85F3-405C230D8BE3}" type="sibTrans" cxnId="{C38B78D2-1BA7-42C6-8641-F5C07052C727}">
      <dgm:prSet/>
      <dgm:spPr/>
    </dgm:pt>
    <dgm:pt modelId="{E1162627-F45D-4F3C-904D-D208FD84D06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Identify opportunities to expand efficiencies and improve services</a:t>
          </a:r>
        </a:p>
      </dgm:t>
    </dgm:pt>
    <dgm:pt modelId="{5249524F-967C-4733-A080-4683BBD32525}" type="parTrans" cxnId="{63BE4B11-851D-4CB0-94B6-C5CBC1B36EDB}">
      <dgm:prSet/>
      <dgm:spPr/>
    </dgm:pt>
    <dgm:pt modelId="{5D6CAA52-706C-46A8-9EF8-86B8BB352877}" type="sibTrans" cxnId="{63BE4B11-851D-4CB0-94B6-C5CBC1B36EDB}">
      <dgm:prSet/>
      <dgm:spPr/>
    </dgm:pt>
    <dgm:pt modelId="{ABE6B8B9-B0FB-4B3F-B631-E41F945A7EF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Meet internal audit requirements and UW System Administration Information Security Policies</a:t>
          </a:r>
        </a:p>
      </dgm:t>
    </dgm:pt>
    <dgm:pt modelId="{45435EB9-FB13-4DED-ABD7-A11ACA571F92}" type="parTrans" cxnId="{56F8A513-28CE-4858-8C40-2086C174C177}">
      <dgm:prSet/>
      <dgm:spPr/>
    </dgm:pt>
    <dgm:pt modelId="{2A914B80-1025-499C-A7F8-ABCDB048B39B}" type="sibTrans" cxnId="{56F8A513-28CE-4858-8C40-2086C174C177}">
      <dgm:prSet/>
      <dgm:spPr/>
    </dgm:pt>
    <dgm:pt modelId="{48FFC12B-2E6D-4A4B-9484-728C5675970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Gain efficiences of scale</a:t>
          </a:r>
        </a:p>
      </dgm:t>
    </dgm:pt>
    <dgm:pt modelId="{6024359A-E34B-49BD-AAE8-A22EDF91AE68}" type="parTrans" cxnId="{4DD0F8C5-3479-4347-929F-BFF7B011071D}">
      <dgm:prSet/>
      <dgm:spPr/>
    </dgm:pt>
    <dgm:pt modelId="{487C4E0A-A5FB-41BB-A58D-4C8777393CB8}" type="sibTrans" cxnId="{4DD0F8C5-3479-4347-929F-BFF7B011071D}">
      <dgm:prSet/>
      <dgm:spPr/>
    </dgm:pt>
    <dgm:pt modelId="{379ED546-B676-4146-A284-D4C9AC8B4C60}" type="pres">
      <dgm:prSet presAssocID="{990B049B-35B8-4810-A9AB-C8D25C460AAB}" presName="root" presStyleCnt="0">
        <dgm:presLayoutVars>
          <dgm:dir/>
          <dgm:resizeHandles val="exact"/>
        </dgm:presLayoutVars>
      </dgm:prSet>
      <dgm:spPr/>
    </dgm:pt>
    <dgm:pt modelId="{A4069A56-CD83-498D-9279-89BF6CF61CA8}" type="pres">
      <dgm:prSet presAssocID="{48FFC12B-2E6D-4A4B-9484-728C5675970F}" presName="compNode" presStyleCnt="0"/>
      <dgm:spPr/>
    </dgm:pt>
    <dgm:pt modelId="{58A79D11-FF7C-4CA3-8367-E82665C96793}" type="pres">
      <dgm:prSet presAssocID="{48FFC12B-2E6D-4A4B-9484-728C5675970F}" presName="bgRect" presStyleLbl="bgShp" presStyleIdx="0" presStyleCnt="6"/>
      <dgm:spPr/>
    </dgm:pt>
    <dgm:pt modelId="{43D67DE0-0E50-43EB-8386-B738D7F0D48C}" type="pres">
      <dgm:prSet presAssocID="{48FFC12B-2E6D-4A4B-9484-728C5675970F}" presName="iconRect" presStyleLbl="node1" presStyleIdx="0" presStyleCnt="6"/>
      <dgm:spPr/>
    </dgm:pt>
    <dgm:pt modelId="{9857B2A5-2487-4251-9AC2-796982C3FC27}" type="pres">
      <dgm:prSet presAssocID="{48FFC12B-2E6D-4A4B-9484-728C5675970F}" presName="spaceRect" presStyleCnt="0"/>
      <dgm:spPr/>
    </dgm:pt>
    <dgm:pt modelId="{D3CB086A-A7B9-406B-8375-EB6FFA7E466B}" type="pres">
      <dgm:prSet presAssocID="{48FFC12B-2E6D-4A4B-9484-728C5675970F}" presName="parTx" presStyleLbl="revTx" presStyleIdx="0" presStyleCnt="6">
        <dgm:presLayoutVars>
          <dgm:chMax val="0"/>
          <dgm:chPref val="0"/>
        </dgm:presLayoutVars>
      </dgm:prSet>
      <dgm:spPr/>
    </dgm:pt>
    <dgm:pt modelId="{997977DA-010D-43DD-8EF2-7979FA164963}" type="pres">
      <dgm:prSet presAssocID="{487C4E0A-A5FB-41BB-A58D-4C8777393CB8}" presName="sibTrans" presStyleCnt="0"/>
      <dgm:spPr/>
    </dgm:pt>
    <dgm:pt modelId="{CEBFA274-50D7-4C98-BA8E-5DF5E38C33D0}" type="pres">
      <dgm:prSet presAssocID="{D9A06EF5-2F1B-4953-A57E-C644784F6647}" presName="compNode" presStyleCnt="0"/>
      <dgm:spPr/>
    </dgm:pt>
    <dgm:pt modelId="{67E7FF47-7A6D-4C6F-8395-6236ADC8B18A}" type="pres">
      <dgm:prSet presAssocID="{D9A06EF5-2F1B-4953-A57E-C644784F6647}" presName="bgRect" presStyleLbl="bgShp" presStyleIdx="1" presStyleCnt="6"/>
      <dgm:spPr/>
    </dgm:pt>
    <dgm:pt modelId="{E70D64D0-484D-4F10-A676-C062DFA6CEF5}" type="pres">
      <dgm:prSet presAssocID="{D9A06EF5-2F1B-4953-A57E-C644784F6647}" presName="iconRect" presStyleLbl="node1" presStyleIdx="1" presStyleCnt="6"/>
      <dgm:spPr/>
    </dgm:pt>
    <dgm:pt modelId="{F1F04343-9E7C-421A-9313-949863FB0AFC}" type="pres">
      <dgm:prSet presAssocID="{D9A06EF5-2F1B-4953-A57E-C644784F6647}" presName="spaceRect" presStyleCnt="0"/>
      <dgm:spPr/>
    </dgm:pt>
    <dgm:pt modelId="{2081B956-E89D-442D-9F0D-5A3A05A76B80}" type="pres">
      <dgm:prSet presAssocID="{D9A06EF5-2F1B-4953-A57E-C644784F6647}" presName="parTx" presStyleLbl="revTx" presStyleIdx="1" presStyleCnt="6">
        <dgm:presLayoutVars>
          <dgm:chMax val="0"/>
          <dgm:chPref val="0"/>
        </dgm:presLayoutVars>
      </dgm:prSet>
      <dgm:spPr/>
    </dgm:pt>
    <dgm:pt modelId="{9A40E59D-C2CC-4B75-89B6-26C1FAC7E77A}" type="pres">
      <dgm:prSet presAssocID="{5CF0E937-9FD5-4D87-B184-389126D08C71}" presName="sibTrans" presStyleCnt="0"/>
      <dgm:spPr/>
    </dgm:pt>
    <dgm:pt modelId="{DAE50E96-5B35-481C-A18E-DF8B09B7B3F6}" type="pres">
      <dgm:prSet presAssocID="{98710807-7DD0-4E4C-B8C6-6D07D584DB4A}" presName="compNode" presStyleCnt="0"/>
      <dgm:spPr/>
    </dgm:pt>
    <dgm:pt modelId="{B1781135-552C-4A9A-904B-506704CB7CE4}" type="pres">
      <dgm:prSet presAssocID="{98710807-7DD0-4E4C-B8C6-6D07D584DB4A}" presName="bgRect" presStyleLbl="bgShp" presStyleIdx="2" presStyleCnt="6"/>
      <dgm:spPr/>
    </dgm:pt>
    <dgm:pt modelId="{365D1435-C241-49AA-99E5-33C5C3B18B7C}" type="pres">
      <dgm:prSet presAssocID="{98710807-7DD0-4E4C-B8C6-6D07D584DB4A}" presName="iconRect" presStyleLbl="node1" presStyleIdx="2" presStyleCnt="6"/>
      <dgm:spPr/>
    </dgm:pt>
    <dgm:pt modelId="{AE8A77FD-794F-44C7-935A-90CC6EB2D390}" type="pres">
      <dgm:prSet presAssocID="{98710807-7DD0-4E4C-B8C6-6D07D584DB4A}" presName="spaceRect" presStyleCnt="0"/>
      <dgm:spPr/>
    </dgm:pt>
    <dgm:pt modelId="{ACB37E99-94D3-4AA3-B7C0-CD791E761633}" type="pres">
      <dgm:prSet presAssocID="{98710807-7DD0-4E4C-B8C6-6D07D584DB4A}" presName="parTx" presStyleLbl="revTx" presStyleIdx="2" presStyleCnt="6">
        <dgm:presLayoutVars>
          <dgm:chMax val="0"/>
          <dgm:chPref val="0"/>
        </dgm:presLayoutVars>
      </dgm:prSet>
      <dgm:spPr/>
    </dgm:pt>
    <dgm:pt modelId="{7BEC678E-35F5-4C09-BEFB-E1B13B53F666}" type="pres">
      <dgm:prSet presAssocID="{E43E84BF-37F1-4245-B480-124F45867B99}" presName="sibTrans" presStyleCnt="0"/>
      <dgm:spPr/>
    </dgm:pt>
    <dgm:pt modelId="{04AEA24F-A019-42D0-A384-308D4703A9A2}" type="pres">
      <dgm:prSet presAssocID="{70F360BB-BBE0-46F2-BA6E-508EEE805DBB}" presName="compNode" presStyleCnt="0"/>
      <dgm:spPr/>
    </dgm:pt>
    <dgm:pt modelId="{B0610DF9-0004-4ABD-B5C4-BDDBFFA60E61}" type="pres">
      <dgm:prSet presAssocID="{70F360BB-BBE0-46F2-BA6E-508EEE805DBB}" presName="bgRect" presStyleLbl="bgShp" presStyleIdx="3" presStyleCnt="6"/>
      <dgm:spPr/>
    </dgm:pt>
    <dgm:pt modelId="{C0E2EE48-5F72-4B13-BBE7-3E1DABC71E6F}" type="pres">
      <dgm:prSet presAssocID="{70F360BB-BBE0-46F2-BA6E-508EEE805DBB}" presName="iconRect" presStyleLbl="node1" presStyleIdx="3" presStyleCnt="6"/>
      <dgm:spPr/>
    </dgm:pt>
    <dgm:pt modelId="{E4BEB083-65E0-4921-B003-A3BA5A262F8B}" type="pres">
      <dgm:prSet presAssocID="{70F360BB-BBE0-46F2-BA6E-508EEE805DBB}" presName="spaceRect" presStyleCnt="0"/>
      <dgm:spPr/>
    </dgm:pt>
    <dgm:pt modelId="{3F024CB9-9A27-4182-BC44-0774FD4A685D}" type="pres">
      <dgm:prSet presAssocID="{70F360BB-BBE0-46F2-BA6E-508EEE805DBB}" presName="parTx" presStyleLbl="revTx" presStyleIdx="3" presStyleCnt="6">
        <dgm:presLayoutVars>
          <dgm:chMax val="0"/>
          <dgm:chPref val="0"/>
        </dgm:presLayoutVars>
      </dgm:prSet>
      <dgm:spPr/>
    </dgm:pt>
    <dgm:pt modelId="{F7B1B799-C203-4703-913E-4700CC3FC6FE}" type="pres">
      <dgm:prSet presAssocID="{073A5518-D69C-4AD1-85F3-405C230D8BE3}" presName="sibTrans" presStyleCnt="0"/>
      <dgm:spPr/>
    </dgm:pt>
    <dgm:pt modelId="{3CE074E1-1B82-4FFD-BE95-C5C863C73D54}" type="pres">
      <dgm:prSet presAssocID="{E1162627-F45D-4F3C-904D-D208FD84D061}" presName="compNode" presStyleCnt="0"/>
      <dgm:spPr/>
    </dgm:pt>
    <dgm:pt modelId="{7E96F013-335D-40FC-9851-87A7E3B5E472}" type="pres">
      <dgm:prSet presAssocID="{E1162627-F45D-4F3C-904D-D208FD84D061}" presName="bgRect" presStyleLbl="bgShp" presStyleIdx="4" presStyleCnt="6"/>
      <dgm:spPr/>
    </dgm:pt>
    <dgm:pt modelId="{5872712D-9401-4089-9599-6B00342E9ED1}" type="pres">
      <dgm:prSet presAssocID="{E1162627-F45D-4F3C-904D-D208FD84D061}" presName="iconRect" presStyleLbl="node1" presStyleIdx="4" presStyleCnt="6"/>
      <dgm:spPr/>
    </dgm:pt>
    <dgm:pt modelId="{09BC547B-DE31-45C8-ACCE-540F932ECED3}" type="pres">
      <dgm:prSet presAssocID="{E1162627-F45D-4F3C-904D-D208FD84D061}" presName="spaceRect" presStyleCnt="0"/>
      <dgm:spPr/>
    </dgm:pt>
    <dgm:pt modelId="{A1AEC2BF-0005-4D73-8D04-B1520B43468D}" type="pres">
      <dgm:prSet presAssocID="{E1162627-F45D-4F3C-904D-D208FD84D061}" presName="parTx" presStyleLbl="revTx" presStyleIdx="4" presStyleCnt="6">
        <dgm:presLayoutVars>
          <dgm:chMax val="0"/>
          <dgm:chPref val="0"/>
        </dgm:presLayoutVars>
      </dgm:prSet>
      <dgm:spPr/>
    </dgm:pt>
    <dgm:pt modelId="{C0290221-638C-4A74-8007-C5D1663890C5}" type="pres">
      <dgm:prSet presAssocID="{5D6CAA52-706C-46A8-9EF8-86B8BB352877}" presName="sibTrans" presStyleCnt="0"/>
      <dgm:spPr/>
    </dgm:pt>
    <dgm:pt modelId="{EE9CF08E-0E1B-46E0-866A-EE088C2047B9}" type="pres">
      <dgm:prSet presAssocID="{ABE6B8B9-B0FB-4B3F-B631-E41F945A7EF8}" presName="compNode" presStyleCnt="0"/>
      <dgm:spPr/>
    </dgm:pt>
    <dgm:pt modelId="{43B3D544-7D9D-4807-9104-A9784284305F}" type="pres">
      <dgm:prSet presAssocID="{ABE6B8B9-B0FB-4B3F-B631-E41F945A7EF8}" presName="bgRect" presStyleLbl="bgShp" presStyleIdx="5" presStyleCnt="6"/>
      <dgm:spPr/>
    </dgm:pt>
    <dgm:pt modelId="{B2259AC1-66CC-4A4A-AF53-C17B547E24E2}" type="pres">
      <dgm:prSet presAssocID="{ABE6B8B9-B0FB-4B3F-B631-E41F945A7EF8}" presName="iconRect" presStyleLbl="node1" presStyleIdx="5" presStyleCnt="6"/>
      <dgm:spPr/>
    </dgm:pt>
    <dgm:pt modelId="{CE59C6B4-E0DC-40AC-8EF3-00CCA1F67D85}" type="pres">
      <dgm:prSet presAssocID="{ABE6B8B9-B0FB-4B3F-B631-E41F945A7EF8}" presName="spaceRect" presStyleCnt="0"/>
      <dgm:spPr/>
    </dgm:pt>
    <dgm:pt modelId="{516FB8EE-AF99-43E4-A488-6EA20606776E}" type="pres">
      <dgm:prSet presAssocID="{ABE6B8B9-B0FB-4B3F-B631-E41F945A7E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58F2404-CFF0-4FD7-96CD-B8FC8B182518}" srcId="{990B049B-35B8-4810-A9AB-C8D25C460AAB}" destId="{98710807-7DD0-4E4C-B8C6-6D07D584DB4A}" srcOrd="2" destOrd="0" parTransId="{C126C4BC-7DE4-4C59-AE9F-B5BD63255F15}" sibTransId="{E43E84BF-37F1-4245-B480-124F45867B99}"/>
    <dgm:cxn modelId="{5A8F390B-09ED-4A7B-B5DB-26CC1285A4AF}" type="presOf" srcId="{70F360BB-BBE0-46F2-BA6E-508EEE805DBB}" destId="{3F024CB9-9A27-4182-BC44-0774FD4A685D}" srcOrd="0" destOrd="0" presId="urn:microsoft.com/office/officeart/2018/2/layout/IconVerticalSolidList"/>
    <dgm:cxn modelId="{63BE4B11-851D-4CB0-94B6-C5CBC1B36EDB}" srcId="{990B049B-35B8-4810-A9AB-C8D25C460AAB}" destId="{E1162627-F45D-4F3C-904D-D208FD84D061}" srcOrd="4" destOrd="0" parTransId="{5249524F-967C-4733-A080-4683BBD32525}" sibTransId="{5D6CAA52-706C-46A8-9EF8-86B8BB352877}"/>
    <dgm:cxn modelId="{56F8A513-28CE-4858-8C40-2086C174C177}" srcId="{990B049B-35B8-4810-A9AB-C8D25C460AAB}" destId="{ABE6B8B9-B0FB-4B3F-B631-E41F945A7EF8}" srcOrd="5" destOrd="0" parTransId="{45435EB9-FB13-4DED-ABD7-A11ACA571F92}" sibTransId="{2A914B80-1025-499C-A7F8-ABCDB048B39B}"/>
    <dgm:cxn modelId="{87B2573A-50EE-4BB6-9E4E-B9DF22B815F4}" type="presOf" srcId="{48FFC12B-2E6D-4A4B-9484-728C5675970F}" destId="{D3CB086A-A7B9-406B-8375-EB6FFA7E466B}" srcOrd="0" destOrd="0" presId="urn:microsoft.com/office/officeart/2018/2/layout/IconVerticalSolidList"/>
    <dgm:cxn modelId="{431CD771-340F-4FCD-9AF9-5A4313CF8D9C}" srcId="{990B049B-35B8-4810-A9AB-C8D25C460AAB}" destId="{D9A06EF5-2F1B-4953-A57E-C644784F6647}" srcOrd="1" destOrd="0" parTransId="{BA66A9F8-3201-4CA1-9E1D-4DB198F2FC09}" sibTransId="{5CF0E937-9FD5-4D87-B184-389126D08C71}"/>
    <dgm:cxn modelId="{118E8E79-0BEF-4D3A-8CC7-ED578E3F37DA}" type="presOf" srcId="{D9A06EF5-2F1B-4953-A57E-C644784F6647}" destId="{2081B956-E89D-442D-9F0D-5A3A05A76B80}" srcOrd="0" destOrd="0" presId="urn:microsoft.com/office/officeart/2018/2/layout/IconVerticalSolidList"/>
    <dgm:cxn modelId="{3B701C9F-1151-4F41-8F21-C3AA4CF6BC5F}" type="presOf" srcId="{ABE6B8B9-B0FB-4B3F-B631-E41F945A7EF8}" destId="{516FB8EE-AF99-43E4-A488-6EA20606776E}" srcOrd="0" destOrd="0" presId="urn:microsoft.com/office/officeart/2018/2/layout/IconVerticalSolidList"/>
    <dgm:cxn modelId="{0B3EF3B5-4D01-43E1-95B3-6386167A117F}" type="presOf" srcId="{990B049B-35B8-4810-A9AB-C8D25C460AAB}" destId="{379ED546-B676-4146-A284-D4C9AC8B4C60}" srcOrd="0" destOrd="0" presId="urn:microsoft.com/office/officeart/2018/2/layout/IconVerticalSolidList"/>
    <dgm:cxn modelId="{4DD0F8C5-3479-4347-929F-BFF7B011071D}" srcId="{990B049B-35B8-4810-A9AB-C8D25C460AAB}" destId="{48FFC12B-2E6D-4A4B-9484-728C5675970F}" srcOrd="0" destOrd="0" parTransId="{6024359A-E34B-49BD-AAE8-A22EDF91AE68}" sibTransId="{487C4E0A-A5FB-41BB-A58D-4C8777393CB8}"/>
    <dgm:cxn modelId="{C38B78D2-1BA7-42C6-8641-F5C07052C727}" srcId="{990B049B-35B8-4810-A9AB-C8D25C460AAB}" destId="{70F360BB-BBE0-46F2-BA6E-508EEE805DBB}" srcOrd="3" destOrd="0" parTransId="{93D59DC7-37A0-4E76-8780-1329AE603E96}" sibTransId="{073A5518-D69C-4AD1-85F3-405C230D8BE3}"/>
    <dgm:cxn modelId="{330061DC-AFCF-48D7-9173-735004431C7F}" type="presOf" srcId="{E1162627-F45D-4F3C-904D-D208FD84D061}" destId="{A1AEC2BF-0005-4D73-8D04-B1520B43468D}" srcOrd="0" destOrd="0" presId="urn:microsoft.com/office/officeart/2018/2/layout/IconVerticalSolidList"/>
    <dgm:cxn modelId="{B6587DF7-3C78-4C25-A5CF-B02DF8EA121B}" type="presOf" srcId="{98710807-7DD0-4E4C-B8C6-6D07D584DB4A}" destId="{ACB37E99-94D3-4AA3-B7C0-CD791E761633}" srcOrd="0" destOrd="0" presId="urn:microsoft.com/office/officeart/2018/2/layout/IconVerticalSolidList"/>
    <dgm:cxn modelId="{88276DD9-3C54-4520-B9F7-28AA79D094B9}" type="presParOf" srcId="{379ED546-B676-4146-A284-D4C9AC8B4C60}" destId="{A4069A56-CD83-498D-9279-89BF6CF61CA8}" srcOrd="0" destOrd="0" presId="urn:microsoft.com/office/officeart/2018/2/layout/IconVerticalSolidList"/>
    <dgm:cxn modelId="{6EF77BF8-C76D-4155-A712-B2FF3058BA6D}" type="presParOf" srcId="{A4069A56-CD83-498D-9279-89BF6CF61CA8}" destId="{58A79D11-FF7C-4CA3-8367-E82665C96793}" srcOrd="0" destOrd="0" presId="urn:microsoft.com/office/officeart/2018/2/layout/IconVerticalSolidList"/>
    <dgm:cxn modelId="{92F5C10B-FCBD-4760-8F2C-0E8D26F54045}" type="presParOf" srcId="{A4069A56-CD83-498D-9279-89BF6CF61CA8}" destId="{43D67DE0-0E50-43EB-8386-B738D7F0D48C}" srcOrd="1" destOrd="0" presId="urn:microsoft.com/office/officeart/2018/2/layout/IconVerticalSolidList"/>
    <dgm:cxn modelId="{16252917-E9EF-48FC-9CAC-450BCCC6576A}" type="presParOf" srcId="{A4069A56-CD83-498D-9279-89BF6CF61CA8}" destId="{9857B2A5-2487-4251-9AC2-796982C3FC27}" srcOrd="2" destOrd="0" presId="urn:microsoft.com/office/officeart/2018/2/layout/IconVerticalSolidList"/>
    <dgm:cxn modelId="{44214E1D-2D16-4D0B-A230-DDF8F66107AC}" type="presParOf" srcId="{A4069A56-CD83-498D-9279-89BF6CF61CA8}" destId="{D3CB086A-A7B9-406B-8375-EB6FFA7E466B}" srcOrd="3" destOrd="0" presId="urn:microsoft.com/office/officeart/2018/2/layout/IconVerticalSolidList"/>
    <dgm:cxn modelId="{ADE3CF15-4C7B-4639-B8AA-592CDA441BEE}" type="presParOf" srcId="{379ED546-B676-4146-A284-D4C9AC8B4C60}" destId="{997977DA-010D-43DD-8EF2-7979FA164963}" srcOrd="1" destOrd="0" presId="urn:microsoft.com/office/officeart/2018/2/layout/IconVerticalSolidList"/>
    <dgm:cxn modelId="{14FF7DF9-4AC0-4310-A479-10FB53A7B9C9}" type="presParOf" srcId="{379ED546-B676-4146-A284-D4C9AC8B4C60}" destId="{CEBFA274-50D7-4C98-BA8E-5DF5E38C33D0}" srcOrd="2" destOrd="0" presId="urn:microsoft.com/office/officeart/2018/2/layout/IconVerticalSolidList"/>
    <dgm:cxn modelId="{3A67D20B-96E8-4FD6-A153-D49AC8FC0B11}" type="presParOf" srcId="{CEBFA274-50D7-4C98-BA8E-5DF5E38C33D0}" destId="{67E7FF47-7A6D-4C6F-8395-6236ADC8B18A}" srcOrd="0" destOrd="0" presId="urn:microsoft.com/office/officeart/2018/2/layout/IconVerticalSolidList"/>
    <dgm:cxn modelId="{7F71AF4E-61F6-46A9-8395-D7267B97903E}" type="presParOf" srcId="{CEBFA274-50D7-4C98-BA8E-5DF5E38C33D0}" destId="{E70D64D0-484D-4F10-A676-C062DFA6CEF5}" srcOrd="1" destOrd="0" presId="urn:microsoft.com/office/officeart/2018/2/layout/IconVerticalSolidList"/>
    <dgm:cxn modelId="{C05105CC-2AF1-428D-B416-D7A3C54C0439}" type="presParOf" srcId="{CEBFA274-50D7-4C98-BA8E-5DF5E38C33D0}" destId="{F1F04343-9E7C-421A-9313-949863FB0AFC}" srcOrd="2" destOrd="0" presId="urn:microsoft.com/office/officeart/2018/2/layout/IconVerticalSolidList"/>
    <dgm:cxn modelId="{5D7E63B0-5AD8-4F6D-807A-D9567EDDB7DF}" type="presParOf" srcId="{CEBFA274-50D7-4C98-BA8E-5DF5E38C33D0}" destId="{2081B956-E89D-442D-9F0D-5A3A05A76B80}" srcOrd="3" destOrd="0" presId="urn:microsoft.com/office/officeart/2018/2/layout/IconVerticalSolidList"/>
    <dgm:cxn modelId="{A286E328-5712-4F25-90BE-C6559B3EA66C}" type="presParOf" srcId="{379ED546-B676-4146-A284-D4C9AC8B4C60}" destId="{9A40E59D-C2CC-4B75-89B6-26C1FAC7E77A}" srcOrd="3" destOrd="0" presId="urn:microsoft.com/office/officeart/2018/2/layout/IconVerticalSolidList"/>
    <dgm:cxn modelId="{79A9D2C7-FAA0-43E7-ABD6-59C5216BE420}" type="presParOf" srcId="{379ED546-B676-4146-A284-D4C9AC8B4C60}" destId="{DAE50E96-5B35-481C-A18E-DF8B09B7B3F6}" srcOrd="4" destOrd="0" presId="urn:microsoft.com/office/officeart/2018/2/layout/IconVerticalSolidList"/>
    <dgm:cxn modelId="{F89C813F-8FB3-423C-9C42-D17BAE06265C}" type="presParOf" srcId="{DAE50E96-5B35-481C-A18E-DF8B09B7B3F6}" destId="{B1781135-552C-4A9A-904B-506704CB7CE4}" srcOrd="0" destOrd="0" presId="urn:microsoft.com/office/officeart/2018/2/layout/IconVerticalSolidList"/>
    <dgm:cxn modelId="{93ADB78E-53DD-496A-922A-1DFBFA3C6383}" type="presParOf" srcId="{DAE50E96-5B35-481C-A18E-DF8B09B7B3F6}" destId="{365D1435-C241-49AA-99E5-33C5C3B18B7C}" srcOrd="1" destOrd="0" presId="urn:microsoft.com/office/officeart/2018/2/layout/IconVerticalSolidList"/>
    <dgm:cxn modelId="{61C2DFC7-1DFA-42CA-9D7C-B89C65317CFB}" type="presParOf" srcId="{DAE50E96-5B35-481C-A18E-DF8B09B7B3F6}" destId="{AE8A77FD-794F-44C7-935A-90CC6EB2D390}" srcOrd="2" destOrd="0" presId="urn:microsoft.com/office/officeart/2018/2/layout/IconVerticalSolidList"/>
    <dgm:cxn modelId="{4577B9F0-F5B5-4EF0-AB3A-3402FC330DCA}" type="presParOf" srcId="{DAE50E96-5B35-481C-A18E-DF8B09B7B3F6}" destId="{ACB37E99-94D3-4AA3-B7C0-CD791E761633}" srcOrd="3" destOrd="0" presId="urn:microsoft.com/office/officeart/2018/2/layout/IconVerticalSolidList"/>
    <dgm:cxn modelId="{540468A4-B0A2-4124-AE60-A31C7948B921}" type="presParOf" srcId="{379ED546-B676-4146-A284-D4C9AC8B4C60}" destId="{7BEC678E-35F5-4C09-BEFB-E1B13B53F666}" srcOrd="5" destOrd="0" presId="urn:microsoft.com/office/officeart/2018/2/layout/IconVerticalSolidList"/>
    <dgm:cxn modelId="{835C736E-3EB7-4998-A09D-3BAFB227A692}" type="presParOf" srcId="{379ED546-B676-4146-A284-D4C9AC8B4C60}" destId="{04AEA24F-A019-42D0-A384-308D4703A9A2}" srcOrd="6" destOrd="0" presId="urn:microsoft.com/office/officeart/2018/2/layout/IconVerticalSolidList"/>
    <dgm:cxn modelId="{460952DF-2C80-4DFA-A318-A1FB4823DA2E}" type="presParOf" srcId="{04AEA24F-A019-42D0-A384-308D4703A9A2}" destId="{B0610DF9-0004-4ABD-B5C4-BDDBFFA60E61}" srcOrd="0" destOrd="0" presId="urn:microsoft.com/office/officeart/2018/2/layout/IconVerticalSolidList"/>
    <dgm:cxn modelId="{A4C3B13B-2436-4B3C-812A-45C3EC55496F}" type="presParOf" srcId="{04AEA24F-A019-42D0-A384-308D4703A9A2}" destId="{C0E2EE48-5F72-4B13-BBE7-3E1DABC71E6F}" srcOrd="1" destOrd="0" presId="urn:microsoft.com/office/officeart/2018/2/layout/IconVerticalSolidList"/>
    <dgm:cxn modelId="{ABB88BD2-F0BA-4744-A6F3-961C7BCC03FA}" type="presParOf" srcId="{04AEA24F-A019-42D0-A384-308D4703A9A2}" destId="{E4BEB083-65E0-4921-B003-A3BA5A262F8B}" srcOrd="2" destOrd="0" presId="urn:microsoft.com/office/officeart/2018/2/layout/IconVerticalSolidList"/>
    <dgm:cxn modelId="{C743D47A-BF35-46C6-A18A-4551ED60DD25}" type="presParOf" srcId="{04AEA24F-A019-42D0-A384-308D4703A9A2}" destId="{3F024CB9-9A27-4182-BC44-0774FD4A685D}" srcOrd="3" destOrd="0" presId="urn:microsoft.com/office/officeart/2018/2/layout/IconVerticalSolidList"/>
    <dgm:cxn modelId="{AD6F4C57-B397-4802-BE3F-87473831D60C}" type="presParOf" srcId="{379ED546-B676-4146-A284-D4C9AC8B4C60}" destId="{F7B1B799-C203-4703-913E-4700CC3FC6FE}" srcOrd="7" destOrd="0" presId="urn:microsoft.com/office/officeart/2018/2/layout/IconVerticalSolidList"/>
    <dgm:cxn modelId="{485A2B4C-F910-45D0-A801-4B663EC08BDF}" type="presParOf" srcId="{379ED546-B676-4146-A284-D4C9AC8B4C60}" destId="{3CE074E1-1B82-4FFD-BE95-C5C863C73D54}" srcOrd="8" destOrd="0" presId="urn:microsoft.com/office/officeart/2018/2/layout/IconVerticalSolidList"/>
    <dgm:cxn modelId="{F7E85D83-690F-4A89-993E-D22A8BFE2747}" type="presParOf" srcId="{3CE074E1-1B82-4FFD-BE95-C5C863C73D54}" destId="{7E96F013-335D-40FC-9851-87A7E3B5E472}" srcOrd="0" destOrd="0" presId="urn:microsoft.com/office/officeart/2018/2/layout/IconVerticalSolidList"/>
    <dgm:cxn modelId="{A5870075-9B6A-400D-B9D8-873836ABD61A}" type="presParOf" srcId="{3CE074E1-1B82-4FFD-BE95-C5C863C73D54}" destId="{5872712D-9401-4089-9599-6B00342E9ED1}" srcOrd="1" destOrd="0" presId="urn:microsoft.com/office/officeart/2018/2/layout/IconVerticalSolidList"/>
    <dgm:cxn modelId="{8C221E7F-6690-4601-9ADB-EDBF6B7C6214}" type="presParOf" srcId="{3CE074E1-1B82-4FFD-BE95-C5C863C73D54}" destId="{09BC547B-DE31-45C8-ACCE-540F932ECED3}" srcOrd="2" destOrd="0" presId="urn:microsoft.com/office/officeart/2018/2/layout/IconVerticalSolidList"/>
    <dgm:cxn modelId="{01C66CDE-0C59-4035-8C62-AB4014109C92}" type="presParOf" srcId="{3CE074E1-1B82-4FFD-BE95-C5C863C73D54}" destId="{A1AEC2BF-0005-4D73-8D04-B1520B43468D}" srcOrd="3" destOrd="0" presId="urn:microsoft.com/office/officeart/2018/2/layout/IconVerticalSolidList"/>
    <dgm:cxn modelId="{CF9D9A08-0451-4B0D-940C-5E83F3015795}" type="presParOf" srcId="{379ED546-B676-4146-A284-D4C9AC8B4C60}" destId="{C0290221-638C-4A74-8007-C5D1663890C5}" srcOrd="9" destOrd="0" presId="urn:microsoft.com/office/officeart/2018/2/layout/IconVerticalSolidList"/>
    <dgm:cxn modelId="{54858C22-DF28-43FA-A9CA-4F608B1DCB37}" type="presParOf" srcId="{379ED546-B676-4146-A284-D4C9AC8B4C60}" destId="{EE9CF08E-0E1B-46E0-866A-EE088C2047B9}" srcOrd="10" destOrd="0" presId="urn:microsoft.com/office/officeart/2018/2/layout/IconVerticalSolidList"/>
    <dgm:cxn modelId="{A446AA06-9F26-4DCA-A9BE-7446226E3172}" type="presParOf" srcId="{EE9CF08E-0E1B-46E0-866A-EE088C2047B9}" destId="{43B3D544-7D9D-4807-9104-A9784284305F}" srcOrd="0" destOrd="0" presId="urn:microsoft.com/office/officeart/2018/2/layout/IconVerticalSolidList"/>
    <dgm:cxn modelId="{ACB9CD2E-4911-463C-8FB8-11F15021A8D2}" type="presParOf" srcId="{EE9CF08E-0E1B-46E0-866A-EE088C2047B9}" destId="{B2259AC1-66CC-4A4A-AF53-C17B547E24E2}" srcOrd="1" destOrd="0" presId="urn:microsoft.com/office/officeart/2018/2/layout/IconVerticalSolidList"/>
    <dgm:cxn modelId="{8C44CBAD-900F-4AE1-95CE-D17AD2F8F041}" type="presParOf" srcId="{EE9CF08E-0E1B-46E0-866A-EE088C2047B9}" destId="{CE59C6B4-E0DC-40AC-8EF3-00CCA1F67D85}" srcOrd="2" destOrd="0" presId="urn:microsoft.com/office/officeart/2018/2/layout/IconVerticalSolidList"/>
    <dgm:cxn modelId="{07B7C313-A696-415A-A1C5-EFA6BAC2615E}" type="presParOf" srcId="{EE9CF08E-0E1B-46E0-866A-EE088C2047B9}" destId="{516FB8EE-AF99-43E4-A488-6EA2060677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B049B-35B8-4810-A9AB-C8D25C460AA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7821F6-5451-4773-80E7-BBE767F77B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Waiting on hardware delivery</a:t>
          </a:r>
        </a:p>
      </dgm:t>
    </dgm:pt>
    <dgm:pt modelId="{14BE51EA-0295-464F-AB79-2C808EE8F09A}" type="parTrans" cxnId="{2BD216B3-A2E6-48C7-9DFD-6D8C28E7DAFD}">
      <dgm:prSet/>
      <dgm:spPr/>
      <dgm:t>
        <a:bodyPr/>
        <a:lstStyle/>
        <a:p>
          <a:endParaRPr lang="en-US"/>
        </a:p>
      </dgm:t>
    </dgm:pt>
    <dgm:pt modelId="{153BF074-67B4-414A-A010-031DE52E8275}" type="sibTrans" cxnId="{2BD216B3-A2E6-48C7-9DFD-6D8C28E7DA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A3400F-97E0-4CFD-96E5-90D1EE69C3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Completing detailed discoveries</a:t>
          </a:r>
        </a:p>
      </dgm:t>
    </dgm:pt>
    <dgm:pt modelId="{19C2DDEA-3AAC-4031-BBEC-3A3D00D43DAA}" type="parTrans" cxnId="{6DDF9BF3-6D18-4EE8-8F3F-A26D92888AE8}">
      <dgm:prSet/>
      <dgm:spPr/>
      <dgm:t>
        <a:bodyPr/>
        <a:lstStyle/>
        <a:p>
          <a:endParaRPr lang="en-US"/>
        </a:p>
      </dgm:t>
    </dgm:pt>
    <dgm:pt modelId="{38C0D4C0-DEEB-484F-9DF6-EC2CEDE5E404}" type="sibTrans" cxnId="{6DDF9BF3-6D18-4EE8-8F3F-A26D92888A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343A58-DBE7-4C78-867F-4F4607E5AB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Planning and designing architecture</a:t>
          </a:r>
        </a:p>
      </dgm:t>
    </dgm:pt>
    <dgm:pt modelId="{CBF7D517-21F3-4225-B4C5-E303084F3246}" type="parTrans" cxnId="{CCF41661-2011-4697-9755-95F54DF6D5C3}">
      <dgm:prSet/>
      <dgm:spPr/>
      <dgm:t>
        <a:bodyPr/>
        <a:lstStyle/>
        <a:p>
          <a:endParaRPr lang="en-US"/>
        </a:p>
      </dgm:t>
    </dgm:pt>
    <dgm:pt modelId="{A04BB9F0-8323-41FC-8CC2-6C74E9CDEADF}" type="sibTrans" cxnId="{CCF41661-2011-4697-9755-95F54DF6D5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F7585E-BB91-4350-A67B-83032A1A8D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Mitigating technical debt</a:t>
          </a:r>
        </a:p>
      </dgm:t>
    </dgm:pt>
    <dgm:pt modelId="{4F259836-9D1A-42E1-BD37-7C84FE2EDC1D}" type="parTrans" cxnId="{17534798-7CD9-4028-911B-9B11E8ED0208}">
      <dgm:prSet/>
      <dgm:spPr/>
      <dgm:t>
        <a:bodyPr/>
        <a:lstStyle/>
        <a:p>
          <a:endParaRPr lang="en-US"/>
        </a:p>
      </dgm:t>
    </dgm:pt>
    <dgm:pt modelId="{B9191579-167D-4C23-80FF-BFC262B8ED20}" type="sibTrans" cxnId="{17534798-7CD9-4028-911B-9B11E8ED02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E4263F-1A93-48C4-A542-303A6A113C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Developing standard operating procedures</a:t>
          </a:r>
        </a:p>
      </dgm:t>
    </dgm:pt>
    <dgm:pt modelId="{AF8B619A-3185-48D6-AE1F-B3D3111E3804}" type="parTrans" cxnId="{6A77B8A3-59CF-41CC-A044-4AEBB0877DB3}">
      <dgm:prSet/>
      <dgm:spPr/>
      <dgm:t>
        <a:bodyPr/>
        <a:lstStyle/>
        <a:p>
          <a:endParaRPr lang="en-US"/>
        </a:p>
      </dgm:t>
    </dgm:pt>
    <dgm:pt modelId="{85ADC8C0-504D-4487-8C8E-0E1C43822299}" type="sibTrans" cxnId="{6A77B8A3-59CF-41CC-A044-4AEBB0877DB3}">
      <dgm:prSet/>
      <dgm:spPr/>
      <dgm:t>
        <a:bodyPr/>
        <a:lstStyle/>
        <a:p>
          <a:endParaRPr lang="en-US"/>
        </a:p>
      </dgm:t>
    </dgm:pt>
    <dgm:pt modelId="{FED7C149-FEA6-4C03-8DF8-2215224864C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Supporting current environments</a:t>
          </a:r>
        </a:p>
      </dgm:t>
    </dgm:pt>
    <dgm:pt modelId="{0A1A5676-3050-447C-960D-3792C6129A2C}" type="parTrans" cxnId="{EA44450E-DB81-49B4-8276-45101CDB1CC4}">
      <dgm:prSet/>
      <dgm:spPr/>
    </dgm:pt>
    <dgm:pt modelId="{45B2E57E-4D43-4CA9-8D5C-34017545C233}" type="sibTrans" cxnId="{EA44450E-DB81-49B4-8276-45101CDB1C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EA27D0-BB52-44BF-A70C-163AA2D45BA7}" type="pres">
      <dgm:prSet presAssocID="{990B049B-35B8-4810-A9AB-C8D25C460AAB}" presName="root" presStyleCnt="0">
        <dgm:presLayoutVars>
          <dgm:dir/>
          <dgm:resizeHandles val="exact"/>
        </dgm:presLayoutVars>
      </dgm:prSet>
      <dgm:spPr/>
    </dgm:pt>
    <dgm:pt modelId="{AC4EEBE4-EDA6-46A3-99DC-7FC901A1C82C}" type="pres">
      <dgm:prSet presAssocID="{990B049B-35B8-4810-A9AB-C8D25C460AAB}" presName="container" presStyleCnt="0">
        <dgm:presLayoutVars>
          <dgm:dir/>
          <dgm:resizeHandles val="exact"/>
        </dgm:presLayoutVars>
      </dgm:prSet>
      <dgm:spPr/>
    </dgm:pt>
    <dgm:pt modelId="{B94DF0FB-AEA6-462D-92D8-6A723E961632}" type="pres">
      <dgm:prSet presAssocID="{FED7C149-FEA6-4C03-8DF8-2215224864CC}" presName="compNode" presStyleCnt="0"/>
      <dgm:spPr/>
    </dgm:pt>
    <dgm:pt modelId="{A451944F-758C-4939-AD3A-FCF12ABD7BAE}" type="pres">
      <dgm:prSet presAssocID="{FED7C149-FEA6-4C03-8DF8-2215224864CC}" presName="iconBgRect" presStyleLbl="bgShp" presStyleIdx="0" presStyleCnt="6"/>
      <dgm:spPr/>
    </dgm:pt>
    <dgm:pt modelId="{A0982533-EC24-4BE7-8B3E-D8F0E88F5167}" type="pres">
      <dgm:prSet presAssocID="{FED7C149-FEA6-4C03-8DF8-2215224864C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81C3C36-7AB6-46B9-9EB7-F2738F8C7D01}" type="pres">
      <dgm:prSet presAssocID="{FED7C149-FEA6-4C03-8DF8-2215224864CC}" presName="spaceRect" presStyleCnt="0"/>
      <dgm:spPr/>
    </dgm:pt>
    <dgm:pt modelId="{66A6988C-0FD2-4228-A2F5-C4740C67DCC5}" type="pres">
      <dgm:prSet presAssocID="{FED7C149-FEA6-4C03-8DF8-2215224864CC}" presName="textRect" presStyleLbl="revTx" presStyleIdx="0" presStyleCnt="6">
        <dgm:presLayoutVars>
          <dgm:chMax val="1"/>
          <dgm:chPref val="1"/>
        </dgm:presLayoutVars>
      </dgm:prSet>
      <dgm:spPr/>
    </dgm:pt>
    <dgm:pt modelId="{EB5F2544-4EB7-4FB0-B3EA-5F2411DFD0F5}" type="pres">
      <dgm:prSet presAssocID="{45B2E57E-4D43-4CA9-8D5C-34017545C233}" presName="sibTrans" presStyleLbl="sibTrans2D1" presStyleIdx="0" presStyleCnt="0"/>
      <dgm:spPr/>
    </dgm:pt>
    <dgm:pt modelId="{AD7CE749-03BD-4EC6-A226-277A9757FC4A}" type="pres">
      <dgm:prSet presAssocID="{C07821F6-5451-4773-80E7-BBE767F77B9A}" presName="compNode" presStyleCnt="0"/>
      <dgm:spPr/>
    </dgm:pt>
    <dgm:pt modelId="{AEB18801-AE12-4693-A9B3-943859D3B778}" type="pres">
      <dgm:prSet presAssocID="{C07821F6-5451-4773-80E7-BBE767F77B9A}" presName="iconBgRect" presStyleLbl="bgShp" presStyleIdx="1" presStyleCnt="6"/>
      <dgm:spPr/>
    </dgm:pt>
    <dgm:pt modelId="{B431069B-6ED2-448D-A677-102971B1AC37}" type="pres">
      <dgm:prSet presAssocID="{C07821F6-5451-4773-80E7-BBE767F77B9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3ECF85C-F827-43AA-BD51-D6974A4EED32}" type="pres">
      <dgm:prSet presAssocID="{C07821F6-5451-4773-80E7-BBE767F77B9A}" presName="spaceRect" presStyleCnt="0"/>
      <dgm:spPr/>
    </dgm:pt>
    <dgm:pt modelId="{29B584C6-048B-460F-AF54-1B2A40717E6D}" type="pres">
      <dgm:prSet presAssocID="{C07821F6-5451-4773-80E7-BBE767F77B9A}" presName="textRect" presStyleLbl="revTx" presStyleIdx="1" presStyleCnt="6">
        <dgm:presLayoutVars>
          <dgm:chMax val="1"/>
          <dgm:chPref val="1"/>
        </dgm:presLayoutVars>
      </dgm:prSet>
      <dgm:spPr/>
    </dgm:pt>
    <dgm:pt modelId="{76A9C22D-AAEB-474D-BE96-9D2812661615}" type="pres">
      <dgm:prSet presAssocID="{153BF074-67B4-414A-A010-031DE52E8275}" presName="sibTrans" presStyleLbl="sibTrans2D1" presStyleIdx="0" presStyleCnt="0"/>
      <dgm:spPr/>
    </dgm:pt>
    <dgm:pt modelId="{C8C10A11-A59F-4B6B-B0EE-EE2C188397C6}" type="pres">
      <dgm:prSet presAssocID="{E4A3400F-97E0-4CFD-96E5-90D1EE69C3FB}" presName="compNode" presStyleCnt="0"/>
      <dgm:spPr/>
    </dgm:pt>
    <dgm:pt modelId="{DFB14E51-D376-4FB1-B8D9-5B0B8900843C}" type="pres">
      <dgm:prSet presAssocID="{E4A3400F-97E0-4CFD-96E5-90D1EE69C3FB}" presName="iconBgRect" presStyleLbl="bgShp" presStyleIdx="2" presStyleCnt="6"/>
      <dgm:spPr/>
    </dgm:pt>
    <dgm:pt modelId="{D7B0EAA1-3592-4D6D-910C-7B321FB3031F}" type="pres">
      <dgm:prSet presAssocID="{E4A3400F-97E0-4CFD-96E5-90D1EE69C3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74F922F-7655-49C9-9FD9-4CE1E0A98CCB}" type="pres">
      <dgm:prSet presAssocID="{E4A3400F-97E0-4CFD-96E5-90D1EE69C3FB}" presName="spaceRect" presStyleCnt="0"/>
      <dgm:spPr/>
    </dgm:pt>
    <dgm:pt modelId="{32770289-182B-4045-873A-402E66B56EC8}" type="pres">
      <dgm:prSet presAssocID="{E4A3400F-97E0-4CFD-96E5-90D1EE69C3FB}" presName="textRect" presStyleLbl="revTx" presStyleIdx="2" presStyleCnt="6">
        <dgm:presLayoutVars>
          <dgm:chMax val="1"/>
          <dgm:chPref val="1"/>
        </dgm:presLayoutVars>
      </dgm:prSet>
      <dgm:spPr/>
    </dgm:pt>
    <dgm:pt modelId="{E3684BB5-ADA5-44DB-AECC-CA1E63BC7D78}" type="pres">
      <dgm:prSet presAssocID="{38C0D4C0-DEEB-484F-9DF6-EC2CEDE5E404}" presName="sibTrans" presStyleLbl="sibTrans2D1" presStyleIdx="0" presStyleCnt="0"/>
      <dgm:spPr/>
    </dgm:pt>
    <dgm:pt modelId="{B407C240-A094-4FE9-B0FD-E60006E64303}" type="pres">
      <dgm:prSet presAssocID="{A1343A58-DBE7-4C78-867F-4F4607E5ABE4}" presName="compNode" presStyleCnt="0"/>
      <dgm:spPr/>
    </dgm:pt>
    <dgm:pt modelId="{3FAD37DD-8DA3-48FE-B447-99FB490281E3}" type="pres">
      <dgm:prSet presAssocID="{A1343A58-DBE7-4C78-867F-4F4607E5ABE4}" presName="iconBgRect" presStyleLbl="bgShp" presStyleIdx="3" presStyleCnt="6"/>
      <dgm:spPr/>
    </dgm:pt>
    <dgm:pt modelId="{C79CA3D9-3031-400C-975D-EAC8ADD6F2FE}" type="pres">
      <dgm:prSet presAssocID="{A1343A58-DBE7-4C78-867F-4F4607E5AB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B2959A-8EA0-4A71-81B7-8AB6D999646A}" type="pres">
      <dgm:prSet presAssocID="{A1343A58-DBE7-4C78-867F-4F4607E5ABE4}" presName="spaceRect" presStyleCnt="0"/>
      <dgm:spPr/>
    </dgm:pt>
    <dgm:pt modelId="{F4D4F3CA-0BD7-4528-AF82-D2D02F9E8610}" type="pres">
      <dgm:prSet presAssocID="{A1343A58-DBE7-4C78-867F-4F4607E5ABE4}" presName="textRect" presStyleLbl="revTx" presStyleIdx="3" presStyleCnt="6">
        <dgm:presLayoutVars>
          <dgm:chMax val="1"/>
          <dgm:chPref val="1"/>
        </dgm:presLayoutVars>
      </dgm:prSet>
      <dgm:spPr/>
    </dgm:pt>
    <dgm:pt modelId="{A18FFD77-06B2-4B8D-BA22-65E8758C2817}" type="pres">
      <dgm:prSet presAssocID="{A04BB9F0-8323-41FC-8CC2-6C74E9CDEADF}" presName="sibTrans" presStyleLbl="sibTrans2D1" presStyleIdx="0" presStyleCnt="0"/>
      <dgm:spPr/>
    </dgm:pt>
    <dgm:pt modelId="{786D68CA-6294-4D29-9B46-48149F6CE1AF}" type="pres">
      <dgm:prSet presAssocID="{A1F7585E-BB91-4350-A67B-83032A1A8D9D}" presName="compNode" presStyleCnt="0"/>
      <dgm:spPr/>
    </dgm:pt>
    <dgm:pt modelId="{D1091CF0-4686-4AC9-970E-83D220B41B78}" type="pres">
      <dgm:prSet presAssocID="{A1F7585E-BB91-4350-A67B-83032A1A8D9D}" presName="iconBgRect" presStyleLbl="bgShp" presStyleIdx="4" presStyleCnt="6"/>
      <dgm:spPr/>
    </dgm:pt>
    <dgm:pt modelId="{97613B6C-3BDD-407D-B922-7969F92C7596}" type="pres">
      <dgm:prSet presAssocID="{A1F7585E-BB91-4350-A67B-83032A1A8D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289D732-9783-4C61-889A-67DDEDC00EFC}" type="pres">
      <dgm:prSet presAssocID="{A1F7585E-BB91-4350-A67B-83032A1A8D9D}" presName="spaceRect" presStyleCnt="0"/>
      <dgm:spPr/>
    </dgm:pt>
    <dgm:pt modelId="{C9CDB25E-EF07-4FCF-9A0A-51314EBAF786}" type="pres">
      <dgm:prSet presAssocID="{A1F7585E-BB91-4350-A67B-83032A1A8D9D}" presName="textRect" presStyleLbl="revTx" presStyleIdx="4" presStyleCnt="6">
        <dgm:presLayoutVars>
          <dgm:chMax val="1"/>
          <dgm:chPref val="1"/>
        </dgm:presLayoutVars>
      </dgm:prSet>
      <dgm:spPr/>
    </dgm:pt>
    <dgm:pt modelId="{9ED87BB3-4D1F-4A7A-BA2C-7431E317EBC2}" type="pres">
      <dgm:prSet presAssocID="{B9191579-167D-4C23-80FF-BFC262B8ED20}" presName="sibTrans" presStyleLbl="sibTrans2D1" presStyleIdx="0" presStyleCnt="0"/>
      <dgm:spPr/>
    </dgm:pt>
    <dgm:pt modelId="{9C6423B9-B68C-4573-96BC-2F43678EEDBC}" type="pres">
      <dgm:prSet presAssocID="{9FE4263F-1A93-48C4-A542-303A6A113C18}" presName="compNode" presStyleCnt="0"/>
      <dgm:spPr/>
    </dgm:pt>
    <dgm:pt modelId="{A712E1FF-2B6F-48D7-A253-0A28B2C3A9C9}" type="pres">
      <dgm:prSet presAssocID="{9FE4263F-1A93-48C4-A542-303A6A113C18}" presName="iconBgRect" presStyleLbl="bgShp" presStyleIdx="5" presStyleCnt="6"/>
      <dgm:spPr/>
    </dgm:pt>
    <dgm:pt modelId="{C5142778-A3A1-4A8E-A5EF-C8085C5E85C8}" type="pres">
      <dgm:prSet presAssocID="{9FE4263F-1A93-48C4-A542-303A6A113C1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6B00B94-C15D-4615-B928-A2886EDFE09F}" type="pres">
      <dgm:prSet presAssocID="{9FE4263F-1A93-48C4-A542-303A6A113C18}" presName="spaceRect" presStyleCnt="0"/>
      <dgm:spPr/>
    </dgm:pt>
    <dgm:pt modelId="{875A6B5C-0060-4E2C-9E64-8BC2FFDE244F}" type="pres">
      <dgm:prSet presAssocID="{9FE4263F-1A93-48C4-A542-303A6A113C1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A44450E-DB81-49B4-8276-45101CDB1CC4}" srcId="{990B049B-35B8-4810-A9AB-C8D25C460AAB}" destId="{FED7C149-FEA6-4C03-8DF8-2215224864CC}" srcOrd="0" destOrd="0" parTransId="{0A1A5676-3050-447C-960D-3792C6129A2C}" sibTransId="{45B2E57E-4D43-4CA9-8D5C-34017545C233}"/>
    <dgm:cxn modelId="{E8674A1A-B65A-4D7D-8D25-671B12622154}" type="presOf" srcId="{A04BB9F0-8323-41FC-8CC2-6C74E9CDEADF}" destId="{A18FFD77-06B2-4B8D-BA22-65E8758C2817}" srcOrd="0" destOrd="0" presId="urn:microsoft.com/office/officeart/2018/2/layout/IconCircleList"/>
    <dgm:cxn modelId="{D57CBC20-749E-4B0F-90ED-DB6808BEAA5C}" type="presOf" srcId="{B9191579-167D-4C23-80FF-BFC262B8ED20}" destId="{9ED87BB3-4D1F-4A7A-BA2C-7431E317EBC2}" srcOrd="0" destOrd="0" presId="urn:microsoft.com/office/officeart/2018/2/layout/IconCircleList"/>
    <dgm:cxn modelId="{CF279540-E2C5-4E1E-8F28-2C2AF7D1D3EA}" type="presOf" srcId="{45B2E57E-4D43-4CA9-8D5C-34017545C233}" destId="{EB5F2544-4EB7-4FB0-B3EA-5F2411DFD0F5}" srcOrd="0" destOrd="0" presId="urn:microsoft.com/office/officeart/2018/2/layout/IconCircleList"/>
    <dgm:cxn modelId="{CCF41661-2011-4697-9755-95F54DF6D5C3}" srcId="{990B049B-35B8-4810-A9AB-C8D25C460AAB}" destId="{A1343A58-DBE7-4C78-867F-4F4607E5ABE4}" srcOrd="3" destOrd="0" parTransId="{CBF7D517-21F3-4225-B4C5-E303084F3246}" sibTransId="{A04BB9F0-8323-41FC-8CC2-6C74E9CDEADF}"/>
    <dgm:cxn modelId="{999F1946-856E-436A-BE9B-0E49691AE7D4}" type="presOf" srcId="{C07821F6-5451-4773-80E7-BBE767F77B9A}" destId="{29B584C6-048B-460F-AF54-1B2A40717E6D}" srcOrd="0" destOrd="0" presId="urn:microsoft.com/office/officeart/2018/2/layout/IconCircleList"/>
    <dgm:cxn modelId="{4EB99D71-59B7-4527-88A2-A852B90BDADB}" type="presOf" srcId="{990B049B-35B8-4810-A9AB-C8D25C460AAB}" destId="{DAEA27D0-BB52-44BF-A70C-163AA2D45BA7}" srcOrd="0" destOrd="0" presId="urn:microsoft.com/office/officeart/2018/2/layout/IconCircleList"/>
    <dgm:cxn modelId="{BFD70C81-B67C-48B4-9B10-CF1667A85078}" type="presOf" srcId="{A1F7585E-BB91-4350-A67B-83032A1A8D9D}" destId="{C9CDB25E-EF07-4FCF-9A0A-51314EBAF786}" srcOrd="0" destOrd="0" presId="urn:microsoft.com/office/officeart/2018/2/layout/IconCircleList"/>
    <dgm:cxn modelId="{17534798-7CD9-4028-911B-9B11E8ED0208}" srcId="{990B049B-35B8-4810-A9AB-C8D25C460AAB}" destId="{A1F7585E-BB91-4350-A67B-83032A1A8D9D}" srcOrd="4" destOrd="0" parTransId="{4F259836-9D1A-42E1-BD37-7C84FE2EDC1D}" sibTransId="{B9191579-167D-4C23-80FF-BFC262B8ED20}"/>
    <dgm:cxn modelId="{6A77B8A3-59CF-41CC-A044-4AEBB0877DB3}" srcId="{990B049B-35B8-4810-A9AB-C8D25C460AAB}" destId="{9FE4263F-1A93-48C4-A542-303A6A113C18}" srcOrd="5" destOrd="0" parTransId="{AF8B619A-3185-48D6-AE1F-B3D3111E3804}" sibTransId="{85ADC8C0-504D-4487-8C8E-0E1C43822299}"/>
    <dgm:cxn modelId="{38CF3DA4-8D7A-4BED-BFAB-904521A45E6C}" type="presOf" srcId="{9FE4263F-1A93-48C4-A542-303A6A113C18}" destId="{875A6B5C-0060-4E2C-9E64-8BC2FFDE244F}" srcOrd="0" destOrd="0" presId="urn:microsoft.com/office/officeart/2018/2/layout/IconCircleList"/>
    <dgm:cxn modelId="{05C331AA-B20A-4B84-A9CC-B095E06D1739}" type="presOf" srcId="{38C0D4C0-DEEB-484F-9DF6-EC2CEDE5E404}" destId="{E3684BB5-ADA5-44DB-AECC-CA1E63BC7D78}" srcOrd="0" destOrd="0" presId="urn:microsoft.com/office/officeart/2018/2/layout/IconCircleList"/>
    <dgm:cxn modelId="{2BD216B3-A2E6-48C7-9DFD-6D8C28E7DAFD}" srcId="{990B049B-35B8-4810-A9AB-C8D25C460AAB}" destId="{C07821F6-5451-4773-80E7-BBE767F77B9A}" srcOrd="1" destOrd="0" parTransId="{14BE51EA-0295-464F-AB79-2C808EE8F09A}" sibTransId="{153BF074-67B4-414A-A010-031DE52E8275}"/>
    <dgm:cxn modelId="{A12CAEC2-AEC4-430C-8836-C41773CD30DB}" type="presOf" srcId="{A1343A58-DBE7-4C78-867F-4F4607E5ABE4}" destId="{F4D4F3CA-0BD7-4528-AF82-D2D02F9E8610}" srcOrd="0" destOrd="0" presId="urn:microsoft.com/office/officeart/2018/2/layout/IconCircleList"/>
    <dgm:cxn modelId="{4852D9CB-7989-43DE-B94E-268A5EC8A382}" type="presOf" srcId="{153BF074-67B4-414A-A010-031DE52E8275}" destId="{76A9C22D-AAEB-474D-BE96-9D2812661615}" srcOrd="0" destOrd="0" presId="urn:microsoft.com/office/officeart/2018/2/layout/IconCircleList"/>
    <dgm:cxn modelId="{F86946D8-89A6-4867-B960-5737EB44C0D5}" type="presOf" srcId="{E4A3400F-97E0-4CFD-96E5-90D1EE69C3FB}" destId="{32770289-182B-4045-873A-402E66B56EC8}" srcOrd="0" destOrd="0" presId="urn:microsoft.com/office/officeart/2018/2/layout/IconCircleList"/>
    <dgm:cxn modelId="{E2A935DA-1DC8-4CE4-B37C-1867E2E0CB0B}" type="presOf" srcId="{FED7C149-FEA6-4C03-8DF8-2215224864CC}" destId="{66A6988C-0FD2-4228-A2F5-C4740C67DCC5}" srcOrd="0" destOrd="0" presId="urn:microsoft.com/office/officeart/2018/2/layout/IconCircleList"/>
    <dgm:cxn modelId="{6DDF9BF3-6D18-4EE8-8F3F-A26D92888AE8}" srcId="{990B049B-35B8-4810-A9AB-C8D25C460AAB}" destId="{E4A3400F-97E0-4CFD-96E5-90D1EE69C3FB}" srcOrd="2" destOrd="0" parTransId="{19C2DDEA-3AAC-4031-BBEC-3A3D00D43DAA}" sibTransId="{38C0D4C0-DEEB-484F-9DF6-EC2CEDE5E404}"/>
    <dgm:cxn modelId="{44A06518-8ACA-49C7-B1C2-CC592914B1B9}" type="presParOf" srcId="{DAEA27D0-BB52-44BF-A70C-163AA2D45BA7}" destId="{AC4EEBE4-EDA6-46A3-99DC-7FC901A1C82C}" srcOrd="0" destOrd="0" presId="urn:microsoft.com/office/officeart/2018/2/layout/IconCircleList"/>
    <dgm:cxn modelId="{872CF878-BBF5-4240-96A0-DC49B7D6E76E}" type="presParOf" srcId="{AC4EEBE4-EDA6-46A3-99DC-7FC901A1C82C}" destId="{B94DF0FB-AEA6-462D-92D8-6A723E961632}" srcOrd="0" destOrd="0" presId="urn:microsoft.com/office/officeart/2018/2/layout/IconCircleList"/>
    <dgm:cxn modelId="{DC9D9CF7-814A-4250-9902-696E6EB81506}" type="presParOf" srcId="{B94DF0FB-AEA6-462D-92D8-6A723E961632}" destId="{A451944F-758C-4939-AD3A-FCF12ABD7BAE}" srcOrd="0" destOrd="0" presId="urn:microsoft.com/office/officeart/2018/2/layout/IconCircleList"/>
    <dgm:cxn modelId="{14D70E43-B63A-4BB5-8C14-26DA26DFEE95}" type="presParOf" srcId="{B94DF0FB-AEA6-462D-92D8-6A723E961632}" destId="{A0982533-EC24-4BE7-8B3E-D8F0E88F5167}" srcOrd="1" destOrd="0" presId="urn:microsoft.com/office/officeart/2018/2/layout/IconCircleList"/>
    <dgm:cxn modelId="{0FADBD29-1A2E-46BF-A27C-3571CE6400A5}" type="presParOf" srcId="{B94DF0FB-AEA6-462D-92D8-6A723E961632}" destId="{481C3C36-7AB6-46B9-9EB7-F2738F8C7D01}" srcOrd="2" destOrd="0" presId="urn:microsoft.com/office/officeart/2018/2/layout/IconCircleList"/>
    <dgm:cxn modelId="{8C1FCEAA-F334-4429-A553-A1BECF4B5A12}" type="presParOf" srcId="{B94DF0FB-AEA6-462D-92D8-6A723E961632}" destId="{66A6988C-0FD2-4228-A2F5-C4740C67DCC5}" srcOrd="3" destOrd="0" presId="urn:microsoft.com/office/officeart/2018/2/layout/IconCircleList"/>
    <dgm:cxn modelId="{E72183E2-BA53-4291-8967-C9A818ADC94E}" type="presParOf" srcId="{AC4EEBE4-EDA6-46A3-99DC-7FC901A1C82C}" destId="{EB5F2544-4EB7-4FB0-B3EA-5F2411DFD0F5}" srcOrd="1" destOrd="0" presId="urn:microsoft.com/office/officeart/2018/2/layout/IconCircleList"/>
    <dgm:cxn modelId="{8C33B4CB-8A5F-423F-A640-26EF00EBD9E5}" type="presParOf" srcId="{AC4EEBE4-EDA6-46A3-99DC-7FC901A1C82C}" destId="{AD7CE749-03BD-4EC6-A226-277A9757FC4A}" srcOrd="2" destOrd="0" presId="urn:microsoft.com/office/officeart/2018/2/layout/IconCircleList"/>
    <dgm:cxn modelId="{A0242F19-C9CF-41D4-B012-8C5852D5BB63}" type="presParOf" srcId="{AD7CE749-03BD-4EC6-A226-277A9757FC4A}" destId="{AEB18801-AE12-4693-A9B3-943859D3B778}" srcOrd="0" destOrd="0" presId="urn:microsoft.com/office/officeart/2018/2/layout/IconCircleList"/>
    <dgm:cxn modelId="{E4404811-41C4-44B5-B9DD-AE4D8100E68A}" type="presParOf" srcId="{AD7CE749-03BD-4EC6-A226-277A9757FC4A}" destId="{B431069B-6ED2-448D-A677-102971B1AC37}" srcOrd="1" destOrd="0" presId="urn:microsoft.com/office/officeart/2018/2/layout/IconCircleList"/>
    <dgm:cxn modelId="{2054D6A1-56D8-4B39-8471-87B9DA005824}" type="presParOf" srcId="{AD7CE749-03BD-4EC6-A226-277A9757FC4A}" destId="{F3ECF85C-F827-43AA-BD51-D6974A4EED32}" srcOrd="2" destOrd="0" presId="urn:microsoft.com/office/officeart/2018/2/layout/IconCircleList"/>
    <dgm:cxn modelId="{EC91A8CC-D95E-4ACF-A829-31AA98A8F98D}" type="presParOf" srcId="{AD7CE749-03BD-4EC6-A226-277A9757FC4A}" destId="{29B584C6-048B-460F-AF54-1B2A40717E6D}" srcOrd="3" destOrd="0" presId="urn:microsoft.com/office/officeart/2018/2/layout/IconCircleList"/>
    <dgm:cxn modelId="{972F260A-506C-49AD-8CDB-2B299A38C2D9}" type="presParOf" srcId="{AC4EEBE4-EDA6-46A3-99DC-7FC901A1C82C}" destId="{76A9C22D-AAEB-474D-BE96-9D2812661615}" srcOrd="3" destOrd="0" presId="urn:microsoft.com/office/officeart/2018/2/layout/IconCircleList"/>
    <dgm:cxn modelId="{C7420EEA-0956-40AD-A5BA-6E223513A37E}" type="presParOf" srcId="{AC4EEBE4-EDA6-46A3-99DC-7FC901A1C82C}" destId="{C8C10A11-A59F-4B6B-B0EE-EE2C188397C6}" srcOrd="4" destOrd="0" presId="urn:microsoft.com/office/officeart/2018/2/layout/IconCircleList"/>
    <dgm:cxn modelId="{1E781243-2647-4126-A644-00341E3078CE}" type="presParOf" srcId="{C8C10A11-A59F-4B6B-B0EE-EE2C188397C6}" destId="{DFB14E51-D376-4FB1-B8D9-5B0B8900843C}" srcOrd="0" destOrd="0" presId="urn:microsoft.com/office/officeart/2018/2/layout/IconCircleList"/>
    <dgm:cxn modelId="{FC6EC232-5D2C-4C4C-A577-93ECFB9820C0}" type="presParOf" srcId="{C8C10A11-A59F-4B6B-B0EE-EE2C188397C6}" destId="{D7B0EAA1-3592-4D6D-910C-7B321FB3031F}" srcOrd="1" destOrd="0" presId="urn:microsoft.com/office/officeart/2018/2/layout/IconCircleList"/>
    <dgm:cxn modelId="{9101E71E-CB48-4E41-A394-3DB5C24821BB}" type="presParOf" srcId="{C8C10A11-A59F-4B6B-B0EE-EE2C188397C6}" destId="{374F922F-7655-49C9-9FD9-4CE1E0A98CCB}" srcOrd="2" destOrd="0" presId="urn:microsoft.com/office/officeart/2018/2/layout/IconCircleList"/>
    <dgm:cxn modelId="{B692B8D2-558B-45D0-82B3-B028C46E9388}" type="presParOf" srcId="{C8C10A11-A59F-4B6B-B0EE-EE2C188397C6}" destId="{32770289-182B-4045-873A-402E66B56EC8}" srcOrd="3" destOrd="0" presId="urn:microsoft.com/office/officeart/2018/2/layout/IconCircleList"/>
    <dgm:cxn modelId="{89E0F11E-A00A-44C4-9A05-29578A75421A}" type="presParOf" srcId="{AC4EEBE4-EDA6-46A3-99DC-7FC901A1C82C}" destId="{E3684BB5-ADA5-44DB-AECC-CA1E63BC7D78}" srcOrd="5" destOrd="0" presId="urn:microsoft.com/office/officeart/2018/2/layout/IconCircleList"/>
    <dgm:cxn modelId="{08FD3397-0431-4C90-9F2C-67FD52106296}" type="presParOf" srcId="{AC4EEBE4-EDA6-46A3-99DC-7FC901A1C82C}" destId="{B407C240-A094-4FE9-B0FD-E60006E64303}" srcOrd="6" destOrd="0" presId="urn:microsoft.com/office/officeart/2018/2/layout/IconCircleList"/>
    <dgm:cxn modelId="{67C3F264-1FE7-4D52-BBDF-5862A1B91509}" type="presParOf" srcId="{B407C240-A094-4FE9-B0FD-E60006E64303}" destId="{3FAD37DD-8DA3-48FE-B447-99FB490281E3}" srcOrd="0" destOrd="0" presId="urn:microsoft.com/office/officeart/2018/2/layout/IconCircleList"/>
    <dgm:cxn modelId="{AF902704-E56E-4FB6-8160-4A8708D3DFBE}" type="presParOf" srcId="{B407C240-A094-4FE9-B0FD-E60006E64303}" destId="{C79CA3D9-3031-400C-975D-EAC8ADD6F2FE}" srcOrd="1" destOrd="0" presId="urn:microsoft.com/office/officeart/2018/2/layout/IconCircleList"/>
    <dgm:cxn modelId="{0C0B0673-A85C-4A09-B5A0-00ECA6C52CFC}" type="presParOf" srcId="{B407C240-A094-4FE9-B0FD-E60006E64303}" destId="{EBB2959A-8EA0-4A71-81B7-8AB6D999646A}" srcOrd="2" destOrd="0" presId="urn:microsoft.com/office/officeart/2018/2/layout/IconCircleList"/>
    <dgm:cxn modelId="{E357FA90-DE36-44B0-A746-94FEF9B45D14}" type="presParOf" srcId="{B407C240-A094-4FE9-B0FD-E60006E64303}" destId="{F4D4F3CA-0BD7-4528-AF82-D2D02F9E8610}" srcOrd="3" destOrd="0" presId="urn:microsoft.com/office/officeart/2018/2/layout/IconCircleList"/>
    <dgm:cxn modelId="{8E3CD29E-237C-450D-A795-31FBB159842A}" type="presParOf" srcId="{AC4EEBE4-EDA6-46A3-99DC-7FC901A1C82C}" destId="{A18FFD77-06B2-4B8D-BA22-65E8758C2817}" srcOrd="7" destOrd="0" presId="urn:microsoft.com/office/officeart/2018/2/layout/IconCircleList"/>
    <dgm:cxn modelId="{0F7E1B3C-A72B-4D0F-BF50-96007217BD87}" type="presParOf" srcId="{AC4EEBE4-EDA6-46A3-99DC-7FC901A1C82C}" destId="{786D68CA-6294-4D29-9B46-48149F6CE1AF}" srcOrd="8" destOrd="0" presId="urn:microsoft.com/office/officeart/2018/2/layout/IconCircleList"/>
    <dgm:cxn modelId="{2BBF8D5F-B000-4D64-BE49-A5EE5103BC73}" type="presParOf" srcId="{786D68CA-6294-4D29-9B46-48149F6CE1AF}" destId="{D1091CF0-4686-4AC9-970E-83D220B41B78}" srcOrd="0" destOrd="0" presId="urn:microsoft.com/office/officeart/2018/2/layout/IconCircleList"/>
    <dgm:cxn modelId="{19A4CB83-B0EA-4830-8D28-46F20048FBDB}" type="presParOf" srcId="{786D68CA-6294-4D29-9B46-48149F6CE1AF}" destId="{97613B6C-3BDD-407D-B922-7969F92C7596}" srcOrd="1" destOrd="0" presId="urn:microsoft.com/office/officeart/2018/2/layout/IconCircleList"/>
    <dgm:cxn modelId="{B320C519-BC62-4BD1-A7D6-DCCEC08F3E1E}" type="presParOf" srcId="{786D68CA-6294-4D29-9B46-48149F6CE1AF}" destId="{7289D732-9783-4C61-889A-67DDEDC00EFC}" srcOrd="2" destOrd="0" presId="urn:microsoft.com/office/officeart/2018/2/layout/IconCircleList"/>
    <dgm:cxn modelId="{BC6006CC-044E-44DF-A7DF-16966D1E49CF}" type="presParOf" srcId="{786D68CA-6294-4D29-9B46-48149F6CE1AF}" destId="{C9CDB25E-EF07-4FCF-9A0A-51314EBAF786}" srcOrd="3" destOrd="0" presId="urn:microsoft.com/office/officeart/2018/2/layout/IconCircleList"/>
    <dgm:cxn modelId="{F75BFB56-5225-48F9-821B-24D390B184A9}" type="presParOf" srcId="{AC4EEBE4-EDA6-46A3-99DC-7FC901A1C82C}" destId="{9ED87BB3-4D1F-4A7A-BA2C-7431E317EBC2}" srcOrd="9" destOrd="0" presId="urn:microsoft.com/office/officeart/2018/2/layout/IconCircleList"/>
    <dgm:cxn modelId="{589A8CB1-F506-478D-BC25-BD08919590A8}" type="presParOf" srcId="{AC4EEBE4-EDA6-46A3-99DC-7FC901A1C82C}" destId="{9C6423B9-B68C-4573-96BC-2F43678EEDBC}" srcOrd="10" destOrd="0" presId="urn:microsoft.com/office/officeart/2018/2/layout/IconCircleList"/>
    <dgm:cxn modelId="{EC0F142E-7031-4FE1-BAE0-4D0C8794BB53}" type="presParOf" srcId="{9C6423B9-B68C-4573-96BC-2F43678EEDBC}" destId="{A712E1FF-2B6F-48D7-A253-0A28B2C3A9C9}" srcOrd="0" destOrd="0" presId="urn:microsoft.com/office/officeart/2018/2/layout/IconCircleList"/>
    <dgm:cxn modelId="{99654B58-6D43-4BB0-AA82-9A469F58876E}" type="presParOf" srcId="{9C6423B9-B68C-4573-96BC-2F43678EEDBC}" destId="{C5142778-A3A1-4A8E-A5EF-C8085C5E85C8}" srcOrd="1" destOrd="0" presId="urn:microsoft.com/office/officeart/2018/2/layout/IconCircleList"/>
    <dgm:cxn modelId="{2E704DD2-D52A-47F8-88F0-8DC5AE1412FB}" type="presParOf" srcId="{9C6423B9-B68C-4573-96BC-2F43678EEDBC}" destId="{26B00B94-C15D-4615-B928-A2886EDFE09F}" srcOrd="2" destOrd="0" presId="urn:microsoft.com/office/officeart/2018/2/layout/IconCircleList"/>
    <dgm:cxn modelId="{6815F11E-9C50-4285-92EA-CA5AD5941118}" type="presParOf" srcId="{9C6423B9-B68C-4573-96BC-2F43678EEDBC}" destId="{875A6B5C-0060-4E2C-9E64-8BC2FFDE244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5774-DB33-463D-A1FC-0D2F2628DA9B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E9E2E-DFC2-43F0-A908-92E6B8492886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0A1A-536A-4BF0-8C1E-38CBA41E3033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Integrity </a:t>
          </a:r>
          <a:r>
            <a:rPr lang="en-US" sz="1700" kern="1200"/>
            <a:t>– We act honestly and transparently.  </a:t>
          </a:r>
        </a:p>
      </dsp:txBody>
      <dsp:txXfrm>
        <a:off x="1432649" y="2447"/>
        <a:ext cx="5156041" cy="1240389"/>
      </dsp:txXfrm>
    </dsp:sp>
    <dsp:sp modelId="{33556901-E03D-4330-9AA8-15B744BC1821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858DB-9A6E-4E75-9D57-8D42AE42F561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16C56-B4FE-461A-9C87-87A250D8B1F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Respect </a:t>
          </a:r>
          <a:r>
            <a:rPr lang="en-US" sz="1700" kern="1200"/>
            <a:t>– We treat everyone with respect, cultivate an inclusive and constructive environment for all, and always assume good intent.</a:t>
          </a:r>
        </a:p>
      </dsp:txBody>
      <dsp:txXfrm>
        <a:off x="1432649" y="1552933"/>
        <a:ext cx="5156041" cy="1240389"/>
      </dsp:txXfrm>
    </dsp:sp>
    <dsp:sp modelId="{99039799-2042-45F0-AD21-EE49CCB79B0A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rgbClr val="67829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290D9-E67B-4511-AC17-CB7594C7AC15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CEB58-9E47-4F77-AAC4-1F1F32C76BB3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Growth Mindset</a:t>
          </a:r>
          <a:r>
            <a:rPr lang="en-US" sz="1700" kern="1200"/>
            <a:t> – We strive for excellence by empowering our staff to design the best solutions, continually improving along the way.</a:t>
          </a:r>
        </a:p>
      </dsp:txBody>
      <dsp:txXfrm>
        <a:off x="1432649" y="3103420"/>
        <a:ext cx="5156041" cy="1240389"/>
      </dsp:txXfrm>
    </dsp:sp>
    <dsp:sp modelId="{251B80BA-E864-425B-823C-8D233D64EBC7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rgbClr val="1E3E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88F53-F165-475E-8EEE-B808CDD6C5DA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E3C9A-E7D8-43C1-9D3C-B76DBED48073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Our Customers</a:t>
          </a:r>
          <a:r>
            <a:rPr lang="en-US" sz="1700" kern="1200"/>
            <a:t> – We exist to serve and protect our customers.  Our goal is to consistently deliver superior outcomes and make a difference for our customers. </a:t>
          </a:r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79D11-FF7C-4CA3-8367-E82665C96793}">
      <dsp:nvSpPr>
        <dsp:cNvPr id="0" name=""/>
        <dsp:cNvSpPr/>
      </dsp:nvSpPr>
      <dsp:spPr>
        <a:xfrm>
          <a:off x="0" y="1393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67DE0-0E50-43EB-8386-B738D7F0D48C}">
      <dsp:nvSpPr>
        <dsp:cNvPr id="0" name=""/>
        <dsp:cNvSpPr/>
      </dsp:nvSpPr>
      <dsp:spPr>
        <a:xfrm>
          <a:off x="179614" y="134991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B086A-A7B9-406B-8375-EB6FFA7E466B}">
      <dsp:nvSpPr>
        <dsp:cNvPr id="0" name=""/>
        <dsp:cNvSpPr/>
      </dsp:nvSpPr>
      <dsp:spPr>
        <a:xfrm>
          <a:off x="685801" y="1393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Gain efficiences of scale</a:t>
          </a:r>
        </a:p>
      </dsp:txBody>
      <dsp:txXfrm>
        <a:off x="685801" y="1393"/>
        <a:ext cx="6236602" cy="593767"/>
      </dsp:txXfrm>
    </dsp:sp>
    <dsp:sp modelId="{67E7FF47-7A6D-4C6F-8395-6236ADC8B18A}">
      <dsp:nvSpPr>
        <dsp:cNvPr id="0" name=""/>
        <dsp:cNvSpPr/>
      </dsp:nvSpPr>
      <dsp:spPr>
        <a:xfrm>
          <a:off x="0" y="743602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D64D0-484D-4F10-A676-C062DFA6CEF5}">
      <dsp:nvSpPr>
        <dsp:cNvPr id="0" name=""/>
        <dsp:cNvSpPr/>
      </dsp:nvSpPr>
      <dsp:spPr>
        <a:xfrm>
          <a:off x="179614" y="877200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1B956-E89D-442D-9F0D-5A3A05A76B80}">
      <dsp:nvSpPr>
        <dsp:cNvPr id="0" name=""/>
        <dsp:cNvSpPr/>
      </dsp:nvSpPr>
      <dsp:spPr>
        <a:xfrm>
          <a:off x="685801" y="743602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Provide value to campuses through the benefit of shared knowledge and infrastructure</a:t>
          </a:r>
          <a:endParaRPr lang="en-US" sz="1500" kern="1200"/>
        </a:p>
      </dsp:txBody>
      <dsp:txXfrm>
        <a:off x="685801" y="743602"/>
        <a:ext cx="6236602" cy="593767"/>
      </dsp:txXfrm>
    </dsp:sp>
    <dsp:sp modelId="{B1781135-552C-4A9A-904B-506704CB7CE4}">
      <dsp:nvSpPr>
        <dsp:cNvPr id="0" name=""/>
        <dsp:cNvSpPr/>
      </dsp:nvSpPr>
      <dsp:spPr>
        <a:xfrm>
          <a:off x="0" y="1485811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D1435-C241-49AA-99E5-33C5C3B18B7C}">
      <dsp:nvSpPr>
        <dsp:cNvPr id="0" name=""/>
        <dsp:cNvSpPr/>
      </dsp:nvSpPr>
      <dsp:spPr>
        <a:xfrm>
          <a:off x="179614" y="1619409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37E99-94D3-4AA3-B7C0-CD791E761633}">
      <dsp:nvSpPr>
        <dsp:cNvPr id="0" name=""/>
        <dsp:cNvSpPr/>
      </dsp:nvSpPr>
      <dsp:spPr>
        <a:xfrm>
          <a:off x="685801" y="1485811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Provide full support and management of common systems</a:t>
          </a:r>
        </a:p>
      </dsp:txBody>
      <dsp:txXfrm>
        <a:off x="685801" y="1485811"/>
        <a:ext cx="6236602" cy="593767"/>
      </dsp:txXfrm>
    </dsp:sp>
    <dsp:sp modelId="{B0610DF9-0004-4ABD-B5C4-BDDBFFA60E61}">
      <dsp:nvSpPr>
        <dsp:cNvPr id="0" name=""/>
        <dsp:cNvSpPr/>
      </dsp:nvSpPr>
      <dsp:spPr>
        <a:xfrm>
          <a:off x="0" y="2228020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2EE48-5F72-4B13-BBE7-3E1DABC71E6F}">
      <dsp:nvSpPr>
        <dsp:cNvPr id="0" name=""/>
        <dsp:cNvSpPr/>
      </dsp:nvSpPr>
      <dsp:spPr>
        <a:xfrm>
          <a:off x="179614" y="2361618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24CB9-9A27-4182-BC44-0774FD4A685D}">
      <dsp:nvSpPr>
        <dsp:cNvPr id="0" name=""/>
        <dsp:cNvSpPr/>
      </dsp:nvSpPr>
      <dsp:spPr>
        <a:xfrm>
          <a:off x="685801" y="2228020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Standardize and document common processes</a:t>
          </a:r>
        </a:p>
      </dsp:txBody>
      <dsp:txXfrm>
        <a:off x="685801" y="2228020"/>
        <a:ext cx="6236602" cy="593767"/>
      </dsp:txXfrm>
    </dsp:sp>
    <dsp:sp modelId="{7E96F013-335D-40FC-9851-87A7E3B5E472}">
      <dsp:nvSpPr>
        <dsp:cNvPr id="0" name=""/>
        <dsp:cNvSpPr/>
      </dsp:nvSpPr>
      <dsp:spPr>
        <a:xfrm>
          <a:off x="0" y="2970229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712D-9401-4089-9599-6B00342E9ED1}">
      <dsp:nvSpPr>
        <dsp:cNvPr id="0" name=""/>
        <dsp:cNvSpPr/>
      </dsp:nvSpPr>
      <dsp:spPr>
        <a:xfrm>
          <a:off x="179614" y="3103826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EC2BF-0005-4D73-8D04-B1520B43468D}">
      <dsp:nvSpPr>
        <dsp:cNvPr id="0" name=""/>
        <dsp:cNvSpPr/>
      </dsp:nvSpPr>
      <dsp:spPr>
        <a:xfrm>
          <a:off x="685801" y="2970229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Identify opportunities to expand efficiencies and improve services</a:t>
          </a:r>
        </a:p>
      </dsp:txBody>
      <dsp:txXfrm>
        <a:off x="685801" y="2970229"/>
        <a:ext cx="6236602" cy="593767"/>
      </dsp:txXfrm>
    </dsp:sp>
    <dsp:sp modelId="{43B3D544-7D9D-4807-9104-A9784284305F}">
      <dsp:nvSpPr>
        <dsp:cNvPr id="0" name=""/>
        <dsp:cNvSpPr/>
      </dsp:nvSpPr>
      <dsp:spPr>
        <a:xfrm>
          <a:off x="0" y="3712438"/>
          <a:ext cx="6922404" cy="593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59AC1-66CC-4A4A-AF53-C17B547E24E2}">
      <dsp:nvSpPr>
        <dsp:cNvPr id="0" name=""/>
        <dsp:cNvSpPr/>
      </dsp:nvSpPr>
      <dsp:spPr>
        <a:xfrm>
          <a:off x="179614" y="3846035"/>
          <a:ext cx="326571" cy="32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B8EE-AF99-43E4-A488-6EA20606776E}">
      <dsp:nvSpPr>
        <dsp:cNvPr id="0" name=""/>
        <dsp:cNvSpPr/>
      </dsp:nvSpPr>
      <dsp:spPr>
        <a:xfrm>
          <a:off x="685801" y="3712438"/>
          <a:ext cx="6236602" cy="59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40" tIns="62840" rIns="62840" bIns="628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Meet internal audit requirements and UW System Administration Information Security Policies</a:t>
          </a:r>
        </a:p>
      </dsp:txBody>
      <dsp:txXfrm>
        <a:off x="685801" y="3712438"/>
        <a:ext cx="6236602" cy="593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944F-758C-4939-AD3A-FCF12ABD7BAE}">
      <dsp:nvSpPr>
        <dsp:cNvPr id="0" name=""/>
        <dsp:cNvSpPr/>
      </dsp:nvSpPr>
      <dsp:spPr>
        <a:xfrm>
          <a:off x="57225" y="165829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82533-EC24-4BE7-8B3E-D8F0E88F5167}">
      <dsp:nvSpPr>
        <dsp:cNvPr id="0" name=""/>
        <dsp:cNvSpPr/>
      </dsp:nvSpPr>
      <dsp:spPr>
        <a:xfrm>
          <a:off x="218853" y="327457"/>
          <a:ext cx="446399" cy="446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6988C-0FD2-4228-A2F5-C4740C67DCC5}">
      <dsp:nvSpPr>
        <dsp:cNvPr id="0" name=""/>
        <dsp:cNvSpPr/>
      </dsp:nvSpPr>
      <dsp:spPr>
        <a:xfrm>
          <a:off x="991805" y="165829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entury Gothic" panose="020B0502020202020204"/>
            </a:rPr>
            <a:t>Supporting current environments</a:t>
          </a:r>
        </a:p>
      </dsp:txBody>
      <dsp:txXfrm>
        <a:off x="991805" y="165829"/>
        <a:ext cx="1814183" cy="769653"/>
      </dsp:txXfrm>
    </dsp:sp>
    <dsp:sp modelId="{AEB18801-AE12-4693-A9B3-943859D3B778}">
      <dsp:nvSpPr>
        <dsp:cNvPr id="0" name=""/>
        <dsp:cNvSpPr/>
      </dsp:nvSpPr>
      <dsp:spPr>
        <a:xfrm>
          <a:off x="3122097" y="165829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1069B-6ED2-448D-A677-102971B1AC37}">
      <dsp:nvSpPr>
        <dsp:cNvPr id="0" name=""/>
        <dsp:cNvSpPr/>
      </dsp:nvSpPr>
      <dsp:spPr>
        <a:xfrm>
          <a:off x="3283724" y="327457"/>
          <a:ext cx="446399" cy="4463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84C6-048B-460F-AF54-1B2A40717E6D}">
      <dsp:nvSpPr>
        <dsp:cNvPr id="0" name=""/>
        <dsp:cNvSpPr/>
      </dsp:nvSpPr>
      <dsp:spPr>
        <a:xfrm>
          <a:off x="4056677" y="165829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Waiting on hardware delivery</a:t>
          </a:r>
        </a:p>
      </dsp:txBody>
      <dsp:txXfrm>
        <a:off x="4056677" y="165829"/>
        <a:ext cx="1814183" cy="769653"/>
      </dsp:txXfrm>
    </dsp:sp>
    <dsp:sp modelId="{DFB14E51-D376-4FB1-B8D9-5B0B8900843C}">
      <dsp:nvSpPr>
        <dsp:cNvPr id="0" name=""/>
        <dsp:cNvSpPr/>
      </dsp:nvSpPr>
      <dsp:spPr>
        <a:xfrm>
          <a:off x="57225" y="1615643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EAA1-3592-4D6D-910C-7B321FB3031F}">
      <dsp:nvSpPr>
        <dsp:cNvPr id="0" name=""/>
        <dsp:cNvSpPr/>
      </dsp:nvSpPr>
      <dsp:spPr>
        <a:xfrm>
          <a:off x="218853" y="1777270"/>
          <a:ext cx="446399" cy="4463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70289-182B-4045-873A-402E66B56EC8}">
      <dsp:nvSpPr>
        <dsp:cNvPr id="0" name=""/>
        <dsp:cNvSpPr/>
      </dsp:nvSpPr>
      <dsp:spPr>
        <a:xfrm>
          <a:off x="991805" y="1615643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Completing detailed discoveries</a:t>
          </a:r>
        </a:p>
      </dsp:txBody>
      <dsp:txXfrm>
        <a:off x="991805" y="1615643"/>
        <a:ext cx="1814183" cy="769653"/>
      </dsp:txXfrm>
    </dsp:sp>
    <dsp:sp modelId="{3FAD37DD-8DA3-48FE-B447-99FB490281E3}">
      <dsp:nvSpPr>
        <dsp:cNvPr id="0" name=""/>
        <dsp:cNvSpPr/>
      </dsp:nvSpPr>
      <dsp:spPr>
        <a:xfrm>
          <a:off x="3122097" y="1615643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CA3D9-3031-400C-975D-EAC8ADD6F2FE}">
      <dsp:nvSpPr>
        <dsp:cNvPr id="0" name=""/>
        <dsp:cNvSpPr/>
      </dsp:nvSpPr>
      <dsp:spPr>
        <a:xfrm>
          <a:off x="3283724" y="1777270"/>
          <a:ext cx="446399" cy="4463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4F3CA-0BD7-4528-AF82-D2D02F9E8610}">
      <dsp:nvSpPr>
        <dsp:cNvPr id="0" name=""/>
        <dsp:cNvSpPr/>
      </dsp:nvSpPr>
      <dsp:spPr>
        <a:xfrm>
          <a:off x="4056677" y="1615643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Planning and designing architecture</a:t>
          </a:r>
        </a:p>
      </dsp:txBody>
      <dsp:txXfrm>
        <a:off x="4056677" y="1615643"/>
        <a:ext cx="1814183" cy="769653"/>
      </dsp:txXfrm>
    </dsp:sp>
    <dsp:sp modelId="{D1091CF0-4686-4AC9-970E-83D220B41B78}">
      <dsp:nvSpPr>
        <dsp:cNvPr id="0" name=""/>
        <dsp:cNvSpPr/>
      </dsp:nvSpPr>
      <dsp:spPr>
        <a:xfrm>
          <a:off x="57225" y="3065457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13B6C-3BDD-407D-B922-7969F92C7596}">
      <dsp:nvSpPr>
        <dsp:cNvPr id="0" name=""/>
        <dsp:cNvSpPr/>
      </dsp:nvSpPr>
      <dsp:spPr>
        <a:xfrm>
          <a:off x="218853" y="3227084"/>
          <a:ext cx="446399" cy="4463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DB25E-EF07-4FCF-9A0A-51314EBAF786}">
      <dsp:nvSpPr>
        <dsp:cNvPr id="0" name=""/>
        <dsp:cNvSpPr/>
      </dsp:nvSpPr>
      <dsp:spPr>
        <a:xfrm>
          <a:off x="991805" y="3065457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Mitigating technical debt</a:t>
          </a:r>
        </a:p>
      </dsp:txBody>
      <dsp:txXfrm>
        <a:off x="991805" y="3065457"/>
        <a:ext cx="1814183" cy="769653"/>
      </dsp:txXfrm>
    </dsp:sp>
    <dsp:sp modelId="{A712E1FF-2B6F-48D7-A253-0A28B2C3A9C9}">
      <dsp:nvSpPr>
        <dsp:cNvPr id="0" name=""/>
        <dsp:cNvSpPr/>
      </dsp:nvSpPr>
      <dsp:spPr>
        <a:xfrm>
          <a:off x="3122097" y="3065457"/>
          <a:ext cx="769653" cy="7696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42778-A3A1-4A8E-A5EF-C8085C5E85C8}">
      <dsp:nvSpPr>
        <dsp:cNvPr id="0" name=""/>
        <dsp:cNvSpPr/>
      </dsp:nvSpPr>
      <dsp:spPr>
        <a:xfrm>
          <a:off x="3283724" y="3227084"/>
          <a:ext cx="446399" cy="4463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A6B5C-0060-4E2C-9E64-8BC2FFDE244F}">
      <dsp:nvSpPr>
        <dsp:cNvPr id="0" name=""/>
        <dsp:cNvSpPr/>
      </dsp:nvSpPr>
      <dsp:spPr>
        <a:xfrm>
          <a:off x="4056677" y="3065457"/>
          <a:ext cx="1814183" cy="7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Developing standard operating procedures</a:t>
          </a:r>
        </a:p>
      </dsp:txBody>
      <dsp:txXfrm>
        <a:off x="4056677" y="3065457"/>
        <a:ext cx="1814183" cy="76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B329C-3E39-284E-8F06-9DB7C8C8A84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15C1E-69AD-3443-A01D-C5DA0C51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15C1E-69AD-3443-A01D-C5DA0C51E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592263"/>
            <a:ext cx="7307263" cy="411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1592263"/>
            <a:ext cx="7307263" cy="411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44E1-CAE5-4343-8423-D90C7CA06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B4448-BD59-BC43-9A33-0563077B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44E1-CAE5-4343-8423-D90C7CA06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F561-2785-AF40-81CF-73B281EAF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76E-120B-6444-8035-D5AC43AC1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12699"/>
          </a:xfr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66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054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66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054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2501-AB7F-BD4B-89F6-1E4E6C3250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106E-E64C-A44C-AA13-A76A1091A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EBD7-02AA-3D41-BC8E-3DE95B40F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8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B4448-BD59-BC43-9A33-0563077B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B4448-BD59-BC43-9A33-0563077B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gray">
          <a:xfrm>
            <a:off x="460375" y="1325564"/>
            <a:ext cx="11272838" cy="4660899"/>
          </a:xfrm>
        </p:spPr>
        <p:txBody>
          <a:bodyPr/>
          <a:lstStyle>
            <a:lvl1pPr marL="231775" indent="-231775">
              <a:defRPr sz="1400"/>
            </a:lvl1pPr>
            <a:lvl2pPr marL="463550" indent="-227013">
              <a:defRPr sz="1400"/>
            </a:lvl2pPr>
            <a:lvl3pPr marL="682625" indent="-214313">
              <a:defRPr sz="1400"/>
            </a:lvl3pPr>
            <a:lvl4pPr marL="914400" indent="-215900">
              <a:defRPr sz="1400"/>
            </a:lvl4pPr>
            <a:lvl5pPr marL="1146175" indent="-227013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228600"/>
            <a:ext cx="11272838" cy="4247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5018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43025"/>
            <a:ext cx="11276013" cy="464502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5425"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023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43025"/>
            <a:ext cx="11276013" cy="464502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5425"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341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43025"/>
            <a:ext cx="11276013" cy="464502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5425"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713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7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F561-2785-AF40-81CF-73B281EAF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83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7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2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617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500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9444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449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252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35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76E-120B-6444-8035-D5AC43AC1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3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12699"/>
          </a:xfr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66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054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66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054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2501-AB7F-BD4B-89F6-1E4E6C3250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106E-E64C-A44C-AA13-A76A1091A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EBD7-02AA-3D41-BC8E-3DE95B40F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8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B4448-BD59-BC43-9A33-0563077B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6393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3905"/>
            <a:ext cx="11143488" cy="449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3489-5551-254B-850B-3D243E596C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-element.eps">
            <a:extLst>
              <a:ext uri="{FF2B5EF4-FFF2-40B4-BE49-F238E27FC236}">
                <a16:creationId xmlns:a16="http://schemas.microsoft.com/office/drawing/2014/main" id="{258156BD-9613-854C-94E2-820201FB9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77" b="44270"/>
          <a:stretch/>
        </p:blipFill>
        <p:spPr>
          <a:xfrm>
            <a:off x="0" y="5841501"/>
            <a:ext cx="12192000" cy="1005840"/>
          </a:xfrm>
          <a:prstGeom prst="rect">
            <a:avLst/>
          </a:prstGeom>
        </p:spPr>
      </p:pic>
      <p:pic>
        <p:nvPicPr>
          <p:cNvPr id="8" name="Picture 7" descr="UWSystem-LogoWhite-hz.eps">
            <a:extLst>
              <a:ext uri="{FF2B5EF4-FFF2-40B4-BE49-F238E27FC236}">
                <a16:creationId xmlns:a16="http://schemas.microsoft.com/office/drawing/2014/main" id="{1BB1FC95-02BA-F049-9C6F-55B8F0AB89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960"/>
            <a:ext cx="2935539" cy="53373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0890F2-209C-AF4E-BD9C-12878012545A}"/>
              </a:ext>
            </a:extLst>
          </p:cNvPr>
          <p:cNvSpPr txBox="1">
            <a:spLocks/>
          </p:cNvSpPr>
          <p:nvPr userDrawn="1"/>
        </p:nvSpPr>
        <p:spPr>
          <a:xfrm>
            <a:off x="9226293" y="64121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B2801F-AB2E-47A4-A198-B654C0E81C22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83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14" r:id="rId8"/>
    <p:sldLayoutId id="2147483700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358B9A3-4D72-4F56-ADD2-04B2E25C43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9" imgW="424" imgH="424" progId="TCLayout.ActiveDocument.1">
                  <p:embed/>
                </p:oleObj>
              </mc:Choice>
              <mc:Fallback>
                <p:oleObj name="think-cell Slide" r:id="rId19" imgW="424" imgH="42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358B9A3-4D72-4F56-ADD2-04B2E25C4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7614E75-C6CF-4E59-AA6C-C1A8B3B83231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46393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3905"/>
            <a:ext cx="11143488" cy="449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3489-5551-254B-850B-3D243E596C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-element.eps">
            <a:extLst>
              <a:ext uri="{FF2B5EF4-FFF2-40B4-BE49-F238E27FC236}">
                <a16:creationId xmlns:a16="http://schemas.microsoft.com/office/drawing/2014/main" id="{258156BD-9613-854C-94E2-820201FB9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77" b="44270"/>
          <a:stretch/>
        </p:blipFill>
        <p:spPr>
          <a:xfrm>
            <a:off x="0" y="5841501"/>
            <a:ext cx="12192000" cy="1005840"/>
          </a:xfrm>
          <a:prstGeom prst="rect">
            <a:avLst/>
          </a:prstGeom>
        </p:spPr>
      </p:pic>
      <p:pic>
        <p:nvPicPr>
          <p:cNvPr id="8" name="Picture 7" descr="UWSystem-LogoWhite-hz.eps">
            <a:extLst>
              <a:ext uri="{FF2B5EF4-FFF2-40B4-BE49-F238E27FC236}">
                <a16:creationId xmlns:a16="http://schemas.microsoft.com/office/drawing/2014/main" id="{1BB1FC95-02BA-F049-9C6F-55B8F0AB89E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960"/>
            <a:ext cx="2935539" cy="53373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0890F2-209C-AF4E-BD9C-12878012545A}"/>
              </a:ext>
            </a:extLst>
          </p:cNvPr>
          <p:cNvSpPr txBox="1">
            <a:spLocks/>
          </p:cNvSpPr>
          <p:nvPr userDrawn="1"/>
        </p:nvSpPr>
        <p:spPr>
          <a:xfrm>
            <a:off x="9226293" y="641210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B2801F-AB2E-47A4-A198-B654C0E81C22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827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7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9.emf"/><Relationship Id="rId12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9399-A769-7640-8810-D7D7FAE27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IT as a Service (</a:t>
            </a:r>
            <a:r>
              <a:rPr lang="en-US" sz="4000" err="1"/>
              <a:t>ITaaS</a:t>
            </a:r>
            <a:r>
              <a:rPr lang="en-US" sz="400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0F1AB-4AD7-E04E-B853-3BDAEA60B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Network Meeting – May 2022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3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51ADC-F182-41F2-8691-70FC90138F41}"/>
              </a:ext>
            </a:extLst>
          </p:cNvPr>
          <p:cNvSpPr txBox="1"/>
          <p:nvPr/>
        </p:nvSpPr>
        <p:spPr>
          <a:xfrm>
            <a:off x="374552" y="27251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D0808B6-2E9F-3AFC-EA94-7CDD4DB0F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548832"/>
              </p:ext>
            </p:extLst>
          </p:nvPr>
        </p:nvGraphicFramePr>
        <p:xfrm>
          <a:off x="1015285" y="2514160"/>
          <a:ext cx="5928087" cy="400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" name="Picture 430" descr="Worker typing on laptop">
            <a:extLst>
              <a:ext uri="{FF2B5EF4-FFF2-40B4-BE49-F238E27FC236}">
                <a16:creationId xmlns:a16="http://schemas.microsoft.com/office/drawing/2014/main" id="{50ECD1A8-0373-42CB-4118-0D9625D89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962" y="2898646"/>
            <a:ext cx="3798275" cy="28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787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Monitoring, Alerting, Inventory- SolarWinds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6D6DD-34C8-4ED2-B4CF-5D6552AE591F}"/>
              </a:ext>
            </a:extLst>
          </p:cNvPr>
          <p:cNvSpPr txBox="1"/>
          <p:nvPr/>
        </p:nvSpPr>
        <p:spPr>
          <a:xfrm>
            <a:off x="7034628" y="2836682"/>
            <a:ext cx="4545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180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Monitor Infrastructure and applications on multiple domains.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US" sz="180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Interface with CMDB </a:t>
            </a:r>
            <a:r>
              <a:rPr lang="en-US">
                <a:ea typeface="MS Mincho" panose="02020609040205080304" pitchFamily="49" charset="-128"/>
                <a:cs typeface="Calibri" panose="020F0502020204030204" pitchFamily="34" charset="0"/>
              </a:rPr>
              <a:t>for Inventory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US">
                <a:ea typeface="MS Mincho" panose="02020609040205080304" pitchFamily="49" charset="-128"/>
                <a:cs typeface="Calibri" panose="020F0502020204030204" pitchFamily="34" charset="0"/>
              </a:rPr>
              <a:t>Configuration management for easy view of changes</a:t>
            </a:r>
            <a:endParaRPr lang="en-US" sz="1800">
              <a:effectLst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180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Alerting: email, scripts, API’s, escalati</a:t>
            </a:r>
            <a:r>
              <a:rPr lang="en-US">
                <a:ea typeface="MS Mincho" panose="02020609040205080304" pitchFamily="49" charset="-128"/>
                <a:cs typeface="Calibri" panose="020F0502020204030204" pitchFamily="34" charset="0"/>
              </a:rPr>
              <a:t>on</a:t>
            </a:r>
            <a:r>
              <a:rPr lang="en-US" sz="180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180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Grouping: Ability to group monitored resources for reporting, dashboards, and alerting. </a:t>
            </a:r>
          </a:p>
          <a:p>
            <a:pPr marR="0" lvl="0" fontAlgn="base"/>
            <a:endParaRPr lang="en-US" sz="180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endParaRPr lang="en-US" sz="180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10" name="Content Placeholder 9" descr="Graphical user interface, application, pie chart&#10;&#10;Description automatically generated">
            <a:extLst>
              <a:ext uri="{FF2B5EF4-FFF2-40B4-BE49-F238E27FC236}">
                <a16:creationId xmlns:a16="http://schemas.microsoft.com/office/drawing/2014/main" id="{29E5B8C6-AB66-45F7-913D-7A66829F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4" y="2428618"/>
            <a:ext cx="6340260" cy="3572687"/>
          </a:xfrm>
        </p:spPr>
      </p:pic>
    </p:spTree>
    <p:extLst>
      <p:ext uri="{BB962C8B-B14F-4D97-AF65-F5344CB8AC3E}">
        <p14:creationId xmlns:p14="http://schemas.microsoft.com/office/powerpoint/2010/main" val="66510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Patch Management - Ivanti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1A9CC-6725-4C7F-9134-52C881E21627}"/>
              </a:ext>
            </a:extLst>
          </p:cNvPr>
          <p:cNvSpPr txBox="1"/>
          <p:nvPr/>
        </p:nvSpPr>
        <p:spPr>
          <a:xfrm>
            <a:off x="374552" y="3429000"/>
            <a:ext cx="36952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Windows and Linux patching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Ability to run tasks remotely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Automated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Roll back and exclusions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74D509AF-3EF4-45DE-9A1E-C2000E816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933" y="2902890"/>
            <a:ext cx="6547515" cy="3245361"/>
          </a:xfrm>
        </p:spPr>
      </p:pic>
    </p:spTree>
    <p:extLst>
      <p:ext uri="{BB962C8B-B14F-4D97-AF65-F5344CB8AC3E}">
        <p14:creationId xmlns:p14="http://schemas.microsoft.com/office/powerpoint/2010/main" val="245353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Vulnerability Scanning - Qualys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C1F9C5-B36B-43DD-B6D9-E559AE6B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0" y="2665526"/>
            <a:ext cx="5640632" cy="3564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325E80-61D6-4285-9DDD-62C3972F7D39}"/>
              </a:ext>
            </a:extLst>
          </p:cNvPr>
          <p:cNvSpPr txBox="1"/>
          <p:nvPr/>
        </p:nvSpPr>
        <p:spPr>
          <a:xfrm>
            <a:off x="384180" y="3417252"/>
            <a:ext cx="475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Discover and assess vulnerabilities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Prioritization of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Combined efforts of </a:t>
            </a:r>
            <a:r>
              <a:rPr lang="en-US" sz="1800" err="1">
                <a:latin typeface="+mn-lt"/>
              </a:rPr>
              <a:t>SEaaS</a:t>
            </a:r>
            <a:r>
              <a:rPr lang="en-US" sz="1800">
                <a:latin typeface="+mn-lt"/>
              </a:rPr>
              <a:t> and Security teams</a:t>
            </a:r>
          </a:p>
        </p:txBody>
      </p:sp>
    </p:spTree>
    <p:extLst>
      <p:ext uri="{BB962C8B-B14F-4D97-AF65-F5344CB8AC3E}">
        <p14:creationId xmlns:p14="http://schemas.microsoft.com/office/powerpoint/2010/main" val="204698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Backup &amp; Disaster Recovery - Veeam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25E80-61D6-4285-9DDD-62C3972F7D39}"/>
              </a:ext>
            </a:extLst>
          </p:cNvPr>
          <p:cNvSpPr txBox="1"/>
          <p:nvPr/>
        </p:nvSpPr>
        <p:spPr>
          <a:xfrm>
            <a:off x="384598" y="3429000"/>
            <a:ext cx="4755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Virtual machine backup and restore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Virtual machine replication to alternate datacenter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Data stored in multiple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Backup and DR testing, meeting audit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Options available for on-prem server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50" name="Picture 2" descr="How Veeam Backup Enterprise Manager Works - Veeam Backup Enterprise Manager  Guide">
            <a:extLst>
              <a:ext uri="{FF2B5EF4-FFF2-40B4-BE49-F238E27FC236}">
                <a16:creationId xmlns:a16="http://schemas.microsoft.com/office/drawing/2014/main" id="{AB461E6E-AD0D-A1D7-14F0-CBFACAC2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0404"/>
            <a:ext cx="4755482" cy="31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84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Logging and Security Analytics</a:t>
            </a:r>
          </a:p>
        </p:txBody>
      </p:sp>
      <p:pic>
        <p:nvPicPr>
          <p:cNvPr id="3076" name="Picture 4" descr="Benefits of Log Consolidation in a SIEM Environment - Pratum">
            <a:extLst>
              <a:ext uri="{FF2B5EF4-FFF2-40B4-BE49-F238E27FC236}">
                <a16:creationId xmlns:a16="http://schemas.microsoft.com/office/drawing/2014/main" id="{F82F9407-A09E-4905-B2D4-0A8F397F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45" y="2947217"/>
            <a:ext cx="7702055" cy="34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5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Identity Management</a:t>
            </a:r>
          </a:p>
        </p:txBody>
      </p:sp>
      <p:pic>
        <p:nvPicPr>
          <p:cNvPr id="2052" name="Picture 4" descr="diagram of IAM service components">
            <a:extLst>
              <a:ext uri="{FF2B5EF4-FFF2-40B4-BE49-F238E27FC236}">
                <a16:creationId xmlns:a16="http://schemas.microsoft.com/office/drawing/2014/main" id="{13EF145E-75CD-6CE7-BAFF-6F8563FAD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890" r="4909" b="6420"/>
          <a:stretch/>
        </p:blipFill>
        <p:spPr bwMode="auto">
          <a:xfrm>
            <a:off x="3238500" y="2286162"/>
            <a:ext cx="5200650" cy="4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4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Office 365 &amp; Azure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25E80-61D6-4285-9DDD-62C3972F7D39}"/>
              </a:ext>
            </a:extLst>
          </p:cNvPr>
          <p:cNvSpPr txBox="1"/>
          <p:nvPr/>
        </p:nvSpPr>
        <p:spPr>
          <a:xfrm>
            <a:off x="1103312" y="3429000"/>
            <a:ext cx="505459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Management and support of Office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Management and support of Azure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Security Posture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28" name="Picture 4" descr="Microsoft Office 365 and Azure Solutions | T. Daniels Consulting">
            <a:extLst>
              <a:ext uri="{FF2B5EF4-FFF2-40B4-BE49-F238E27FC236}">
                <a16:creationId xmlns:a16="http://schemas.microsoft.com/office/drawing/2014/main" id="{57A36E7E-4DB0-7AD1-A41A-9BFDC9C1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77" y="2860760"/>
            <a:ext cx="4535011" cy="32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0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Architecture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F9AF98AB-9B64-4F32-B23D-4CB68840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63" y="2305966"/>
            <a:ext cx="88487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557C-3256-1828-A628-AE4E6B490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ITaaS Data Center Network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C14DF-D4EA-1F4F-F3C3-853F62F53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Jason Nero (UWSA)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Cassidy Miles (UW-La Crosse)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7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1B7A-6FB8-8349-B7E7-A9982F9B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as a Service -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E0F06-40B8-B146-BDB4-DFE99BCC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2801F-AB2E-47A4-A198-B654C0E8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E2FC30-F6E0-6940-82F7-DD3B937AE679}"/>
              </a:ext>
            </a:extLst>
          </p:cNvPr>
          <p:cNvCxnSpPr>
            <a:cxnSpLocks/>
          </p:cNvCxnSpPr>
          <p:nvPr/>
        </p:nvCxnSpPr>
        <p:spPr>
          <a:xfrm>
            <a:off x="6105994" y="2254409"/>
            <a:ext cx="0" cy="3081524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23DEF2-AD9D-5D4B-A98A-AB1434661475}"/>
              </a:ext>
            </a:extLst>
          </p:cNvPr>
          <p:cNvSpPr txBox="1"/>
          <p:nvPr/>
        </p:nvSpPr>
        <p:spPr>
          <a:xfrm>
            <a:off x="3503638" y="3517527"/>
            <a:ext cx="5461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06D8AA-4560-6D4D-9E88-8846D887640E}"/>
              </a:ext>
            </a:extLst>
          </p:cNvPr>
          <p:cNvSpPr txBox="1"/>
          <p:nvPr/>
        </p:nvSpPr>
        <p:spPr>
          <a:xfrm>
            <a:off x="8247394" y="3253980"/>
            <a:ext cx="5234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2797AC7A-E698-584A-AA28-6ADABDB4C761}"/>
              </a:ext>
            </a:extLst>
          </p:cNvPr>
          <p:cNvSpPr/>
          <p:nvPr/>
        </p:nvSpPr>
        <p:spPr>
          <a:xfrm rot="10800000">
            <a:off x="1519111" y="3921769"/>
            <a:ext cx="304175" cy="1019870"/>
          </a:xfrm>
          <a:prstGeom prst="rightBrace">
            <a:avLst>
              <a:gd name="adj1" fmla="val 349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82C44-43D2-1A4B-B238-4878AD2B62AB}"/>
              </a:ext>
            </a:extLst>
          </p:cNvPr>
          <p:cNvSpPr txBox="1"/>
          <p:nvPr/>
        </p:nvSpPr>
        <p:spPr>
          <a:xfrm>
            <a:off x="232273" y="3737749"/>
            <a:ext cx="1184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Duplicated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Overhead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CCD01482-D947-E34E-BBF9-D9F6CFDF55F2}"/>
              </a:ext>
            </a:extLst>
          </p:cNvPr>
          <p:cNvSpPr/>
          <p:nvPr/>
        </p:nvSpPr>
        <p:spPr>
          <a:xfrm>
            <a:off x="10484396" y="3920588"/>
            <a:ext cx="241405" cy="1019869"/>
          </a:xfrm>
          <a:prstGeom prst="rightBrace">
            <a:avLst>
              <a:gd name="adj1" fmla="val 349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21D80E-E3FF-B241-B547-F5BA8333C970}"/>
              </a:ext>
            </a:extLst>
          </p:cNvPr>
          <p:cNvSpPr txBox="1"/>
          <p:nvPr/>
        </p:nvSpPr>
        <p:spPr>
          <a:xfrm>
            <a:off x="10775583" y="3755109"/>
            <a:ext cx="1184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/>
              </a:rPr>
              <a:t>Management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Overhead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D58C1DAD-0365-914D-9697-5BADF89D6523}"/>
              </a:ext>
            </a:extLst>
          </p:cNvPr>
          <p:cNvSpPr/>
          <p:nvPr/>
        </p:nvSpPr>
        <p:spPr>
          <a:xfrm>
            <a:off x="10497075" y="3253979"/>
            <a:ext cx="228726" cy="475171"/>
          </a:xfrm>
          <a:prstGeom prst="rightBrace">
            <a:avLst>
              <a:gd name="adj1" fmla="val 349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54F1F6-043B-A948-B1CF-AEF4170EAEA6}"/>
              </a:ext>
            </a:extLst>
          </p:cNvPr>
          <p:cNvSpPr txBox="1"/>
          <p:nvPr/>
        </p:nvSpPr>
        <p:spPr>
          <a:xfrm>
            <a:off x="10795572" y="3140907"/>
            <a:ext cx="118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control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06E0FFF-1F72-C046-BCC9-3837C3DB8EC4}"/>
              </a:ext>
            </a:extLst>
          </p:cNvPr>
          <p:cNvSpPr txBox="1"/>
          <p:nvPr/>
        </p:nvSpPr>
        <p:spPr>
          <a:xfrm>
            <a:off x="1853040" y="1756706"/>
            <a:ext cx="383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Isolated Model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CAF21D-DD96-A049-983C-0D81E7CC1CF0}"/>
              </a:ext>
            </a:extLst>
          </p:cNvPr>
          <p:cNvSpPr txBox="1"/>
          <p:nvPr/>
        </p:nvSpPr>
        <p:spPr>
          <a:xfrm>
            <a:off x="6543838" y="1756706"/>
            <a:ext cx="383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Unified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0B1BDB-2F73-6047-B723-9171C8730DB1}"/>
              </a:ext>
            </a:extLst>
          </p:cNvPr>
          <p:cNvGrpSpPr/>
          <p:nvPr/>
        </p:nvGrpSpPr>
        <p:grpSpPr>
          <a:xfrm>
            <a:off x="1836924" y="2681664"/>
            <a:ext cx="1635611" cy="2259975"/>
            <a:chOff x="1836924" y="3017325"/>
            <a:chExt cx="1635611" cy="22599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25420B-ED2F-E244-9076-57CEA9C35819}"/>
                </a:ext>
              </a:extLst>
            </p:cNvPr>
            <p:cNvSpPr/>
            <p:nvPr/>
          </p:nvSpPr>
          <p:spPr>
            <a:xfrm>
              <a:off x="1966662" y="4813369"/>
              <a:ext cx="1376136" cy="463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Foundational IT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136FB7-FF60-FA42-A031-0CAA60DD7BF0}"/>
                </a:ext>
              </a:extLst>
            </p:cNvPr>
            <p:cNvSpPr/>
            <p:nvPr/>
          </p:nvSpPr>
          <p:spPr>
            <a:xfrm>
              <a:off x="1966662" y="4257431"/>
              <a:ext cx="1376136" cy="463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 IT Operations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6B05C5-B26C-5549-A8FA-0C117DE2245A}"/>
                </a:ext>
              </a:extLst>
            </p:cNvPr>
            <p:cNvSpPr txBox="1"/>
            <p:nvPr/>
          </p:nvSpPr>
          <p:spPr>
            <a:xfrm>
              <a:off x="1836924" y="3017325"/>
              <a:ext cx="163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Institution 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87F63FA-8292-F84B-BE67-C2380C759EC9}"/>
                </a:ext>
              </a:extLst>
            </p:cNvPr>
            <p:cNvSpPr/>
            <p:nvPr/>
          </p:nvSpPr>
          <p:spPr>
            <a:xfrm>
              <a:off x="1966662" y="3619286"/>
              <a:ext cx="1376136" cy="463931"/>
            </a:xfrm>
            <a:prstGeom prst="rect">
              <a:avLst/>
            </a:prstGeom>
            <a:solidFill>
              <a:srgbClr val="6782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Mission-Focused IT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0665878-F316-8546-B465-70839DD97142}"/>
              </a:ext>
            </a:extLst>
          </p:cNvPr>
          <p:cNvGrpSpPr/>
          <p:nvPr/>
        </p:nvGrpSpPr>
        <p:grpSpPr>
          <a:xfrm>
            <a:off x="3978324" y="2681664"/>
            <a:ext cx="1635611" cy="2259975"/>
            <a:chOff x="1836924" y="3017325"/>
            <a:chExt cx="1635611" cy="22599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A401C92-7A05-0847-9C6C-9325488F0C3F}"/>
                </a:ext>
              </a:extLst>
            </p:cNvPr>
            <p:cNvSpPr/>
            <p:nvPr/>
          </p:nvSpPr>
          <p:spPr>
            <a:xfrm>
              <a:off x="1966662" y="4813369"/>
              <a:ext cx="1376136" cy="463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Foundational IT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4AB0C8F-01D0-9343-B73D-18AA1182D9CB}"/>
                </a:ext>
              </a:extLst>
            </p:cNvPr>
            <p:cNvSpPr/>
            <p:nvPr/>
          </p:nvSpPr>
          <p:spPr>
            <a:xfrm>
              <a:off x="1966662" y="4257431"/>
              <a:ext cx="1376136" cy="463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 IT Operations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A4F4377-3127-CD4C-9739-F955A7A2309C}"/>
                </a:ext>
              </a:extLst>
            </p:cNvPr>
            <p:cNvSpPr txBox="1"/>
            <p:nvPr/>
          </p:nvSpPr>
          <p:spPr>
            <a:xfrm>
              <a:off x="1836924" y="3017325"/>
              <a:ext cx="163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Institution 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5D92224-D09A-5F49-9FC3-F724FEF71639}"/>
                </a:ext>
              </a:extLst>
            </p:cNvPr>
            <p:cNvSpPr/>
            <p:nvPr/>
          </p:nvSpPr>
          <p:spPr>
            <a:xfrm>
              <a:off x="1966662" y="3619286"/>
              <a:ext cx="1376136" cy="463931"/>
            </a:xfrm>
            <a:prstGeom prst="rect">
              <a:avLst/>
            </a:prstGeom>
            <a:solidFill>
              <a:srgbClr val="6782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Mission-Focused IT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3416026-4E99-4F41-84D3-6CAE8F1E97C4}"/>
              </a:ext>
            </a:extLst>
          </p:cNvPr>
          <p:cNvSpPr/>
          <p:nvPr/>
        </p:nvSpPr>
        <p:spPr>
          <a:xfrm>
            <a:off x="6775408" y="4476526"/>
            <a:ext cx="3449923" cy="463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Foundational IT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685AAC-B171-2546-B022-4642F04A2883}"/>
              </a:ext>
            </a:extLst>
          </p:cNvPr>
          <p:cNvSpPr/>
          <p:nvPr/>
        </p:nvSpPr>
        <p:spPr>
          <a:xfrm>
            <a:off x="6775408" y="3920588"/>
            <a:ext cx="3449923" cy="463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IT Operations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B01508-42B2-4247-934A-224949CF1B6F}"/>
              </a:ext>
            </a:extLst>
          </p:cNvPr>
          <p:cNvSpPr/>
          <p:nvPr/>
        </p:nvSpPr>
        <p:spPr>
          <a:xfrm>
            <a:off x="6775409" y="3283625"/>
            <a:ext cx="1376136" cy="463931"/>
          </a:xfrm>
          <a:prstGeom prst="rect">
            <a:avLst/>
          </a:prstGeom>
          <a:solidFill>
            <a:srgbClr val="6782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Mission-Focused IT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DAE12B9-AD2C-C241-804D-44C438709AC7}"/>
              </a:ext>
            </a:extLst>
          </p:cNvPr>
          <p:cNvSpPr/>
          <p:nvPr/>
        </p:nvSpPr>
        <p:spPr>
          <a:xfrm>
            <a:off x="8863414" y="3278632"/>
            <a:ext cx="1376136" cy="463931"/>
          </a:xfrm>
          <a:prstGeom prst="rect">
            <a:avLst/>
          </a:prstGeom>
          <a:solidFill>
            <a:srgbClr val="6782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Mission-Focused 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5E40EE-E42F-1B41-913C-6037C0A41AFF}"/>
              </a:ext>
            </a:extLst>
          </p:cNvPr>
          <p:cNvSpPr txBox="1"/>
          <p:nvPr/>
        </p:nvSpPr>
        <p:spPr>
          <a:xfrm>
            <a:off x="6560045" y="2681664"/>
            <a:ext cx="16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 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77023F-EF78-D24A-9BF6-89EA617BD020}"/>
              </a:ext>
            </a:extLst>
          </p:cNvPr>
          <p:cNvSpPr txBox="1"/>
          <p:nvPr/>
        </p:nvSpPr>
        <p:spPr>
          <a:xfrm>
            <a:off x="8680256" y="2681664"/>
            <a:ext cx="16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B91A0-0575-CA40-84EC-A26B5C6872E6}"/>
              </a:ext>
            </a:extLst>
          </p:cNvPr>
          <p:cNvSpPr txBox="1"/>
          <p:nvPr/>
        </p:nvSpPr>
        <p:spPr>
          <a:xfrm>
            <a:off x="3138299" y="981814"/>
            <a:ext cx="59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Commoditize and Optimize the Common Core</a:t>
            </a:r>
          </a:p>
        </p:txBody>
      </p:sp>
    </p:spTree>
    <p:extLst>
      <p:ext uri="{BB962C8B-B14F-4D97-AF65-F5344CB8AC3E}">
        <p14:creationId xmlns:p14="http://schemas.microsoft.com/office/powerpoint/2010/main" val="24238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76A0-6314-DB05-C0E7-012DF54E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ITaaS</a:t>
            </a:r>
            <a:r>
              <a:rPr lang="en-US">
                <a:ea typeface="+mj-lt"/>
                <a:cs typeface="+mj-lt"/>
              </a:rPr>
              <a:t> Data Center and Delivery Network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499E7-00DB-CF80-F5B2-ED3B8533BDED}"/>
              </a:ext>
            </a:extLst>
          </p:cNvPr>
          <p:cNvSpPr txBox="1"/>
          <p:nvPr/>
        </p:nvSpPr>
        <p:spPr>
          <a:xfrm>
            <a:off x="165316" y="1056468"/>
            <a:ext cx="11938860" cy="42909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Need for an end-to-end network that could deliver ITaaS offerings 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Collaborative effort to make this project happen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en-US" sz="2400">
                <a:ea typeface="+mn-lt"/>
                <a:cs typeface="+mn-lt"/>
              </a:rPr>
              <a:t>UW System Administration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en-US" sz="2400">
                <a:ea typeface="+mn-lt"/>
                <a:cs typeface="+mn-lt"/>
              </a:rPr>
              <a:t>UW-Madison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en-US" sz="2400">
                <a:ea typeface="+mn-lt"/>
                <a:cs typeface="+mn-lt"/>
              </a:rPr>
              <a:t>UW-La Crosse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en-US" sz="2400">
                <a:ea typeface="+mn-lt"/>
                <a:cs typeface="+mn-lt"/>
              </a:rPr>
              <a:t>SysNet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en-US" sz="2400">
                <a:ea typeface="+mn-lt"/>
                <a:cs typeface="+mn-lt"/>
              </a:rPr>
              <a:t>Others</a:t>
            </a:r>
          </a:p>
          <a:p>
            <a:pPr marL="285750" indent="-285750">
              <a:spcAft>
                <a:spcPts val="1200"/>
              </a:spcAft>
              <a:buFont typeface="Wingdings,Sans-Serif"/>
              <a:buChar char="§"/>
            </a:pPr>
            <a:endParaRPr lang="en-US" sz="2400">
              <a:ea typeface="+mn-lt"/>
              <a:cs typeface="+mn-lt"/>
            </a:endParaRPr>
          </a:p>
          <a:p>
            <a:pPr>
              <a:buChar char="§"/>
            </a:pPr>
            <a:endParaRPr lang="en-US" sz="24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4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2ED54-6BB7-4AF4-AEEB-E10C2AF8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Consulting Assistance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E00FD-7F1F-4784-BCE5-6E77B9205D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Outside consultants were leveraged to provide insight into real world practices</a:t>
            </a:r>
          </a:p>
          <a:p>
            <a:r>
              <a:rPr lang="en-US" sz="2400"/>
              <a:t>Capital Data provided VMware and NSX Design expertise</a:t>
            </a:r>
            <a:endParaRPr lang="en-US" sz="2400">
              <a:cs typeface="Calibri"/>
            </a:endParaRPr>
          </a:p>
          <a:p>
            <a:r>
              <a:rPr lang="en-US" sz="2400"/>
              <a:t>Capital Data also had a deep understanding of UW-Madison’s VMware environment</a:t>
            </a:r>
            <a:endParaRPr lang="en-US" sz="2400">
              <a:cs typeface="Calibri"/>
            </a:endParaRPr>
          </a:p>
          <a:p>
            <a:r>
              <a:rPr lang="en-US" sz="2400"/>
              <a:t>CDW-G will provide expertise for SD-WAN and DR / Failover network design</a:t>
            </a:r>
            <a:endParaRPr lang="en-US" sz="240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44F-505D-496B-A540-DD55457C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A37D-FAE2-426A-87B9-7719A90308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of this network needed to be many things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Scalable – provide a solution that can grow as the demand increases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 – solution needed to allow for different needs of each campus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Repeatable – ability to use a “template” to provide a consistent experience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– reduce any unnecessary complexity wherever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9647-00A5-4C1E-AE62-58E3EED434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0313"/>
            <a:ext cx="2743200" cy="365125"/>
          </a:xfrm>
        </p:spPr>
        <p:txBody>
          <a:bodyPr/>
          <a:lstStyle/>
          <a:p>
            <a:fld id="{36B2801F-AB2E-47A4-A198-B654C0E81C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C5F5-55DD-40C7-AC72-9714B6A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BD97-43ED-459D-A6AC-65FC66743C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Server and network infrastructure will be identical at DET and OneNeck data centers</a:t>
            </a:r>
          </a:p>
          <a:p>
            <a:r>
              <a:rPr lang="en-US" sz="2400"/>
              <a:t>UW-Madison services will be available via SysNet as needed (Oracle Exadata, Bucky, etc)</a:t>
            </a:r>
            <a:endParaRPr lang="en-US" sz="2400">
              <a:cs typeface="Calibri"/>
            </a:endParaRPr>
          </a:p>
          <a:p>
            <a:r>
              <a:rPr lang="en-US" sz="2400"/>
              <a:t>VMware tools, backup, and replication services will be provided by UW-Madison </a:t>
            </a:r>
          </a:p>
          <a:p>
            <a:r>
              <a:rPr lang="en-US" sz="2400"/>
              <a:t>Each Campus will have a pair of ITaaS managed routers to connect to data centers for the purpose of tunneling specific traffic.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2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709B-E229-4DC8-A202-FAA11504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B404-D744-42D7-9145-74CB63FDE6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Campus routers will provide secure method of transport via SD-WAN for access to</a:t>
            </a:r>
          </a:p>
          <a:p>
            <a:pPr lvl="2"/>
            <a:r>
              <a:rPr lang="en-US" sz="2400"/>
              <a:t>SMB file shares</a:t>
            </a:r>
          </a:p>
          <a:p>
            <a:pPr lvl="2">
              <a:lnSpc>
                <a:spcPct val="100000"/>
              </a:lnSpc>
            </a:pPr>
            <a:r>
              <a:rPr lang="en-US" sz="2400"/>
              <a:t>Legacy thick client applications</a:t>
            </a:r>
          </a:p>
          <a:p>
            <a:pPr lvl="2" algn="just">
              <a:lnSpc>
                <a:spcPct val="100000"/>
              </a:lnSpc>
            </a:pPr>
            <a:r>
              <a:rPr lang="en-US" sz="2400"/>
              <a:t>Applications accessing sensitive data with no native encryption</a:t>
            </a:r>
          </a:p>
          <a:p>
            <a:pPr>
              <a:lnSpc>
                <a:spcPct val="150000"/>
              </a:lnSpc>
              <a:buClr>
                <a:srgbClr val="303030"/>
              </a:buClr>
            </a:pPr>
            <a:r>
              <a:rPr lang="en-US" sz="2400"/>
              <a:t>All public services will be accessed via the Internet (not SD-WAN tunnel)</a:t>
            </a:r>
          </a:p>
          <a:p>
            <a:r>
              <a:rPr lang="en-US" sz="2400"/>
              <a:t>All services will use 143.235.x.x IP address space avoiding any possible address conflicts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72571FE5-0A54-4048-B55D-F5810166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7" y="0"/>
            <a:ext cx="11533237" cy="6830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CD2AA-317F-43B6-9F88-A1299C05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" y="-4198"/>
            <a:ext cx="2101075" cy="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3155-3C08-423D-9DDA-07FFE96C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Hardware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86D1-03EC-4D78-AA8C-87D594834A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/>
              <a:t>Each data center will have the following network gear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/>
              <a:t>A pair of Juniper MX204 routers managed by SysNet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A pair of Cisco 8500 Routers with SD-WAN at the edge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A pair of Cisco Firepower 4112 Firewalls provide North-South access control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A pair of Cisco Catalyst 9500 switches will provide connectivity for the environment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C0F875B-336F-49AB-9463-48DCA631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11" y="0"/>
            <a:ext cx="9346989" cy="704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A18D3-0417-4E15-A326-EECC652D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" y="-4198"/>
            <a:ext cx="2101075" cy="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CD73F3-EFE8-4078-A2FF-63FCC478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VMware NSX-T?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23EB6-B188-4586-B1A7-F75B6213DC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NSX is a Software Defined Networking (SDN) solution for data centers</a:t>
            </a:r>
          </a:p>
          <a:p>
            <a:r>
              <a:rPr lang="en-US" sz="2400"/>
              <a:t>Can provide switching, routing, firewalling, load balancing, GSLB, and much more</a:t>
            </a:r>
          </a:p>
          <a:p>
            <a:r>
              <a:rPr lang="en-US" sz="2400"/>
              <a:t>Can provide micro-segmentation for fine grain East-West control</a:t>
            </a:r>
          </a:p>
          <a:p>
            <a:r>
              <a:rPr lang="en-US" sz="2400"/>
              <a:t>Can provide high availability for workloads across data centers including cloud providers</a:t>
            </a:r>
            <a:endParaRPr lang="en-US" sz="240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E201-9773-493F-A3DD-DD26C332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NSX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6173-EF0D-49CE-BC63-7E521D20CE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NSX Edge services nodes are the bridge between the physical and virtual networks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NSX, several zones will have servers attached based upon their 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Access between zones will be controlled by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 the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distributed firewall 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within NSX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Services can pass through the Avi Networks load balancer within NSX if required for HA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 failover between sites will use Global Server Load Balancing (GSLB) within NSX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95C31D4-D91B-4CEC-A1B6-4278721851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C328B-F647-44A8-9B0D-201C7FAEEDC9}"/>
              </a:ext>
            </a:extLst>
          </p:cNvPr>
          <p:cNvSpPr/>
          <p:nvPr/>
        </p:nvSpPr>
        <p:spPr>
          <a:xfrm>
            <a:off x="198722" y="5904653"/>
            <a:ext cx="11721135" cy="88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4ADCB86-1771-4312-B847-60330732CA25}"/>
              </a:ext>
            </a:extLst>
          </p:cNvPr>
          <p:cNvSpPr/>
          <p:nvPr/>
        </p:nvSpPr>
        <p:spPr>
          <a:xfrm>
            <a:off x="6066604" y="5242753"/>
            <a:ext cx="6206561" cy="14789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70E79EC-0049-4CFB-B398-9F94070037F4}"/>
              </a:ext>
            </a:extLst>
          </p:cNvPr>
          <p:cNvSpPr/>
          <p:nvPr/>
        </p:nvSpPr>
        <p:spPr>
          <a:xfrm>
            <a:off x="6042282" y="3228035"/>
            <a:ext cx="6206561" cy="2025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3EBD25C-A533-461E-A174-AEE5EB5A9FEC}"/>
              </a:ext>
            </a:extLst>
          </p:cNvPr>
          <p:cNvSpPr/>
          <p:nvPr/>
        </p:nvSpPr>
        <p:spPr>
          <a:xfrm>
            <a:off x="6052457" y="194199"/>
            <a:ext cx="6206561" cy="3035233"/>
          </a:xfrm>
          <a:prstGeom prst="rect">
            <a:avLst/>
          </a:prstGeom>
          <a:solidFill>
            <a:srgbClr val="C1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148DF19-7C83-492E-A666-8248678E03ED}"/>
              </a:ext>
            </a:extLst>
          </p:cNvPr>
          <p:cNvSpPr/>
          <p:nvPr/>
        </p:nvSpPr>
        <p:spPr>
          <a:xfrm>
            <a:off x="56506" y="205085"/>
            <a:ext cx="11991902" cy="65153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955F444-920B-44A8-B51A-CF19E7E98783}"/>
              </a:ext>
            </a:extLst>
          </p:cNvPr>
          <p:cNvSpPr/>
          <p:nvPr/>
        </p:nvSpPr>
        <p:spPr>
          <a:xfrm>
            <a:off x="1406905" y="227370"/>
            <a:ext cx="9310256" cy="5030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0" y="691861"/>
            <a:ext cx="3411794" cy="62892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>
              <a:spcAft>
                <a:spcPts val="1200"/>
              </a:spcAft>
              <a:defRPr/>
            </a:pPr>
            <a:r>
              <a:rPr lang="en-US" sz="2000">
                <a:solidFill>
                  <a:srgbClr val="74082C"/>
                </a:solidFill>
                <a:latin typeface="Arial Black"/>
              </a:rPr>
              <a:t>ITaaS Service Portfolio</a:t>
            </a:r>
            <a:endParaRPr lang="en-US" sz="2000" strike="sngStrike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9" name="TextBox 64"/>
          <p:cNvSpPr txBox="1">
            <a:spLocks noChangeArrowheads="1"/>
          </p:cNvSpPr>
          <p:nvPr/>
        </p:nvSpPr>
        <p:spPr bwMode="auto">
          <a:xfrm>
            <a:off x="2942023" y="3601285"/>
            <a:ext cx="944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IT 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63EB385-04C0-475A-95B7-BA3C02546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4728"/>
            <a:ext cx="3298272" cy="716589"/>
          </a:xfrm>
          <a:prstGeom prst="rect">
            <a:avLst/>
          </a:prstGeom>
        </p:spPr>
      </p:pic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ED923C8-0072-4430-A6EC-6E66D46DE482}"/>
              </a:ext>
            </a:extLst>
          </p:cNvPr>
          <p:cNvSpPr/>
          <p:nvPr/>
        </p:nvSpPr>
        <p:spPr bwMode="auto">
          <a:xfrm>
            <a:off x="2988189" y="5350737"/>
            <a:ext cx="2980885" cy="13021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Scalable infrastructure services and platforms to power enterprise applications, access and integration across the System</a:t>
            </a: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id="{7F4F19D8-896F-49CF-A538-57D1A1D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83" y="5476653"/>
            <a:ext cx="1328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Foundational IT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B70BC2-77F8-49D0-B351-3330B4C59002}"/>
              </a:ext>
            </a:extLst>
          </p:cNvPr>
          <p:cNvCxnSpPr>
            <a:cxnSpLocks/>
          </p:cNvCxnSpPr>
          <p:nvPr/>
        </p:nvCxnSpPr>
        <p:spPr>
          <a:xfrm>
            <a:off x="4206756" y="3355682"/>
            <a:ext cx="0" cy="178127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5A69B1-9DDA-4AD2-A606-DB84233AC074}"/>
              </a:ext>
            </a:extLst>
          </p:cNvPr>
          <p:cNvCxnSpPr>
            <a:cxnSpLocks/>
          </p:cNvCxnSpPr>
          <p:nvPr/>
        </p:nvCxnSpPr>
        <p:spPr>
          <a:xfrm>
            <a:off x="2774749" y="5352701"/>
            <a:ext cx="0" cy="127844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7121B32-E882-473E-AEB0-20AC2B1E4ADA}"/>
              </a:ext>
            </a:extLst>
          </p:cNvPr>
          <p:cNvSpPr/>
          <p:nvPr/>
        </p:nvSpPr>
        <p:spPr>
          <a:xfrm>
            <a:off x="3263493" y="202622"/>
            <a:ext cx="5577929" cy="3022950"/>
          </a:xfrm>
          <a:prstGeom prst="triangle">
            <a:avLst/>
          </a:prstGeom>
          <a:solidFill>
            <a:srgbClr val="C1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64"/>
          <p:cNvSpPr txBox="1">
            <a:spLocks noChangeArrowheads="1"/>
          </p:cNvSpPr>
          <p:nvPr/>
        </p:nvSpPr>
        <p:spPr bwMode="auto">
          <a:xfrm>
            <a:off x="4967947" y="1320788"/>
            <a:ext cx="942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 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Focused IT</a:t>
            </a:r>
          </a:p>
        </p:txBody>
      </p:sp>
      <p:sp>
        <p:nvSpPr>
          <p:cNvPr id="73" name="Rounded Rectangle 29">
            <a:extLst>
              <a:ext uri="{FF2B5EF4-FFF2-40B4-BE49-F238E27FC236}">
                <a16:creationId xmlns:a16="http://schemas.microsoft.com/office/drawing/2014/main" id="{956E12D2-387C-4542-A1A1-C2E3C8C67958}"/>
              </a:ext>
            </a:extLst>
          </p:cNvPr>
          <p:cNvSpPr/>
          <p:nvPr/>
        </p:nvSpPr>
        <p:spPr bwMode="auto">
          <a:xfrm>
            <a:off x="4418283" y="3470827"/>
            <a:ext cx="2503625" cy="1589930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IT Service offerings to support common collaboration, security and productivity required by all institutions </a:t>
            </a:r>
          </a:p>
        </p:txBody>
      </p:sp>
      <p:sp>
        <p:nvSpPr>
          <p:cNvPr id="80" name="Rounded Rectangle 35">
            <a:extLst>
              <a:ext uri="{FF2B5EF4-FFF2-40B4-BE49-F238E27FC236}">
                <a16:creationId xmlns:a16="http://schemas.microsoft.com/office/drawing/2014/main" id="{94575D49-37E5-4065-BFBF-3EDF756FC1CA}"/>
              </a:ext>
            </a:extLst>
          </p:cNvPr>
          <p:cNvSpPr/>
          <p:nvPr/>
        </p:nvSpPr>
        <p:spPr bwMode="auto">
          <a:xfrm>
            <a:off x="6254550" y="587311"/>
            <a:ext cx="2362783" cy="2398216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Services that serve the missions of the university by strategically enabling teaching, research,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public service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83BF9F-9288-4032-B2A5-7FE2462139D1}"/>
              </a:ext>
            </a:extLst>
          </p:cNvPr>
          <p:cNvCxnSpPr>
            <a:cxnSpLocks/>
          </p:cNvCxnSpPr>
          <p:nvPr/>
        </p:nvCxnSpPr>
        <p:spPr>
          <a:xfrm>
            <a:off x="6052457" y="435429"/>
            <a:ext cx="0" cy="2654648"/>
          </a:xfrm>
          <a:prstGeom prst="line">
            <a:avLst/>
          </a:prstGeom>
          <a:ln w="57150">
            <a:solidFill>
              <a:srgbClr val="7F2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F55AF24-C25C-42A3-8226-EF6559BBD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164" y="1844008"/>
            <a:ext cx="1466850" cy="257175"/>
          </a:xfrm>
          <a:prstGeom prst="rect">
            <a:avLst/>
          </a:prstGeom>
        </p:spPr>
      </p:pic>
      <p:sp>
        <p:nvSpPr>
          <p:cNvPr id="83" name="Freeform 423">
            <a:extLst>
              <a:ext uri="{FF2B5EF4-FFF2-40B4-BE49-F238E27FC236}">
                <a16:creationId xmlns:a16="http://schemas.microsoft.com/office/drawing/2014/main" id="{BB5991AA-BB6F-4C1E-BF29-B761C878D0C3}"/>
              </a:ext>
            </a:extLst>
          </p:cNvPr>
          <p:cNvSpPr>
            <a:spLocks noEditPoints="1"/>
          </p:cNvSpPr>
          <p:nvPr/>
        </p:nvSpPr>
        <p:spPr bwMode="black">
          <a:xfrm>
            <a:off x="3124388" y="4203878"/>
            <a:ext cx="579437" cy="404813"/>
          </a:xfrm>
          <a:custGeom>
            <a:avLst/>
            <a:gdLst>
              <a:gd name="T0" fmla="*/ 212 w 232"/>
              <a:gd name="T1" fmla="*/ 28 h 162"/>
              <a:gd name="T2" fmla="*/ 232 w 232"/>
              <a:gd name="T3" fmla="*/ 28 h 162"/>
              <a:gd name="T4" fmla="*/ 232 w 232"/>
              <a:gd name="T5" fmla="*/ 12 h 162"/>
              <a:gd name="T6" fmla="*/ 196 w 232"/>
              <a:gd name="T7" fmla="*/ 12 h 162"/>
              <a:gd name="T8" fmla="*/ 196 w 232"/>
              <a:gd name="T9" fmla="*/ 24 h 162"/>
              <a:gd name="T10" fmla="*/ 158 w 232"/>
              <a:gd name="T11" fmla="*/ 8 h 162"/>
              <a:gd name="T12" fmla="*/ 120 w 232"/>
              <a:gd name="T13" fmla="*/ 8 h 162"/>
              <a:gd name="T14" fmla="*/ 101 w 232"/>
              <a:gd name="T15" fmla="*/ 16 h 162"/>
              <a:gd name="T16" fmla="*/ 36 w 232"/>
              <a:gd name="T17" fmla="*/ 16 h 162"/>
              <a:gd name="T18" fmla="*/ 36 w 232"/>
              <a:gd name="T19" fmla="*/ 0 h 162"/>
              <a:gd name="T20" fmla="*/ 0 w 232"/>
              <a:gd name="T21" fmla="*/ 0 h 162"/>
              <a:gd name="T22" fmla="*/ 0 w 232"/>
              <a:gd name="T23" fmla="*/ 16 h 162"/>
              <a:gd name="T24" fmla="*/ 20 w 232"/>
              <a:gd name="T25" fmla="*/ 16 h 162"/>
              <a:gd name="T26" fmla="*/ 20 w 232"/>
              <a:gd name="T27" fmla="*/ 108 h 162"/>
              <a:gd name="T28" fmla="*/ 0 w 232"/>
              <a:gd name="T29" fmla="*/ 108 h 162"/>
              <a:gd name="T30" fmla="*/ 0 w 232"/>
              <a:gd name="T31" fmla="*/ 124 h 162"/>
              <a:gd name="T32" fmla="*/ 36 w 232"/>
              <a:gd name="T33" fmla="*/ 124 h 162"/>
              <a:gd name="T34" fmla="*/ 36 w 232"/>
              <a:gd name="T35" fmla="*/ 112 h 162"/>
              <a:gd name="T36" fmla="*/ 44 w 232"/>
              <a:gd name="T37" fmla="*/ 112 h 162"/>
              <a:gd name="T38" fmla="*/ 65 w 232"/>
              <a:gd name="T39" fmla="*/ 146 h 162"/>
              <a:gd name="T40" fmla="*/ 79 w 232"/>
              <a:gd name="T41" fmla="*/ 158 h 162"/>
              <a:gd name="T42" fmla="*/ 94 w 232"/>
              <a:gd name="T43" fmla="*/ 162 h 162"/>
              <a:gd name="T44" fmla="*/ 104 w 232"/>
              <a:gd name="T45" fmla="*/ 161 h 162"/>
              <a:gd name="T46" fmla="*/ 157 w 232"/>
              <a:gd name="T47" fmla="*/ 145 h 162"/>
              <a:gd name="T48" fmla="*/ 185 w 232"/>
              <a:gd name="T49" fmla="*/ 124 h 162"/>
              <a:gd name="T50" fmla="*/ 196 w 232"/>
              <a:gd name="T51" fmla="*/ 124 h 162"/>
              <a:gd name="T52" fmla="*/ 196 w 232"/>
              <a:gd name="T53" fmla="*/ 136 h 162"/>
              <a:gd name="T54" fmla="*/ 232 w 232"/>
              <a:gd name="T55" fmla="*/ 136 h 162"/>
              <a:gd name="T56" fmla="*/ 232 w 232"/>
              <a:gd name="T57" fmla="*/ 120 h 162"/>
              <a:gd name="T58" fmla="*/ 212 w 232"/>
              <a:gd name="T59" fmla="*/ 120 h 162"/>
              <a:gd name="T60" fmla="*/ 212 w 232"/>
              <a:gd name="T61" fmla="*/ 31 h 162"/>
              <a:gd name="T62" fmla="*/ 212 w 232"/>
              <a:gd name="T63" fmla="*/ 28 h 162"/>
              <a:gd name="T64" fmla="*/ 153 w 232"/>
              <a:gd name="T65" fmla="*/ 129 h 162"/>
              <a:gd name="T66" fmla="*/ 100 w 232"/>
              <a:gd name="T67" fmla="*/ 145 h 162"/>
              <a:gd name="T68" fmla="*/ 86 w 232"/>
              <a:gd name="T69" fmla="*/ 144 h 162"/>
              <a:gd name="T70" fmla="*/ 79 w 232"/>
              <a:gd name="T71" fmla="*/ 137 h 162"/>
              <a:gd name="T72" fmla="*/ 52 w 232"/>
              <a:gd name="T73" fmla="*/ 96 h 162"/>
              <a:gd name="T74" fmla="*/ 36 w 232"/>
              <a:gd name="T75" fmla="*/ 96 h 162"/>
              <a:gd name="T76" fmla="*/ 36 w 232"/>
              <a:gd name="T77" fmla="*/ 32 h 162"/>
              <a:gd name="T78" fmla="*/ 85 w 232"/>
              <a:gd name="T79" fmla="*/ 32 h 162"/>
              <a:gd name="T80" fmla="*/ 53 w 232"/>
              <a:gd name="T81" fmla="*/ 64 h 162"/>
              <a:gd name="T82" fmla="*/ 63 w 232"/>
              <a:gd name="T83" fmla="*/ 74 h 162"/>
              <a:gd name="T84" fmla="*/ 88 w 232"/>
              <a:gd name="T85" fmla="*/ 85 h 162"/>
              <a:gd name="T86" fmla="*/ 88 w 232"/>
              <a:gd name="T87" fmla="*/ 85 h 162"/>
              <a:gd name="T88" fmla="*/ 114 w 232"/>
              <a:gd name="T89" fmla="*/ 74 h 162"/>
              <a:gd name="T90" fmla="*/ 123 w 232"/>
              <a:gd name="T91" fmla="*/ 64 h 162"/>
              <a:gd name="T92" fmla="*/ 136 w 232"/>
              <a:gd name="T93" fmla="*/ 64 h 162"/>
              <a:gd name="T94" fmla="*/ 170 w 232"/>
              <a:gd name="T95" fmla="*/ 116 h 162"/>
              <a:gd name="T96" fmla="*/ 153 w 232"/>
              <a:gd name="T97" fmla="*/ 129 h 162"/>
              <a:gd name="T98" fmla="*/ 184 w 232"/>
              <a:gd name="T99" fmla="*/ 108 h 162"/>
              <a:gd name="T100" fmla="*/ 144 w 232"/>
              <a:gd name="T101" fmla="*/ 48 h 162"/>
              <a:gd name="T102" fmla="*/ 117 w 232"/>
              <a:gd name="T103" fmla="*/ 48 h 162"/>
              <a:gd name="T104" fmla="*/ 102 w 232"/>
              <a:gd name="T105" fmla="*/ 63 h 162"/>
              <a:gd name="T106" fmla="*/ 88 w 232"/>
              <a:gd name="T107" fmla="*/ 69 h 162"/>
              <a:gd name="T108" fmla="*/ 88 w 232"/>
              <a:gd name="T109" fmla="*/ 69 h 162"/>
              <a:gd name="T110" fmla="*/ 75 w 232"/>
              <a:gd name="T111" fmla="*/ 64 h 162"/>
              <a:gd name="T112" fmla="*/ 112 w 232"/>
              <a:gd name="T113" fmla="*/ 27 h 162"/>
              <a:gd name="T114" fmla="*/ 120 w 232"/>
              <a:gd name="T115" fmla="*/ 24 h 162"/>
              <a:gd name="T116" fmla="*/ 154 w 232"/>
              <a:gd name="T117" fmla="*/ 24 h 162"/>
              <a:gd name="T118" fmla="*/ 196 w 232"/>
              <a:gd name="T119" fmla="*/ 42 h 162"/>
              <a:gd name="T120" fmla="*/ 196 w 232"/>
              <a:gd name="T121" fmla="*/ 108 h 162"/>
              <a:gd name="T122" fmla="*/ 184 w 232"/>
              <a:gd name="T123" fmla="*/ 10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" h="162">
                <a:moveTo>
                  <a:pt x="212" y="28"/>
                </a:moveTo>
                <a:cubicBezTo>
                  <a:pt x="232" y="28"/>
                  <a:pt x="232" y="28"/>
                  <a:pt x="232" y="28"/>
                </a:cubicBezTo>
                <a:cubicBezTo>
                  <a:pt x="232" y="12"/>
                  <a:pt x="232" y="12"/>
                  <a:pt x="232" y="12"/>
                </a:cubicBezTo>
                <a:cubicBezTo>
                  <a:pt x="196" y="12"/>
                  <a:pt x="196" y="12"/>
                  <a:pt x="196" y="12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58" y="8"/>
                  <a:pt x="158" y="8"/>
                  <a:pt x="158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13" y="8"/>
                  <a:pt x="106" y="11"/>
                  <a:pt x="101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4"/>
                  <a:pt x="0" y="124"/>
                  <a:pt x="0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9" y="151"/>
                  <a:pt x="73" y="156"/>
                  <a:pt x="79" y="158"/>
                </a:cubicBezTo>
                <a:cubicBezTo>
                  <a:pt x="84" y="161"/>
                  <a:pt x="89" y="162"/>
                  <a:pt x="94" y="162"/>
                </a:cubicBezTo>
                <a:cubicBezTo>
                  <a:pt x="98" y="162"/>
                  <a:pt x="101" y="162"/>
                  <a:pt x="104" y="161"/>
                </a:cubicBezTo>
                <a:cubicBezTo>
                  <a:pt x="157" y="145"/>
                  <a:pt x="157" y="145"/>
                  <a:pt x="157" y="145"/>
                </a:cubicBezTo>
                <a:cubicBezTo>
                  <a:pt x="168" y="141"/>
                  <a:pt x="178" y="134"/>
                  <a:pt x="185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2" y="31"/>
                  <a:pt x="212" y="31"/>
                  <a:pt x="212" y="31"/>
                </a:cubicBezTo>
                <a:lnTo>
                  <a:pt x="212" y="28"/>
                </a:lnTo>
                <a:close/>
                <a:moveTo>
                  <a:pt x="153" y="129"/>
                </a:moveTo>
                <a:cubicBezTo>
                  <a:pt x="100" y="145"/>
                  <a:pt x="100" y="145"/>
                  <a:pt x="100" y="145"/>
                </a:cubicBezTo>
                <a:cubicBezTo>
                  <a:pt x="95" y="147"/>
                  <a:pt x="90" y="146"/>
                  <a:pt x="86" y="144"/>
                </a:cubicBezTo>
                <a:cubicBezTo>
                  <a:pt x="83" y="143"/>
                  <a:pt x="81" y="140"/>
                  <a:pt x="79" y="137"/>
                </a:cubicBezTo>
                <a:cubicBezTo>
                  <a:pt x="52" y="96"/>
                  <a:pt x="52" y="96"/>
                  <a:pt x="5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32"/>
                  <a:pt x="36" y="32"/>
                  <a:pt x="36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53" y="64"/>
                  <a:pt x="53" y="64"/>
                  <a:pt x="53" y="64"/>
                </a:cubicBezTo>
                <a:cubicBezTo>
                  <a:pt x="63" y="74"/>
                  <a:pt x="63" y="74"/>
                  <a:pt x="63" y="74"/>
                </a:cubicBezTo>
                <a:cubicBezTo>
                  <a:pt x="69" y="81"/>
                  <a:pt x="7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98" y="85"/>
                  <a:pt x="107" y="81"/>
                  <a:pt x="114" y="7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6" y="123"/>
                  <a:pt x="160" y="127"/>
                  <a:pt x="153" y="129"/>
                </a:cubicBezTo>
                <a:moveTo>
                  <a:pt x="184" y="108"/>
                </a:moveTo>
                <a:cubicBezTo>
                  <a:pt x="144" y="48"/>
                  <a:pt x="144" y="48"/>
                  <a:pt x="144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98" y="67"/>
                  <a:pt x="93" y="69"/>
                  <a:pt x="88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83" y="69"/>
                  <a:pt x="79" y="67"/>
                  <a:pt x="75" y="6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5"/>
                  <a:pt x="117" y="24"/>
                  <a:pt x="120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6" y="108"/>
                  <a:pt x="196" y="108"/>
                  <a:pt x="196" y="108"/>
                </a:cubicBezTo>
                <a:lnTo>
                  <a:pt x="184" y="1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78EAA-8D7A-47C7-80C0-E802E5C7D15C}"/>
              </a:ext>
            </a:extLst>
          </p:cNvPr>
          <p:cNvSpPr txBox="1"/>
          <p:nvPr/>
        </p:nvSpPr>
        <p:spPr>
          <a:xfrm>
            <a:off x="8897928" y="1346793"/>
            <a:ext cx="2815101" cy="599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differentiation of academic programs across the institutions, and local flexibility is needed to support those differences.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8E7E94-1A9D-4355-A276-2D5213A117F2}"/>
              </a:ext>
            </a:extLst>
          </p:cNvPr>
          <p:cNvSpPr txBox="1"/>
          <p:nvPr/>
        </p:nvSpPr>
        <p:spPr>
          <a:xfrm>
            <a:off x="7288362" y="3883282"/>
            <a:ext cx="4814086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Commodity IT services can be delivered by a unified team, composed of existing institutional staff, that combines for benefits of shared knowledge and  scale with the benefits of close local customer connection.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B3F0DE1-15DB-4AA9-93A3-7B1EC55F7F21}"/>
              </a:ext>
            </a:extLst>
          </p:cNvPr>
          <p:cNvSpPr txBox="1"/>
          <p:nvPr/>
        </p:nvSpPr>
        <p:spPr>
          <a:xfrm>
            <a:off x="6300458" y="5681705"/>
            <a:ext cx="5646419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Foundational infrastructure services are not differentiating but must be high quality and cost effective.  To avoid unnecessary duplication, leverage UW-Madison services to achieve further scale and increased quality while ensuring existing services are not harmed.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FB44B2-6681-4897-BF04-650AF756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713" y="5681705"/>
            <a:ext cx="842522" cy="842522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E9A38E2-41B6-44CD-B7F8-9C1B6F5E4E6D}"/>
              </a:ext>
            </a:extLst>
          </p:cNvPr>
          <p:cNvCxnSpPr/>
          <p:nvPr/>
        </p:nvCxnSpPr>
        <p:spPr>
          <a:xfrm flipV="1">
            <a:off x="56506" y="202622"/>
            <a:ext cx="5995952" cy="65178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D658281-83C3-47A4-BB15-7EBECA2DF52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540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67947" y="1866293"/>
            <a:ext cx="913377" cy="6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BA81-4E43-41EF-A45C-FD4BE48B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GSLB?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A2D1-7DA8-46B1-B159-A39931ED05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GSLB by definition is the act of load balancing across distributed servers / sites</a:t>
            </a:r>
          </a:p>
          <a:p>
            <a:r>
              <a:rPr lang="en-US" sz="2400"/>
              <a:t>GSLB works by modifying DNS records to point to the preferred service / site</a:t>
            </a:r>
          </a:p>
          <a:p>
            <a:r>
              <a:rPr lang="en-US" sz="2400"/>
              <a:t>Health checks are preformed to ensure service is available</a:t>
            </a:r>
          </a:p>
          <a:p>
            <a:r>
              <a:rPr lang="en-US" sz="2400"/>
              <a:t>During a failure the DNS record is updated to point to the secondary service / site</a:t>
            </a:r>
          </a:p>
          <a:p>
            <a:r>
              <a:rPr lang="en-US" sz="2400"/>
              <a:t>Uses very short DNS TTL (5-60 seconds) to force clients to request frequently</a:t>
            </a:r>
          </a:p>
        </p:txBody>
      </p:sp>
    </p:spTree>
    <p:extLst>
      <p:ext uri="{BB962C8B-B14F-4D97-AF65-F5344CB8AC3E}">
        <p14:creationId xmlns:p14="http://schemas.microsoft.com/office/powerpoint/2010/main" val="110256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126-F265-4B45-8ECA-2F0AE727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Out of Band </a:t>
            </a:r>
            <a:r>
              <a:rPr lang="en-US">
                <a:ea typeface="Calibri" panose="020F0502020204030204" pitchFamily="34" charset="0"/>
                <a:cs typeface="Calibri Light" panose="020F0302020204030204" pitchFamily="34" charset="0"/>
              </a:rPr>
              <a:t>M</a:t>
            </a:r>
            <a:r>
              <a:rPr lang="en-US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anagement</a:t>
            </a:r>
            <a:endParaRPr lang="en-US"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1077-9BDF-4B0F-8273-2147DC88CD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/>
              <a:t>Management network connectivity using Cisco 1100 series terminal services gateway</a:t>
            </a:r>
          </a:p>
          <a:p>
            <a:r>
              <a:rPr lang="en-US" sz="2400"/>
              <a:t>Connects management interfaces and serial console access to equipment</a:t>
            </a:r>
          </a:p>
          <a:p>
            <a:r>
              <a:rPr lang="en-US" sz="2400"/>
              <a:t>Remote access via SysNet and LTE as a backup</a:t>
            </a:r>
          </a:p>
          <a:p>
            <a:r>
              <a:rPr lang="en-US" sz="2400"/>
              <a:t>Access to these devices will be heavily restricted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0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7ECC-D846-45FA-85A6-4B221EAB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4A391-F2A1-454D-B7A0-017B75162D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/>
              <a:t>Waiting for server and network hardware (August - September)</a:t>
            </a:r>
          </a:p>
          <a:p>
            <a:r>
              <a:rPr lang="en-US" sz="2400"/>
              <a:t>Still working through details with CDW-G on DR / failover and SD-WAN design</a:t>
            </a:r>
          </a:p>
          <a:p>
            <a:r>
              <a:rPr lang="en-US" sz="2400"/>
              <a:t>Discussing setting up a simplified environment in UW La Crosse with existing hardware</a:t>
            </a:r>
          </a:p>
          <a:p>
            <a:r>
              <a:rPr lang="en-US" sz="2400"/>
              <a:t>Exploring training on NSX and SD-WAN components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2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4A391-F2A1-454D-B7A0-017B75162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293" y="2369787"/>
            <a:ext cx="12192998" cy="8608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>
                <a:cs typeface="Calibri"/>
              </a:rPr>
              <a:t>Questions?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95C31D4-D91B-4CEC-A1B6-4278721851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C328B-F647-44A8-9B0D-201C7FAEEDC9}"/>
              </a:ext>
            </a:extLst>
          </p:cNvPr>
          <p:cNvSpPr/>
          <p:nvPr/>
        </p:nvSpPr>
        <p:spPr>
          <a:xfrm>
            <a:off x="198722" y="5904653"/>
            <a:ext cx="11721135" cy="88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6D6AD2-1540-440C-9987-8571FB3382C4}"/>
              </a:ext>
            </a:extLst>
          </p:cNvPr>
          <p:cNvSpPr/>
          <p:nvPr/>
        </p:nvSpPr>
        <p:spPr>
          <a:xfrm>
            <a:off x="6066604" y="5242753"/>
            <a:ext cx="6139543" cy="14789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BE05ECF-D48D-4912-B26E-242DE760B793}"/>
              </a:ext>
            </a:extLst>
          </p:cNvPr>
          <p:cNvSpPr/>
          <p:nvPr/>
        </p:nvSpPr>
        <p:spPr>
          <a:xfrm>
            <a:off x="6042282" y="3228035"/>
            <a:ext cx="6139543" cy="2025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43EB2-3F8B-4C28-B583-3AFFA8F5CEBE}"/>
              </a:ext>
            </a:extLst>
          </p:cNvPr>
          <p:cNvSpPr/>
          <p:nvPr/>
        </p:nvSpPr>
        <p:spPr>
          <a:xfrm>
            <a:off x="6052457" y="194199"/>
            <a:ext cx="6139543" cy="3035233"/>
          </a:xfrm>
          <a:prstGeom prst="rect">
            <a:avLst/>
          </a:prstGeom>
          <a:solidFill>
            <a:srgbClr val="C1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148DF19-7C83-492E-A666-8248678E03ED}"/>
              </a:ext>
            </a:extLst>
          </p:cNvPr>
          <p:cNvSpPr/>
          <p:nvPr/>
        </p:nvSpPr>
        <p:spPr>
          <a:xfrm>
            <a:off x="56506" y="205085"/>
            <a:ext cx="11991902" cy="65153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955F444-920B-44A8-B51A-CF19E7E98783}"/>
              </a:ext>
            </a:extLst>
          </p:cNvPr>
          <p:cNvSpPr/>
          <p:nvPr/>
        </p:nvSpPr>
        <p:spPr>
          <a:xfrm>
            <a:off x="1406905" y="227370"/>
            <a:ext cx="9310256" cy="5030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929626" y="6381407"/>
            <a:ext cx="3815818" cy="2711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Infrastructure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Services</a:t>
            </a:r>
            <a:r>
              <a:rPr lang="en-US" sz="10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(VMWare Hosts, Storage, Backup)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650294" y="4923214"/>
            <a:ext cx="3296583" cy="304793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 and Local Area Network (LAN) Services</a:t>
            </a:r>
          </a:p>
        </p:txBody>
      </p:sp>
      <p:sp>
        <p:nvSpPr>
          <p:cNvPr id="39" name="TextBox 64"/>
          <p:cNvSpPr txBox="1">
            <a:spLocks noChangeArrowheads="1"/>
          </p:cNvSpPr>
          <p:nvPr/>
        </p:nvSpPr>
        <p:spPr bwMode="auto">
          <a:xfrm>
            <a:off x="2861579" y="4058483"/>
            <a:ext cx="944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IT 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63EB385-04C0-475A-95B7-BA3C02546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4728"/>
            <a:ext cx="3298272" cy="716589"/>
          </a:xfrm>
          <a:prstGeom prst="rect">
            <a:avLst/>
          </a:prstGeom>
        </p:spPr>
      </p:pic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A3E63970-842C-4113-86C1-E9C62E45554B}"/>
              </a:ext>
            </a:extLst>
          </p:cNvPr>
          <p:cNvSpPr/>
          <p:nvPr/>
        </p:nvSpPr>
        <p:spPr bwMode="auto">
          <a:xfrm>
            <a:off x="2929626" y="6035088"/>
            <a:ext cx="3815818" cy="2711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Identity and Access Management Services</a:t>
            </a: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16535343-805D-4C91-A459-411F3878D801}"/>
              </a:ext>
            </a:extLst>
          </p:cNvPr>
          <p:cNvSpPr/>
          <p:nvPr/>
        </p:nvSpPr>
        <p:spPr bwMode="auto">
          <a:xfrm>
            <a:off x="2929626" y="5725487"/>
            <a:ext cx="3815818" cy="2344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Platform Services</a:t>
            </a: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ED923C8-0072-4430-A6EC-6E66D46DE482}"/>
              </a:ext>
            </a:extLst>
          </p:cNvPr>
          <p:cNvSpPr/>
          <p:nvPr/>
        </p:nvSpPr>
        <p:spPr bwMode="auto">
          <a:xfrm>
            <a:off x="2929626" y="5378278"/>
            <a:ext cx="3815818" cy="253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Application and Platform Services</a:t>
            </a:r>
          </a:p>
        </p:txBody>
      </p:sp>
      <p:sp>
        <p:nvSpPr>
          <p:cNvPr id="69" name="Rounded Rectangle 29">
            <a:extLst>
              <a:ext uri="{FF2B5EF4-FFF2-40B4-BE49-F238E27FC236}">
                <a16:creationId xmlns:a16="http://schemas.microsoft.com/office/drawing/2014/main" id="{3AA8B080-F8CC-4C92-A3B4-7BA2EE427ADB}"/>
              </a:ext>
            </a:extLst>
          </p:cNvPr>
          <p:cNvSpPr/>
          <p:nvPr/>
        </p:nvSpPr>
        <p:spPr bwMode="auto">
          <a:xfrm>
            <a:off x="4668656" y="4602671"/>
            <a:ext cx="3296590" cy="252070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Services </a:t>
            </a:r>
          </a:p>
        </p:txBody>
      </p:sp>
      <p:sp>
        <p:nvSpPr>
          <p:cNvPr id="70" name="Rounded Rectangle 29">
            <a:extLst>
              <a:ext uri="{FF2B5EF4-FFF2-40B4-BE49-F238E27FC236}">
                <a16:creationId xmlns:a16="http://schemas.microsoft.com/office/drawing/2014/main" id="{4174F4EF-F94B-47B2-81D6-39884270711A}"/>
              </a:ext>
            </a:extLst>
          </p:cNvPr>
          <p:cNvSpPr/>
          <p:nvPr/>
        </p:nvSpPr>
        <p:spPr bwMode="auto">
          <a:xfrm>
            <a:off x="4668655" y="4248355"/>
            <a:ext cx="3296589" cy="286847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 and Database Administration Services</a:t>
            </a:r>
          </a:p>
        </p:txBody>
      </p:sp>
      <p:sp>
        <p:nvSpPr>
          <p:cNvPr id="71" name="Rounded Rectangle 29">
            <a:extLst>
              <a:ext uri="{FF2B5EF4-FFF2-40B4-BE49-F238E27FC236}">
                <a16:creationId xmlns:a16="http://schemas.microsoft.com/office/drawing/2014/main" id="{61049CA6-9D4F-443A-9944-2DD461400DA1}"/>
              </a:ext>
            </a:extLst>
          </p:cNvPr>
          <p:cNvSpPr/>
          <p:nvPr/>
        </p:nvSpPr>
        <p:spPr bwMode="auto">
          <a:xfrm>
            <a:off x="4668655" y="3927367"/>
            <a:ext cx="3296583" cy="252528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Services </a:t>
            </a:r>
          </a:p>
        </p:txBody>
      </p:sp>
      <p:sp>
        <p:nvSpPr>
          <p:cNvPr id="72" name="Rounded Rectangle 29">
            <a:extLst>
              <a:ext uri="{FF2B5EF4-FFF2-40B4-BE49-F238E27FC236}">
                <a16:creationId xmlns:a16="http://schemas.microsoft.com/office/drawing/2014/main" id="{C301640D-E444-46F6-9F3A-14C59EFF6ED1}"/>
              </a:ext>
            </a:extLst>
          </p:cNvPr>
          <p:cNvSpPr/>
          <p:nvPr/>
        </p:nvSpPr>
        <p:spPr bwMode="auto">
          <a:xfrm>
            <a:off x="4668655" y="3606379"/>
            <a:ext cx="3296583" cy="252528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End-User Compute Lifecycle Management </a:t>
            </a: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id="{7F4F19D8-896F-49CF-A538-57D1A1D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83" y="5476653"/>
            <a:ext cx="1328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Foundational IT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B70BC2-77F8-49D0-B351-3330B4C59002}"/>
              </a:ext>
            </a:extLst>
          </p:cNvPr>
          <p:cNvCxnSpPr>
            <a:cxnSpLocks/>
          </p:cNvCxnSpPr>
          <p:nvPr/>
        </p:nvCxnSpPr>
        <p:spPr>
          <a:xfrm>
            <a:off x="4457129" y="3279481"/>
            <a:ext cx="0" cy="194852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5A69B1-9DDA-4AD2-A606-DB84233AC074}"/>
              </a:ext>
            </a:extLst>
          </p:cNvPr>
          <p:cNvCxnSpPr>
            <a:cxnSpLocks/>
          </p:cNvCxnSpPr>
          <p:nvPr/>
        </p:nvCxnSpPr>
        <p:spPr>
          <a:xfrm>
            <a:off x="2774749" y="5374473"/>
            <a:ext cx="0" cy="127844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7121B32-E882-473E-AEB0-20AC2B1E4ADA}"/>
              </a:ext>
            </a:extLst>
          </p:cNvPr>
          <p:cNvSpPr/>
          <p:nvPr/>
        </p:nvSpPr>
        <p:spPr>
          <a:xfrm>
            <a:off x="3263493" y="202622"/>
            <a:ext cx="5577929" cy="3022950"/>
          </a:xfrm>
          <a:prstGeom prst="triangle">
            <a:avLst/>
          </a:prstGeom>
          <a:solidFill>
            <a:srgbClr val="C1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64"/>
          <p:cNvSpPr txBox="1">
            <a:spLocks noChangeArrowheads="1"/>
          </p:cNvSpPr>
          <p:nvPr/>
        </p:nvSpPr>
        <p:spPr bwMode="auto">
          <a:xfrm>
            <a:off x="4967947" y="1320788"/>
            <a:ext cx="942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 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Focused IT</a:t>
            </a:r>
          </a:p>
        </p:txBody>
      </p:sp>
      <p:sp>
        <p:nvSpPr>
          <p:cNvPr id="73" name="Rounded Rectangle 29">
            <a:extLst>
              <a:ext uri="{FF2B5EF4-FFF2-40B4-BE49-F238E27FC236}">
                <a16:creationId xmlns:a16="http://schemas.microsoft.com/office/drawing/2014/main" id="{956E12D2-387C-4542-A1A1-C2E3C8C67958}"/>
              </a:ext>
            </a:extLst>
          </p:cNvPr>
          <p:cNvSpPr/>
          <p:nvPr/>
        </p:nvSpPr>
        <p:spPr bwMode="auto">
          <a:xfrm>
            <a:off x="4668655" y="3279481"/>
            <a:ext cx="3296591" cy="258614"/>
          </a:xfrm>
          <a:prstGeom prst="roundRect">
            <a:avLst/>
          </a:prstGeom>
          <a:solidFill>
            <a:srgbClr val="67829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Service Desk Services</a:t>
            </a:r>
          </a:p>
        </p:txBody>
      </p:sp>
      <p:sp>
        <p:nvSpPr>
          <p:cNvPr id="74" name="Rounded Rectangle 35">
            <a:extLst>
              <a:ext uri="{FF2B5EF4-FFF2-40B4-BE49-F238E27FC236}">
                <a16:creationId xmlns:a16="http://schemas.microsoft.com/office/drawing/2014/main" id="{C1F61DB2-7068-420C-BBA2-FFAE3D37620E}"/>
              </a:ext>
            </a:extLst>
          </p:cNvPr>
          <p:cNvSpPr/>
          <p:nvPr/>
        </p:nvSpPr>
        <p:spPr bwMode="auto">
          <a:xfrm>
            <a:off x="6194402" y="2876820"/>
            <a:ext cx="3201408" cy="304745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Services</a:t>
            </a:r>
          </a:p>
        </p:txBody>
      </p:sp>
      <p:sp>
        <p:nvSpPr>
          <p:cNvPr id="75" name="Rounded Rectangle 35">
            <a:extLst>
              <a:ext uri="{FF2B5EF4-FFF2-40B4-BE49-F238E27FC236}">
                <a16:creationId xmlns:a16="http://schemas.microsoft.com/office/drawing/2014/main" id="{E58614F9-9837-4E1B-A7AB-52CB9BC0A7A5}"/>
              </a:ext>
            </a:extLst>
          </p:cNvPr>
          <p:cNvSpPr/>
          <p:nvPr/>
        </p:nvSpPr>
        <p:spPr bwMode="auto">
          <a:xfrm>
            <a:off x="6194402" y="2109951"/>
            <a:ext cx="3201408" cy="316513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Operations Applications  </a:t>
            </a:r>
          </a:p>
        </p:txBody>
      </p:sp>
      <p:sp>
        <p:nvSpPr>
          <p:cNvPr id="76" name="Rounded Rectangle 35">
            <a:extLst>
              <a:ext uri="{FF2B5EF4-FFF2-40B4-BE49-F238E27FC236}">
                <a16:creationId xmlns:a16="http://schemas.microsoft.com/office/drawing/2014/main" id="{E993130D-5087-46C9-B5DC-6D87EC6C08C7}"/>
              </a:ext>
            </a:extLst>
          </p:cNvPr>
          <p:cNvSpPr/>
          <p:nvPr/>
        </p:nvSpPr>
        <p:spPr bwMode="auto">
          <a:xfrm>
            <a:off x="6194402" y="1748524"/>
            <a:ext cx="3201408" cy="294504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Lifecycle and SIS Services</a:t>
            </a:r>
          </a:p>
        </p:txBody>
      </p:sp>
      <p:sp>
        <p:nvSpPr>
          <p:cNvPr id="77" name="Rounded Rectangle 35">
            <a:extLst>
              <a:ext uri="{FF2B5EF4-FFF2-40B4-BE49-F238E27FC236}">
                <a16:creationId xmlns:a16="http://schemas.microsoft.com/office/drawing/2014/main" id="{CB121216-A44F-4BA0-8798-92DF41606E67}"/>
              </a:ext>
            </a:extLst>
          </p:cNvPr>
          <p:cNvSpPr/>
          <p:nvPr/>
        </p:nvSpPr>
        <p:spPr bwMode="auto">
          <a:xfrm>
            <a:off x="6194402" y="1364271"/>
            <a:ext cx="3201408" cy="317330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Support Services</a:t>
            </a:r>
          </a:p>
        </p:txBody>
      </p:sp>
      <p:sp>
        <p:nvSpPr>
          <p:cNvPr id="78" name="Rounded Rectangle 35">
            <a:extLst>
              <a:ext uri="{FF2B5EF4-FFF2-40B4-BE49-F238E27FC236}">
                <a16:creationId xmlns:a16="http://schemas.microsoft.com/office/drawing/2014/main" id="{8CA82363-631B-46B8-98AF-D068BFC7D7EE}"/>
              </a:ext>
            </a:extLst>
          </p:cNvPr>
          <p:cNvSpPr/>
          <p:nvPr/>
        </p:nvSpPr>
        <p:spPr bwMode="auto">
          <a:xfrm>
            <a:off x="6194402" y="1010660"/>
            <a:ext cx="3201408" cy="286688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Application Development Services</a:t>
            </a:r>
          </a:p>
        </p:txBody>
      </p:sp>
      <p:sp>
        <p:nvSpPr>
          <p:cNvPr id="79" name="Rounded Rectangle 35">
            <a:extLst>
              <a:ext uri="{FF2B5EF4-FFF2-40B4-BE49-F238E27FC236}">
                <a16:creationId xmlns:a16="http://schemas.microsoft.com/office/drawing/2014/main" id="{501B10BC-CC5F-4F2B-AD71-CE38AD6C0155}"/>
              </a:ext>
            </a:extLst>
          </p:cNvPr>
          <p:cNvSpPr/>
          <p:nvPr/>
        </p:nvSpPr>
        <p:spPr bwMode="auto">
          <a:xfrm>
            <a:off x="6194402" y="642677"/>
            <a:ext cx="3201408" cy="301060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 and Learning Services</a:t>
            </a:r>
          </a:p>
        </p:txBody>
      </p:sp>
      <p:sp>
        <p:nvSpPr>
          <p:cNvPr id="80" name="Rounded Rectangle 35">
            <a:extLst>
              <a:ext uri="{FF2B5EF4-FFF2-40B4-BE49-F238E27FC236}">
                <a16:creationId xmlns:a16="http://schemas.microsoft.com/office/drawing/2014/main" id="{94575D49-37E5-4065-BFBF-3EDF756FC1CA}"/>
              </a:ext>
            </a:extLst>
          </p:cNvPr>
          <p:cNvSpPr/>
          <p:nvPr/>
        </p:nvSpPr>
        <p:spPr bwMode="auto">
          <a:xfrm>
            <a:off x="6194402" y="274693"/>
            <a:ext cx="3201408" cy="301061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and Research Computing Services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CECBF4B4-8100-42D4-8085-4E3D68A09ABF}"/>
              </a:ext>
            </a:extLst>
          </p:cNvPr>
          <p:cNvSpPr/>
          <p:nvPr/>
        </p:nvSpPr>
        <p:spPr bwMode="auto">
          <a:xfrm>
            <a:off x="6194402" y="2493387"/>
            <a:ext cx="3201408" cy="316513"/>
          </a:xfrm>
          <a:prstGeom prst="roundRect">
            <a:avLst/>
          </a:prstGeom>
          <a:solidFill>
            <a:srgbClr val="74082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34290" rIns="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Professional Services and Consulting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83BF9F-9288-4032-B2A5-7FE2462139D1}"/>
              </a:ext>
            </a:extLst>
          </p:cNvPr>
          <p:cNvCxnSpPr/>
          <p:nvPr/>
        </p:nvCxnSpPr>
        <p:spPr>
          <a:xfrm>
            <a:off x="6052457" y="224749"/>
            <a:ext cx="0" cy="2920721"/>
          </a:xfrm>
          <a:prstGeom prst="line">
            <a:avLst/>
          </a:prstGeom>
          <a:ln w="57150">
            <a:solidFill>
              <a:srgbClr val="7F2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423">
            <a:extLst>
              <a:ext uri="{FF2B5EF4-FFF2-40B4-BE49-F238E27FC236}">
                <a16:creationId xmlns:a16="http://schemas.microsoft.com/office/drawing/2014/main" id="{D47AC55F-7B2C-4FAD-A5C9-1C5F2BC9AECD}"/>
              </a:ext>
            </a:extLst>
          </p:cNvPr>
          <p:cNvSpPr>
            <a:spLocks noEditPoints="1"/>
          </p:cNvSpPr>
          <p:nvPr/>
        </p:nvSpPr>
        <p:spPr bwMode="black">
          <a:xfrm>
            <a:off x="3043944" y="4661076"/>
            <a:ext cx="579437" cy="404813"/>
          </a:xfrm>
          <a:custGeom>
            <a:avLst/>
            <a:gdLst>
              <a:gd name="T0" fmla="*/ 212 w 232"/>
              <a:gd name="T1" fmla="*/ 28 h 162"/>
              <a:gd name="T2" fmla="*/ 232 w 232"/>
              <a:gd name="T3" fmla="*/ 28 h 162"/>
              <a:gd name="T4" fmla="*/ 232 w 232"/>
              <a:gd name="T5" fmla="*/ 12 h 162"/>
              <a:gd name="T6" fmla="*/ 196 w 232"/>
              <a:gd name="T7" fmla="*/ 12 h 162"/>
              <a:gd name="T8" fmla="*/ 196 w 232"/>
              <a:gd name="T9" fmla="*/ 24 h 162"/>
              <a:gd name="T10" fmla="*/ 158 w 232"/>
              <a:gd name="T11" fmla="*/ 8 h 162"/>
              <a:gd name="T12" fmla="*/ 120 w 232"/>
              <a:gd name="T13" fmla="*/ 8 h 162"/>
              <a:gd name="T14" fmla="*/ 101 w 232"/>
              <a:gd name="T15" fmla="*/ 16 h 162"/>
              <a:gd name="T16" fmla="*/ 36 w 232"/>
              <a:gd name="T17" fmla="*/ 16 h 162"/>
              <a:gd name="T18" fmla="*/ 36 w 232"/>
              <a:gd name="T19" fmla="*/ 0 h 162"/>
              <a:gd name="T20" fmla="*/ 0 w 232"/>
              <a:gd name="T21" fmla="*/ 0 h 162"/>
              <a:gd name="T22" fmla="*/ 0 w 232"/>
              <a:gd name="T23" fmla="*/ 16 h 162"/>
              <a:gd name="T24" fmla="*/ 20 w 232"/>
              <a:gd name="T25" fmla="*/ 16 h 162"/>
              <a:gd name="T26" fmla="*/ 20 w 232"/>
              <a:gd name="T27" fmla="*/ 108 h 162"/>
              <a:gd name="T28" fmla="*/ 0 w 232"/>
              <a:gd name="T29" fmla="*/ 108 h 162"/>
              <a:gd name="T30" fmla="*/ 0 w 232"/>
              <a:gd name="T31" fmla="*/ 124 h 162"/>
              <a:gd name="T32" fmla="*/ 36 w 232"/>
              <a:gd name="T33" fmla="*/ 124 h 162"/>
              <a:gd name="T34" fmla="*/ 36 w 232"/>
              <a:gd name="T35" fmla="*/ 112 h 162"/>
              <a:gd name="T36" fmla="*/ 44 w 232"/>
              <a:gd name="T37" fmla="*/ 112 h 162"/>
              <a:gd name="T38" fmla="*/ 65 w 232"/>
              <a:gd name="T39" fmla="*/ 146 h 162"/>
              <a:gd name="T40" fmla="*/ 79 w 232"/>
              <a:gd name="T41" fmla="*/ 158 h 162"/>
              <a:gd name="T42" fmla="*/ 94 w 232"/>
              <a:gd name="T43" fmla="*/ 162 h 162"/>
              <a:gd name="T44" fmla="*/ 104 w 232"/>
              <a:gd name="T45" fmla="*/ 161 h 162"/>
              <a:gd name="T46" fmla="*/ 157 w 232"/>
              <a:gd name="T47" fmla="*/ 145 h 162"/>
              <a:gd name="T48" fmla="*/ 185 w 232"/>
              <a:gd name="T49" fmla="*/ 124 h 162"/>
              <a:gd name="T50" fmla="*/ 196 w 232"/>
              <a:gd name="T51" fmla="*/ 124 h 162"/>
              <a:gd name="T52" fmla="*/ 196 w 232"/>
              <a:gd name="T53" fmla="*/ 136 h 162"/>
              <a:gd name="T54" fmla="*/ 232 w 232"/>
              <a:gd name="T55" fmla="*/ 136 h 162"/>
              <a:gd name="T56" fmla="*/ 232 w 232"/>
              <a:gd name="T57" fmla="*/ 120 h 162"/>
              <a:gd name="T58" fmla="*/ 212 w 232"/>
              <a:gd name="T59" fmla="*/ 120 h 162"/>
              <a:gd name="T60" fmla="*/ 212 w 232"/>
              <a:gd name="T61" fmla="*/ 31 h 162"/>
              <a:gd name="T62" fmla="*/ 212 w 232"/>
              <a:gd name="T63" fmla="*/ 28 h 162"/>
              <a:gd name="T64" fmla="*/ 153 w 232"/>
              <a:gd name="T65" fmla="*/ 129 h 162"/>
              <a:gd name="T66" fmla="*/ 100 w 232"/>
              <a:gd name="T67" fmla="*/ 145 h 162"/>
              <a:gd name="T68" fmla="*/ 86 w 232"/>
              <a:gd name="T69" fmla="*/ 144 h 162"/>
              <a:gd name="T70" fmla="*/ 79 w 232"/>
              <a:gd name="T71" fmla="*/ 137 h 162"/>
              <a:gd name="T72" fmla="*/ 52 w 232"/>
              <a:gd name="T73" fmla="*/ 96 h 162"/>
              <a:gd name="T74" fmla="*/ 36 w 232"/>
              <a:gd name="T75" fmla="*/ 96 h 162"/>
              <a:gd name="T76" fmla="*/ 36 w 232"/>
              <a:gd name="T77" fmla="*/ 32 h 162"/>
              <a:gd name="T78" fmla="*/ 85 w 232"/>
              <a:gd name="T79" fmla="*/ 32 h 162"/>
              <a:gd name="T80" fmla="*/ 53 w 232"/>
              <a:gd name="T81" fmla="*/ 64 h 162"/>
              <a:gd name="T82" fmla="*/ 63 w 232"/>
              <a:gd name="T83" fmla="*/ 74 h 162"/>
              <a:gd name="T84" fmla="*/ 88 w 232"/>
              <a:gd name="T85" fmla="*/ 85 h 162"/>
              <a:gd name="T86" fmla="*/ 88 w 232"/>
              <a:gd name="T87" fmla="*/ 85 h 162"/>
              <a:gd name="T88" fmla="*/ 114 w 232"/>
              <a:gd name="T89" fmla="*/ 74 h 162"/>
              <a:gd name="T90" fmla="*/ 123 w 232"/>
              <a:gd name="T91" fmla="*/ 64 h 162"/>
              <a:gd name="T92" fmla="*/ 136 w 232"/>
              <a:gd name="T93" fmla="*/ 64 h 162"/>
              <a:gd name="T94" fmla="*/ 170 w 232"/>
              <a:gd name="T95" fmla="*/ 116 h 162"/>
              <a:gd name="T96" fmla="*/ 153 w 232"/>
              <a:gd name="T97" fmla="*/ 129 h 162"/>
              <a:gd name="T98" fmla="*/ 184 w 232"/>
              <a:gd name="T99" fmla="*/ 108 h 162"/>
              <a:gd name="T100" fmla="*/ 144 w 232"/>
              <a:gd name="T101" fmla="*/ 48 h 162"/>
              <a:gd name="T102" fmla="*/ 117 w 232"/>
              <a:gd name="T103" fmla="*/ 48 h 162"/>
              <a:gd name="T104" fmla="*/ 102 w 232"/>
              <a:gd name="T105" fmla="*/ 63 h 162"/>
              <a:gd name="T106" fmla="*/ 88 w 232"/>
              <a:gd name="T107" fmla="*/ 69 h 162"/>
              <a:gd name="T108" fmla="*/ 88 w 232"/>
              <a:gd name="T109" fmla="*/ 69 h 162"/>
              <a:gd name="T110" fmla="*/ 75 w 232"/>
              <a:gd name="T111" fmla="*/ 64 h 162"/>
              <a:gd name="T112" fmla="*/ 112 w 232"/>
              <a:gd name="T113" fmla="*/ 27 h 162"/>
              <a:gd name="T114" fmla="*/ 120 w 232"/>
              <a:gd name="T115" fmla="*/ 24 h 162"/>
              <a:gd name="T116" fmla="*/ 154 w 232"/>
              <a:gd name="T117" fmla="*/ 24 h 162"/>
              <a:gd name="T118" fmla="*/ 196 w 232"/>
              <a:gd name="T119" fmla="*/ 42 h 162"/>
              <a:gd name="T120" fmla="*/ 196 w 232"/>
              <a:gd name="T121" fmla="*/ 108 h 162"/>
              <a:gd name="T122" fmla="*/ 184 w 232"/>
              <a:gd name="T123" fmla="*/ 10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" h="162">
                <a:moveTo>
                  <a:pt x="212" y="28"/>
                </a:moveTo>
                <a:cubicBezTo>
                  <a:pt x="232" y="28"/>
                  <a:pt x="232" y="28"/>
                  <a:pt x="232" y="28"/>
                </a:cubicBezTo>
                <a:cubicBezTo>
                  <a:pt x="232" y="12"/>
                  <a:pt x="232" y="12"/>
                  <a:pt x="232" y="12"/>
                </a:cubicBezTo>
                <a:cubicBezTo>
                  <a:pt x="196" y="12"/>
                  <a:pt x="196" y="12"/>
                  <a:pt x="196" y="12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58" y="8"/>
                  <a:pt x="158" y="8"/>
                  <a:pt x="158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13" y="8"/>
                  <a:pt x="106" y="11"/>
                  <a:pt x="101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4"/>
                  <a:pt x="0" y="124"/>
                  <a:pt x="0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9" y="151"/>
                  <a:pt x="73" y="156"/>
                  <a:pt x="79" y="158"/>
                </a:cubicBezTo>
                <a:cubicBezTo>
                  <a:pt x="84" y="161"/>
                  <a:pt x="89" y="162"/>
                  <a:pt x="94" y="162"/>
                </a:cubicBezTo>
                <a:cubicBezTo>
                  <a:pt x="98" y="162"/>
                  <a:pt x="101" y="162"/>
                  <a:pt x="104" y="161"/>
                </a:cubicBezTo>
                <a:cubicBezTo>
                  <a:pt x="157" y="145"/>
                  <a:pt x="157" y="145"/>
                  <a:pt x="157" y="145"/>
                </a:cubicBezTo>
                <a:cubicBezTo>
                  <a:pt x="168" y="141"/>
                  <a:pt x="178" y="134"/>
                  <a:pt x="185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2" y="31"/>
                  <a:pt x="212" y="31"/>
                  <a:pt x="212" y="31"/>
                </a:cubicBezTo>
                <a:lnTo>
                  <a:pt x="212" y="28"/>
                </a:lnTo>
                <a:close/>
                <a:moveTo>
                  <a:pt x="153" y="129"/>
                </a:moveTo>
                <a:cubicBezTo>
                  <a:pt x="100" y="145"/>
                  <a:pt x="100" y="145"/>
                  <a:pt x="100" y="145"/>
                </a:cubicBezTo>
                <a:cubicBezTo>
                  <a:pt x="95" y="147"/>
                  <a:pt x="90" y="146"/>
                  <a:pt x="86" y="144"/>
                </a:cubicBezTo>
                <a:cubicBezTo>
                  <a:pt x="83" y="143"/>
                  <a:pt x="81" y="140"/>
                  <a:pt x="79" y="137"/>
                </a:cubicBezTo>
                <a:cubicBezTo>
                  <a:pt x="52" y="96"/>
                  <a:pt x="52" y="96"/>
                  <a:pt x="5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32"/>
                  <a:pt x="36" y="32"/>
                  <a:pt x="36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53" y="64"/>
                  <a:pt x="53" y="64"/>
                  <a:pt x="53" y="64"/>
                </a:cubicBezTo>
                <a:cubicBezTo>
                  <a:pt x="63" y="74"/>
                  <a:pt x="63" y="74"/>
                  <a:pt x="63" y="74"/>
                </a:cubicBezTo>
                <a:cubicBezTo>
                  <a:pt x="69" y="81"/>
                  <a:pt x="7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98" y="85"/>
                  <a:pt x="107" y="81"/>
                  <a:pt x="114" y="7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6" y="123"/>
                  <a:pt x="160" y="127"/>
                  <a:pt x="153" y="129"/>
                </a:cubicBezTo>
                <a:moveTo>
                  <a:pt x="184" y="108"/>
                </a:moveTo>
                <a:cubicBezTo>
                  <a:pt x="144" y="48"/>
                  <a:pt x="144" y="48"/>
                  <a:pt x="144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98" y="67"/>
                  <a:pt x="93" y="69"/>
                  <a:pt x="88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83" y="69"/>
                  <a:pt x="79" y="67"/>
                  <a:pt x="75" y="6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5"/>
                  <a:pt x="117" y="24"/>
                  <a:pt x="120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6" y="108"/>
                  <a:pt x="196" y="108"/>
                  <a:pt x="196" y="108"/>
                </a:cubicBezTo>
                <a:lnTo>
                  <a:pt x="184" y="1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68ABEB7-0B65-4DC5-860A-ED645198B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713" y="5681705"/>
            <a:ext cx="842522" cy="84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AF7FB1-0377-48C0-A3E3-5B808CCE273E}"/>
              </a:ext>
            </a:extLst>
          </p:cNvPr>
          <p:cNvCxnSpPr>
            <a:stCxn id="6" idx="2"/>
            <a:endCxn id="59" idx="0"/>
          </p:cNvCxnSpPr>
          <p:nvPr/>
        </p:nvCxnSpPr>
        <p:spPr>
          <a:xfrm flipV="1">
            <a:off x="56506" y="202622"/>
            <a:ext cx="5995952" cy="65178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9574E1-E2F1-4723-958D-B3784756C258}"/>
              </a:ext>
            </a:extLst>
          </p:cNvPr>
          <p:cNvSpPr txBox="1"/>
          <p:nvPr/>
        </p:nvSpPr>
        <p:spPr>
          <a:xfrm>
            <a:off x="10008904" y="1487267"/>
            <a:ext cx="170040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Local Campus IT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2B20E-B726-453D-AFE6-A340A292A79D}"/>
              </a:ext>
            </a:extLst>
          </p:cNvPr>
          <p:cNvSpPr txBox="1"/>
          <p:nvPr/>
        </p:nvSpPr>
        <p:spPr>
          <a:xfrm>
            <a:off x="9173319" y="4116642"/>
            <a:ext cx="25359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Unified Team at UWSA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52D1278-8485-48B1-A416-2C933E9EFD13}"/>
              </a:ext>
            </a:extLst>
          </p:cNvPr>
          <p:cNvSpPr txBox="1"/>
          <p:nvPr/>
        </p:nvSpPr>
        <p:spPr>
          <a:xfrm>
            <a:off x="7948166" y="5843337"/>
            <a:ext cx="3761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UW-Madison Partnered Services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462F4A2-728A-46D5-B8EE-258D2D01A91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691861"/>
            <a:ext cx="3411794" cy="62892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>
              <a:spcAft>
                <a:spcPts val="1200"/>
              </a:spcAft>
              <a:defRPr/>
            </a:pPr>
            <a:r>
              <a:rPr lang="en-US" sz="2000">
                <a:solidFill>
                  <a:srgbClr val="74082C"/>
                </a:solidFill>
                <a:latin typeface="Arial Black"/>
              </a:rPr>
              <a:t>ITaaS Service Portfolio</a:t>
            </a:r>
            <a:endParaRPr lang="en-US" sz="2000" strike="sngStrike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E65B51A-97E1-4265-A1EF-39AA2147D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540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67947" y="1866293"/>
            <a:ext cx="913377" cy="6637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931A94-CF9D-6E43-A1CD-4D63C8279D9F}"/>
              </a:ext>
            </a:extLst>
          </p:cNvPr>
          <p:cNvCxnSpPr>
            <a:cxnSpLocks/>
          </p:cNvCxnSpPr>
          <p:nvPr/>
        </p:nvCxnSpPr>
        <p:spPr>
          <a:xfrm flipV="1">
            <a:off x="470865" y="3881209"/>
            <a:ext cx="7613769" cy="12304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7E77D8-7B40-0F42-B7D0-CF97C4F12576}"/>
              </a:ext>
            </a:extLst>
          </p:cNvPr>
          <p:cNvCxnSpPr>
            <a:cxnSpLocks/>
          </p:cNvCxnSpPr>
          <p:nvPr/>
        </p:nvCxnSpPr>
        <p:spPr>
          <a:xfrm flipV="1">
            <a:off x="1230807" y="3231614"/>
            <a:ext cx="6853827" cy="26761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BF00D6-5860-1D41-AF35-C5C861920629}"/>
              </a:ext>
            </a:extLst>
          </p:cNvPr>
          <p:cNvSpPr txBox="1"/>
          <p:nvPr/>
        </p:nvSpPr>
        <p:spPr>
          <a:xfrm>
            <a:off x="645358" y="3902227"/>
            <a:ext cx="1170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Focus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2CB662-0F6E-D84E-9677-29E2B5F2E22C}"/>
              </a:ext>
            </a:extLst>
          </p:cNvPr>
          <p:cNvSpPr txBox="1"/>
          <p:nvPr/>
        </p:nvSpPr>
        <p:spPr>
          <a:xfrm>
            <a:off x="1501985" y="3242191"/>
            <a:ext cx="1436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Options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B84AAE1-E8BF-0141-9860-9381AD621C59}"/>
              </a:ext>
            </a:extLst>
          </p:cNvPr>
          <p:cNvSpPr/>
          <p:nvPr/>
        </p:nvSpPr>
        <p:spPr>
          <a:xfrm rot="5400000">
            <a:off x="1348087" y="3323969"/>
            <a:ext cx="131115" cy="23054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hevron 53">
            <a:extLst>
              <a:ext uri="{FF2B5EF4-FFF2-40B4-BE49-F238E27FC236}">
                <a16:creationId xmlns:a16="http://schemas.microsoft.com/office/drawing/2014/main" id="{CA28416C-0421-8545-B8B2-3D2043843883}"/>
              </a:ext>
            </a:extLst>
          </p:cNvPr>
          <p:cNvSpPr/>
          <p:nvPr/>
        </p:nvSpPr>
        <p:spPr>
          <a:xfrm rot="5400000">
            <a:off x="508997" y="3958569"/>
            <a:ext cx="131115" cy="23054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69C3E-2050-3041-86E2-8CB51315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noFill/>
        </p:spPr>
        <p:txBody>
          <a:bodyPr>
            <a:normAutofit/>
          </a:bodyPr>
          <a:lstStyle/>
          <a:p>
            <a:r>
              <a:rPr lang="en-US" sz="4800" err="1"/>
              <a:t>ITaaS</a:t>
            </a:r>
            <a:r>
              <a:rPr lang="en-US" sz="4800"/>
              <a:t> Guiding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3F893-833D-1046-A409-68CF530B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6B2801F-AB2E-47A4-A198-B654C0E81C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167D809-353A-4179-A269-D4E3845F30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2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AE4C794-A1E9-6C41-96C1-0BD3955CA8C1}"/>
              </a:ext>
            </a:extLst>
          </p:cNvPr>
          <p:cNvSpPr/>
          <p:nvPr/>
        </p:nvSpPr>
        <p:spPr>
          <a:xfrm>
            <a:off x="4630132" y="1418224"/>
            <a:ext cx="7321542" cy="5074649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08293-88CB-FE41-8B0F-D1E328DA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as a Service - SLA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E5E5-42D6-3241-A00C-E6246156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2801F-AB2E-47A4-A198-B654C0E8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A0561-5A4A-F34D-B65C-6C04704CB830}"/>
              </a:ext>
            </a:extLst>
          </p:cNvPr>
          <p:cNvSpPr/>
          <p:nvPr/>
        </p:nvSpPr>
        <p:spPr>
          <a:xfrm>
            <a:off x="461913" y="1451727"/>
            <a:ext cx="3780149" cy="504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ITaaS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Establishes the high-level relationship between the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(UWSA) and the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(campus).  Creates a standard service methodology across all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ITaaS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services.  Topics covered include: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Subscribed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Customer-specific Pricing and Billing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Incident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Requests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Support Metrics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Uptime and Availability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Roadmap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Accountability of 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Terms of Agreement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Exit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AB1CA8-EDD2-5A4D-A5B7-53ECE6319589}"/>
              </a:ext>
            </a:extLst>
          </p:cNvPr>
          <p:cNvSpPr/>
          <p:nvPr/>
        </p:nvSpPr>
        <p:spPr>
          <a:xfrm>
            <a:off x="4807670" y="1618363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&amp; Engineering as a Service (SaaS)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DEF3A2-513B-674C-8C13-77195D1BD260}"/>
              </a:ext>
            </a:extLst>
          </p:cNvPr>
          <p:cNvSpPr/>
          <p:nvPr/>
        </p:nvSpPr>
        <p:spPr>
          <a:xfrm>
            <a:off x="4807670" y="2394139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PeopleSoft as a Service 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0B9E36-EB30-5C49-9B21-AE2D9E84053B}"/>
              </a:ext>
            </a:extLst>
          </p:cNvPr>
          <p:cNvSpPr/>
          <p:nvPr/>
        </p:nvSpPr>
        <p:spPr>
          <a:xfrm>
            <a:off x="4807670" y="3169915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Incident Response as a Service (IR)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FF9464-512A-2440-8A2E-D1AE619A28F9}"/>
              </a:ext>
            </a:extLst>
          </p:cNvPr>
          <p:cNvSpPr/>
          <p:nvPr/>
        </p:nvSpPr>
        <p:spPr>
          <a:xfrm>
            <a:off x="4807670" y="3945691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Monitoring, Detection and Response (MDR)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4DB547C-6F25-D048-873C-8E749DF8957A}"/>
              </a:ext>
            </a:extLst>
          </p:cNvPr>
          <p:cNvSpPr/>
          <p:nvPr/>
        </p:nvSpPr>
        <p:spPr>
          <a:xfrm>
            <a:off x="4807670" y="4721467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PeopleSoft Development as a Service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DE0604-7AF5-B241-8AC2-C273B6F4B301}"/>
              </a:ext>
            </a:extLst>
          </p:cNvPr>
          <p:cNvSpPr/>
          <p:nvPr/>
        </p:nvSpPr>
        <p:spPr>
          <a:xfrm>
            <a:off x="4807670" y="5497244"/>
            <a:ext cx="4006392" cy="593889"/>
          </a:xfrm>
          <a:prstGeom prst="roundRect">
            <a:avLst/>
          </a:prstGeom>
          <a:solidFill>
            <a:srgbClr val="668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Appendix 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ITSM Platform as a Service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B9005862-EC83-5242-AE7B-5D81499B901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242062" y="1915308"/>
            <a:ext cx="565608" cy="205699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C2F8BB18-2255-7E44-B982-9506F1DA3D7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242062" y="2691084"/>
            <a:ext cx="565608" cy="12812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8D7C98B-FA17-8644-8016-128BCD39AD21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4242062" y="3466860"/>
            <a:ext cx="565608" cy="5054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BEB3383-13A3-6240-8631-B1818D139F62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4242062" y="3972301"/>
            <a:ext cx="565608" cy="2703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EDD4913-A95A-D34B-9F71-B40A3CF4F949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4242062" y="3972301"/>
            <a:ext cx="565608" cy="104611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4F844F80-7109-3845-957D-6EB3A751DAE4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4242062" y="3972301"/>
            <a:ext cx="565608" cy="18218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1ADABD-77B8-4348-87C2-249130E75BAB}"/>
              </a:ext>
            </a:extLst>
          </p:cNvPr>
          <p:cNvSpPr txBox="1"/>
          <p:nvPr/>
        </p:nvSpPr>
        <p:spPr>
          <a:xfrm>
            <a:off x="9078012" y="1545996"/>
            <a:ext cx="26520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Appendices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service covered in the SLA has its own service definition attached as an appendix to the main agreement.  Each appendix covers the following topics: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Description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Included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Pricing and Billing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Related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Level Targets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Notes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1119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90D4-C322-E0B6-463E-4FBA9F72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Offerings, Status, and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E2B0A-6651-3F3B-BD86-6E29BC6E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2801F-AB2E-47A4-A198-B654C0E8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99E31D1-0D84-BC25-1B97-5488D1E04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74481"/>
              </p:ext>
            </p:extLst>
          </p:nvPr>
        </p:nvGraphicFramePr>
        <p:xfrm>
          <a:off x="523875" y="1549387"/>
          <a:ext cx="11144249" cy="4087839"/>
        </p:xfrm>
        <a:graphic>
          <a:graphicData uri="http://schemas.openxmlformats.org/drawingml/2006/table">
            <a:tbl>
              <a:tblPr/>
              <a:tblGrid>
                <a:gridCol w="792979">
                  <a:extLst>
                    <a:ext uri="{9D8B030D-6E8A-4147-A177-3AD203B41FA5}">
                      <a16:colId xmlns:a16="http://schemas.microsoft.com/office/drawing/2014/main" val="1396645644"/>
                    </a:ext>
                  </a:extLst>
                </a:gridCol>
                <a:gridCol w="2855942">
                  <a:extLst>
                    <a:ext uri="{9D8B030D-6E8A-4147-A177-3AD203B41FA5}">
                      <a16:colId xmlns:a16="http://schemas.microsoft.com/office/drawing/2014/main" val="2279520895"/>
                    </a:ext>
                  </a:extLst>
                </a:gridCol>
                <a:gridCol w="1288212">
                  <a:extLst>
                    <a:ext uri="{9D8B030D-6E8A-4147-A177-3AD203B41FA5}">
                      <a16:colId xmlns:a16="http://schemas.microsoft.com/office/drawing/2014/main" val="1164420666"/>
                    </a:ext>
                  </a:extLst>
                </a:gridCol>
                <a:gridCol w="1385436">
                  <a:extLst>
                    <a:ext uri="{9D8B030D-6E8A-4147-A177-3AD203B41FA5}">
                      <a16:colId xmlns:a16="http://schemas.microsoft.com/office/drawing/2014/main" val="986153707"/>
                    </a:ext>
                  </a:extLst>
                </a:gridCol>
                <a:gridCol w="376742">
                  <a:extLst>
                    <a:ext uri="{9D8B030D-6E8A-4147-A177-3AD203B41FA5}">
                      <a16:colId xmlns:a16="http://schemas.microsoft.com/office/drawing/2014/main" val="3012009586"/>
                    </a:ext>
                  </a:extLst>
                </a:gridCol>
                <a:gridCol w="303824">
                  <a:extLst>
                    <a:ext uri="{9D8B030D-6E8A-4147-A177-3AD203B41FA5}">
                      <a16:colId xmlns:a16="http://schemas.microsoft.com/office/drawing/2014/main" val="3096656274"/>
                    </a:ext>
                  </a:extLst>
                </a:gridCol>
                <a:gridCol w="340282">
                  <a:extLst>
                    <a:ext uri="{9D8B030D-6E8A-4147-A177-3AD203B41FA5}">
                      <a16:colId xmlns:a16="http://schemas.microsoft.com/office/drawing/2014/main" val="3489826527"/>
                    </a:ext>
                  </a:extLst>
                </a:gridCol>
                <a:gridCol w="340282">
                  <a:extLst>
                    <a:ext uri="{9D8B030D-6E8A-4147-A177-3AD203B41FA5}">
                      <a16:colId xmlns:a16="http://schemas.microsoft.com/office/drawing/2014/main" val="1034152323"/>
                    </a:ext>
                  </a:extLst>
                </a:gridCol>
                <a:gridCol w="303824">
                  <a:extLst>
                    <a:ext uri="{9D8B030D-6E8A-4147-A177-3AD203B41FA5}">
                      <a16:colId xmlns:a16="http://schemas.microsoft.com/office/drawing/2014/main" val="552179340"/>
                    </a:ext>
                  </a:extLst>
                </a:gridCol>
                <a:gridCol w="355474">
                  <a:extLst>
                    <a:ext uri="{9D8B030D-6E8A-4147-A177-3AD203B41FA5}">
                      <a16:colId xmlns:a16="http://schemas.microsoft.com/office/drawing/2014/main" val="886716415"/>
                    </a:ext>
                  </a:extLst>
                </a:gridCol>
                <a:gridCol w="319014">
                  <a:extLst>
                    <a:ext uri="{9D8B030D-6E8A-4147-A177-3AD203B41FA5}">
                      <a16:colId xmlns:a16="http://schemas.microsoft.com/office/drawing/2014/main" val="2110478484"/>
                    </a:ext>
                  </a:extLst>
                </a:gridCol>
                <a:gridCol w="291671">
                  <a:extLst>
                    <a:ext uri="{9D8B030D-6E8A-4147-A177-3AD203B41FA5}">
                      <a16:colId xmlns:a16="http://schemas.microsoft.com/office/drawing/2014/main" val="2020545238"/>
                    </a:ext>
                  </a:extLst>
                </a:gridCol>
                <a:gridCol w="328129">
                  <a:extLst>
                    <a:ext uri="{9D8B030D-6E8A-4147-A177-3AD203B41FA5}">
                      <a16:colId xmlns:a16="http://schemas.microsoft.com/office/drawing/2014/main" val="4182432412"/>
                    </a:ext>
                  </a:extLst>
                </a:gridCol>
                <a:gridCol w="303824">
                  <a:extLst>
                    <a:ext uri="{9D8B030D-6E8A-4147-A177-3AD203B41FA5}">
                      <a16:colId xmlns:a16="http://schemas.microsoft.com/office/drawing/2014/main" val="2671986017"/>
                    </a:ext>
                  </a:extLst>
                </a:gridCol>
                <a:gridCol w="328129">
                  <a:extLst>
                    <a:ext uri="{9D8B030D-6E8A-4147-A177-3AD203B41FA5}">
                      <a16:colId xmlns:a16="http://schemas.microsoft.com/office/drawing/2014/main" val="4160585636"/>
                    </a:ext>
                  </a:extLst>
                </a:gridCol>
                <a:gridCol w="328129">
                  <a:extLst>
                    <a:ext uri="{9D8B030D-6E8A-4147-A177-3AD203B41FA5}">
                      <a16:colId xmlns:a16="http://schemas.microsoft.com/office/drawing/2014/main" val="740609630"/>
                    </a:ext>
                  </a:extLst>
                </a:gridCol>
                <a:gridCol w="428391">
                  <a:extLst>
                    <a:ext uri="{9D8B030D-6E8A-4147-A177-3AD203B41FA5}">
                      <a16:colId xmlns:a16="http://schemas.microsoft.com/office/drawing/2014/main" val="1992371202"/>
                    </a:ext>
                  </a:extLst>
                </a:gridCol>
                <a:gridCol w="473965">
                  <a:extLst>
                    <a:ext uri="{9D8B030D-6E8A-4147-A177-3AD203B41FA5}">
                      <a16:colId xmlns:a16="http://schemas.microsoft.com/office/drawing/2014/main" val="2709322296"/>
                    </a:ext>
                  </a:extLst>
                </a:gridCol>
              </a:tblGrid>
              <a:tr h="194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MSN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EAU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GBY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LAC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OSH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PKS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PLT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RVF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STP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STO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WTW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UWSA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65328"/>
                  </a:ext>
                </a:extLst>
              </a:tr>
              <a:tr h="194659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as a Service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&amp; Engineering as a Service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Spadanuda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38479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PeopleSoft Administration as a Service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 Paulick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80823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Incident Response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Harrison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15621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Monitoring, Detection, and Response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Harrison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26023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PeopleSoft Development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 Letto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73071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Service Management Platform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Stacy Scholtka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57462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as a Service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Development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83136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 Intelligence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Development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Harrison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4510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Vulnerability Management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Development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Harrison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13568"/>
                  </a:ext>
                </a:extLst>
              </a:tr>
              <a:tr h="1946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Directions Council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Learning Environment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Renee Pfeifer-Luckett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77431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Platform (Informatica)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 Bender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34413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Conferencing (Zoom)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Stacy Scholtka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89363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Workflow Platform (BP Logix)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 Bender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68782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SysNet (Wide Area Network)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Schlicht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26585"/>
                  </a:ext>
                </a:extLst>
              </a:tr>
              <a:tr h="1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Analytics Platform</a:t>
                      </a:r>
                    </a:p>
                  </a:txBody>
                  <a:tcPr marL="82122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Development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75489"/>
                  </a:ext>
                </a:extLst>
              </a:tr>
              <a:tr h="1946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58757"/>
                  </a:ext>
                </a:extLst>
              </a:tr>
              <a:tr h="1946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Use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46148"/>
                  </a:ext>
                </a:extLst>
              </a:tr>
              <a:tr h="1946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Development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469111"/>
                  </a:ext>
                </a:extLst>
              </a:tr>
              <a:tr h="1946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Interest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360579"/>
                  </a:ext>
                </a:extLst>
              </a:tr>
              <a:tr h="1946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Partnership With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0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Systems and Engineering as a Service (SaaS)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51ADC-F182-41F2-8691-70FC90138F41}"/>
              </a:ext>
            </a:extLst>
          </p:cNvPr>
          <p:cNvSpPr txBox="1"/>
          <p:nvPr/>
        </p:nvSpPr>
        <p:spPr>
          <a:xfrm>
            <a:off x="374552" y="27251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6C1FB-9569-41BD-9FBA-AA48723B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25" y="3097351"/>
            <a:ext cx="10653103" cy="3127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Tx/>
              <a:buFont typeface="Wingdings" charset="2"/>
              <a:buChar char="§"/>
            </a:pPr>
            <a:r>
              <a:rPr lang="en-US" b="1"/>
              <a:t>Server Administration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/>
              <a:t>Provide virtual infrastructure, hosting of VM's, backup, monitoring, security, compliance</a:t>
            </a:r>
          </a:p>
          <a:p>
            <a:pPr lvl="1">
              <a:buClrTx/>
              <a:buFont typeface="Wingdings" charset="2"/>
              <a:buChar char="§"/>
            </a:pPr>
            <a:r>
              <a:rPr lang="en-US" b="1"/>
              <a:t>Identity and Access Management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/>
              <a:t>Manage Active Directory and associated identity systems and technology processes</a:t>
            </a:r>
          </a:p>
          <a:p>
            <a:pPr lvl="1">
              <a:buClrTx/>
              <a:buFont typeface="Wingdings" charset="2"/>
              <a:buChar char="§"/>
            </a:pPr>
            <a:r>
              <a:rPr lang="en-US" b="1"/>
              <a:t>Microsoft 365 and Azure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/>
              <a:t>Manage collaboration suite and Azure workloads</a:t>
            </a:r>
          </a:p>
          <a:p>
            <a:pPr lvl="1" indent="-285750">
              <a:buClrTx/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0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DEB6-587F-4410-838F-3EA0BE67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51ADC-F182-41F2-8691-70FC90138F41}"/>
              </a:ext>
            </a:extLst>
          </p:cNvPr>
          <p:cNvSpPr txBox="1"/>
          <p:nvPr/>
        </p:nvSpPr>
        <p:spPr>
          <a:xfrm>
            <a:off x="374552" y="27251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D0808B6-2E9F-3AFC-EA94-7CDD4DB0F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3873"/>
              </p:ext>
            </p:extLst>
          </p:nvPr>
        </p:nvGraphicFramePr>
        <p:xfrm>
          <a:off x="467017" y="2393356"/>
          <a:ext cx="6922404" cy="430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" name="Picture 430" descr="Two colleagues planning on board with sticky notes">
            <a:extLst>
              <a:ext uri="{FF2B5EF4-FFF2-40B4-BE49-F238E27FC236}">
                <a16:creationId xmlns:a16="http://schemas.microsoft.com/office/drawing/2014/main" id="{50ECD1A8-0373-42CB-4118-0D9625D89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962" y="3046406"/>
            <a:ext cx="3798275" cy="253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87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5j5z47TyiZWNgUfQbq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eRTd0JrPbpgk6CX_Uw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eRTd0JrPbpgk6CX_UwSg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E0928"/>
      </a:accent1>
      <a:accent2>
        <a:srgbClr val="660B27"/>
      </a:accent2>
      <a:accent3>
        <a:srgbClr val="2A2A2A"/>
      </a:accent3>
      <a:accent4>
        <a:srgbClr val="BEBEBE"/>
      </a:accent4>
      <a:accent5>
        <a:srgbClr val="646464"/>
      </a:accent5>
      <a:accent6>
        <a:srgbClr val="4B0021"/>
      </a:accent6>
      <a:hlink>
        <a:srgbClr val="7D0928"/>
      </a:hlink>
      <a:folHlink>
        <a:srgbClr val="4B00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E0928"/>
      </a:accent1>
      <a:accent2>
        <a:srgbClr val="660B27"/>
      </a:accent2>
      <a:accent3>
        <a:srgbClr val="2A2A2A"/>
      </a:accent3>
      <a:accent4>
        <a:srgbClr val="BEBEBE"/>
      </a:accent4>
      <a:accent5>
        <a:srgbClr val="646464"/>
      </a:accent5>
      <a:accent6>
        <a:srgbClr val="4B0021"/>
      </a:accent6>
      <a:hlink>
        <a:srgbClr val="7D0928"/>
      </a:hlink>
      <a:folHlink>
        <a:srgbClr val="4B00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99003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A9861D0BCBE41AC7E65369C75FED8" ma:contentTypeVersion="11" ma:contentTypeDescription="Create a new document." ma:contentTypeScope="" ma:versionID="d4efbc3d03fd06d75a0acb08b20c90a6">
  <xsd:schema xmlns:xsd="http://www.w3.org/2001/XMLSchema" xmlns:xs="http://www.w3.org/2001/XMLSchema" xmlns:p="http://schemas.microsoft.com/office/2006/metadata/properties" xmlns:ns2="1e8ffdb7-70ec-454b-910f-42f60d5b2439" xmlns:ns3="aecfac28-cea9-4563-b85c-a07550f3cc9a" targetNamespace="http://schemas.microsoft.com/office/2006/metadata/properties" ma:root="true" ma:fieldsID="9cfbacaa8ae50912d4a79819cc6c6212" ns2:_="" ns3:_="">
    <xsd:import namespace="1e8ffdb7-70ec-454b-910f-42f60d5b2439"/>
    <xsd:import namespace="aecfac28-cea9-4563-b85c-a07550f3c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ffdb7-70ec-454b-910f-42f60d5b2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fac28-cea9-4563-b85c-a07550f3c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2B3FEC-0AAE-450C-A07D-EE3DE21910E5}">
  <ds:schemaRefs>
    <ds:schemaRef ds:uri="1e8ffdb7-70ec-454b-910f-42f60d5b2439"/>
    <ds:schemaRef ds:uri="aecfac28-cea9-4563-b85c-a07550f3cc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46A596-6CF9-454E-AE6A-6D0B71141EBE}">
  <ds:schemaRefs>
    <ds:schemaRef ds:uri="1e8ffdb7-70ec-454b-910f-42f60d5b2439"/>
    <ds:schemaRef ds:uri="aecfac28-cea9-4563-b85c-a07550f3cc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ADFA8C-6E5C-4D2A-B426-06BC5CE10B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2_Office Theme</vt:lpstr>
      <vt:lpstr>5_Office Theme</vt:lpstr>
      <vt:lpstr>Ion</vt:lpstr>
      <vt:lpstr>IT as a Service (ITaaS)</vt:lpstr>
      <vt:lpstr>IT as a Service - Vision</vt:lpstr>
      <vt:lpstr>ITaaS Service Portfolio</vt:lpstr>
      <vt:lpstr>ITaaS Service Portfolio</vt:lpstr>
      <vt:lpstr>ITaaS Guiding Principles</vt:lpstr>
      <vt:lpstr>IT as a Service - SLA Structure</vt:lpstr>
      <vt:lpstr>Service Offerings, Status, and Participation</vt:lpstr>
      <vt:lpstr>Systems and Engineering as a Service (SaaS)</vt:lpstr>
      <vt:lpstr>Goals</vt:lpstr>
      <vt:lpstr>Today</vt:lpstr>
      <vt:lpstr>Monitoring, Alerting, Inventory- SolarWinds</vt:lpstr>
      <vt:lpstr>Patch Management - Ivanti</vt:lpstr>
      <vt:lpstr>Vulnerability Scanning - Qualys</vt:lpstr>
      <vt:lpstr>Backup &amp; Disaster Recovery - Veeam</vt:lpstr>
      <vt:lpstr>Logging and Security Analytics</vt:lpstr>
      <vt:lpstr>Identity Management</vt:lpstr>
      <vt:lpstr>Office 365 &amp; Azure</vt:lpstr>
      <vt:lpstr>Architecture</vt:lpstr>
      <vt:lpstr>ITaaS Data Center Network</vt:lpstr>
      <vt:lpstr>ITaaS Data Center and Delivery Network</vt:lpstr>
      <vt:lpstr>Design Consulting Assistance</vt:lpstr>
      <vt:lpstr>Guiding Principles</vt:lpstr>
      <vt:lpstr>Network Overview</vt:lpstr>
      <vt:lpstr>Network Overview</vt:lpstr>
      <vt:lpstr>PowerPoint Presentation</vt:lpstr>
      <vt:lpstr>Network Hardware Details</vt:lpstr>
      <vt:lpstr>PowerPoint Presentation</vt:lpstr>
      <vt:lpstr>What Is VMware NSX-T?</vt:lpstr>
      <vt:lpstr>NSX Networking</vt:lpstr>
      <vt:lpstr>What Is GSLB?</vt:lpstr>
      <vt:lpstr>Out of Band Management</vt:lpstr>
      <vt:lpstr>Where Are We Today?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as a Service (ITaaS)</dc:title>
  <dc:creator>Steven Hopper</dc:creator>
  <cp:revision>2</cp:revision>
  <cp:lastPrinted>2021-03-01T15:11:52Z</cp:lastPrinted>
  <dcterms:created xsi:type="dcterms:W3CDTF">2020-09-11T05:05:45Z</dcterms:created>
  <dcterms:modified xsi:type="dcterms:W3CDTF">2022-05-26T10:55:03Z</dcterms:modified>
</cp:coreProperties>
</file>