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1"/>
  </p:notesMasterIdLst>
  <p:handoutMasterIdLst>
    <p:handoutMasterId r:id="rId22"/>
  </p:handoutMasterIdLst>
  <p:sldIdLst>
    <p:sldId id="460" r:id="rId2"/>
    <p:sldId id="494" r:id="rId3"/>
    <p:sldId id="495" r:id="rId4"/>
    <p:sldId id="498" r:id="rId5"/>
    <p:sldId id="496" r:id="rId6"/>
    <p:sldId id="499" r:id="rId7"/>
    <p:sldId id="500" r:id="rId8"/>
    <p:sldId id="497" r:id="rId9"/>
    <p:sldId id="501" r:id="rId10"/>
    <p:sldId id="489" r:id="rId11"/>
    <p:sldId id="490" r:id="rId12"/>
    <p:sldId id="493" r:id="rId13"/>
    <p:sldId id="505" r:id="rId14"/>
    <p:sldId id="506" r:id="rId15"/>
    <p:sldId id="507" r:id="rId16"/>
    <p:sldId id="508" r:id="rId17"/>
    <p:sldId id="509" r:id="rId18"/>
    <p:sldId id="510" r:id="rId19"/>
    <p:sldId id="480" r:id="rId20"/>
  </p:sldIdLst>
  <p:sldSz cx="9144000" cy="6858000" type="screen4x3"/>
  <p:notesSz cx="9236075" cy="7010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FFFF00"/>
    <a:srgbClr val="9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68" autoAdjust="0"/>
    <p:restoredTop sz="87989" autoAdjust="0"/>
  </p:normalViewPr>
  <p:slideViewPr>
    <p:cSldViewPr>
      <p:cViewPr varScale="1">
        <p:scale>
          <a:sx n="59" d="100"/>
          <a:sy n="59" d="100"/>
        </p:scale>
        <p:origin x="896" y="44"/>
      </p:cViewPr>
      <p:guideLst>
        <p:guide orient="horz" pos="42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014" y="54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6B239-B09E-47D8-8DFD-60B66E0A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5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29" y="3329940"/>
            <a:ext cx="7388022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CED8C79-A234-450D-A201-E75BE8FF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9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5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35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C4A1-3512-4D51-88DF-D5B74A63FE5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77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3 main categories of DDoS attacks: Volumetric (overflow capacity), Protocol (exhaust network resources) &amp; Application (exhaust app resources)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62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Mean attack size in 1Q2020 was 5Gbps &amp; 1Q2021 is 21Gbps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48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Mean attack size in 1Q2020 was 5Gbps &amp; 1Q2021 is 21Gbps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40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73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35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77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Mean attack size in 1Q2020 was 5Gbps &amp; 1Q2021 is 21Gbps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21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22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  <a:effectLst/>
        </p:spPr>
        <p:txBody>
          <a:bodyPr/>
          <a:lstStyle>
            <a:lvl1pPr>
              <a:defRPr sz="4800" b="0">
                <a:solidFill>
                  <a:srgbClr val="900040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705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705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746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advClick="0" advTm="1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k.christian@doit.wisc.edu" TargetMode="External"/><Relationship Id="rId7" Type="http://schemas.openxmlformats.org/officeDocument/2006/relationships/hyperlink" Target="mailto:mschlicht@uwsa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chael.hare@wisc.edu" TargetMode="External"/><Relationship Id="rId5" Type="http://schemas.openxmlformats.org/officeDocument/2006/relationships/hyperlink" Target="mailto:tim.czerwonka@wisc.edu" TargetMode="External"/><Relationship Id="rId4" Type="http://schemas.openxmlformats.org/officeDocument/2006/relationships/hyperlink" Target="mailto:patrick.christian@wisc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f5.com/labs/articles/threat-intelligence/2022-application-protection-report-ddos-attack-trends#:~:text=The%20overall%20number%20of%20DDoS%20attacks%20declined%203%25%20between%202020,most%20attacked%20sector%20in%20202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5.com/labs/articles/threat-intelligence/2022-application-protection-report-ddos-attack-trends#:~:text=The%20overall%20number%20of%20DDoS%20attacks%20declined%203%25%20between%202020,most%20attacked%20sector%20in%20202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2209800"/>
          </a:xfrm>
        </p:spPr>
        <p:txBody>
          <a:bodyPr/>
          <a:lstStyle/>
          <a:p>
            <a:r>
              <a:rPr lang="en-US" dirty="0"/>
              <a:t>Will Boettcher</a:t>
            </a:r>
          </a:p>
          <a:p>
            <a:r>
              <a:rPr lang="en-US" dirty="0"/>
              <a:t>Patrick Christian</a:t>
            </a:r>
          </a:p>
          <a:p>
            <a:r>
              <a:rPr lang="en-US" dirty="0"/>
              <a:t>Tim Czerwonka</a:t>
            </a:r>
          </a:p>
          <a:p>
            <a:r>
              <a:rPr lang="en-US" dirty="0"/>
              <a:t>Michael Hare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SysNet</a:t>
            </a:r>
            <a:r>
              <a:rPr lang="en-US" dirty="0"/>
              <a:t> DDoS Service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553200" y="6182405"/>
            <a:ext cx="2362200" cy="54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50000"/>
              </a:spcAft>
              <a:buFontTx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5/25/2022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 err="1"/>
              <a:t>SysNet</a:t>
            </a:r>
            <a:r>
              <a:rPr lang="en-US" sz="3300" dirty="0"/>
              <a:t> DDoS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A685-677B-418D-A619-EFC36C457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229600" cy="5334000"/>
          </a:xfrm>
        </p:spPr>
        <p:txBody>
          <a:bodyPr wrap="square" anchor="t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Problem statement:</a:t>
            </a:r>
          </a:p>
          <a:p>
            <a:pPr lvl="1">
              <a:lnSpc>
                <a:spcPct val="90000"/>
              </a:lnSpc>
            </a:pPr>
            <a:r>
              <a:rPr lang="en-US" sz="1600" dirty="0" err="1"/>
              <a:t>SysNet</a:t>
            </a:r>
            <a:r>
              <a:rPr lang="en-US" sz="1600" dirty="0"/>
              <a:t> has observed an increasing amount of DDoS attacks.  We’ve deployed access controls to police/filter common attacks for campuses who have agreed to this service.  HOWEVER, the network has a 1-5% chance of a big attack taking 1 or all of us completely offline.  In addition, </a:t>
            </a:r>
            <a:r>
              <a:rPr lang="en-US" sz="1600" dirty="0" err="1"/>
              <a:t>SysNet</a:t>
            </a:r>
            <a:r>
              <a:rPr lang="en-US" sz="1600" dirty="0"/>
              <a:t> campuses are starting to observe TCP SYN attacks causing resource exhaustion at much lower rates which we have limited capabilities to mitigate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New </a:t>
            </a:r>
            <a:r>
              <a:rPr lang="en-US" sz="2000" dirty="0" err="1"/>
              <a:t>SysNet</a:t>
            </a:r>
            <a:r>
              <a:rPr lang="en-US" sz="2000" dirty="0"/>
              <a:t> network can deliver 100Gbps to a 4yr campus &amp; 10-30Gbps to branch campus</a:t>
            </a:r>
          </a:p>
          <a:p>
            <a:pPr>
              <a:lnSpc>
                <a:spcPct val="90000"/>
              </a:lnSpc>
            </a:pPr>
            <a:r>
              <a:rPr lang="en-US" sz="2000" dirty="0" err="1"/>
              <a:t>SysNet</a:t>
            </a:r>
            <a:r>
              <a:rPr lang="en-US" sz="2000" dirty="0"/>
              <a:t> has experienced many DDoS attacks since it began in 2014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Most attacks &lt;15 min in duration &amp; &lt; 2Gbps; largest is ~30Gbps @ UWEC (</a:t>
            </a:r>
            <a:r>
              <a:rPr lang="en-US" sz="2000" dirty="0" err="1"/>
              <a:t>SysNet</a:t>
            </a:r>
            <a:r>
              <a:rPr lang="en-US" sz="2000" dirty="0"/>
              <a:t> 1mo study); many are dorm gamer attacks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000" dirty="0"/>
              <a:t>Most if not all campuses have had service affecting events</a:t>
            </a:r>
          </a:p>
          <a:p>
            <a:pPr>
              <a:lnSpc>
                <a:spcPct val="90000"/>
              </a:lnSpc>
            </a:pPr>
            <a:r>
              <a:rPr lang="en-US" sz="2000" dirty="0" err="1"/>
              <a:t>SysNet</a:t>
            </a:r>
            <a:r>
              <a:rPr lang="en-US" sz="2000" dirty="0"/>
              <a:t> performing policing/filtering using Juniper access controls though some attacks difficult to block with existing coarse tools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3759502"/>
      </p:ext>
    </p:extLst>
  </p:cSld>
  <p:clrMapOvr>
    <a:masterClrMapping/>
  </p:clrMapOvr>
  <p:transition advClick="0" advTm="1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 err="1"/>
              <a:t>SysNet</a:t>
            </a:r>
            <a:r>
              <a:rPr lang="en-US" sz="3300" dirty="0"/>
              <a:t> DDoS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A685-677B-418D-A619-EFC36C457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229600" cy="5334000"/>
          </a:xfrm>
        </p:spPr>
        <p:txBody>
          <a:bodyPr wrap="square" anchor="t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Why are we doing this project?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Mandatory: Mitigate volumetric attacks (1-5% risk) to protect our respective business activities from financial, operational &amp; reputational risk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Desired: Reduce significant protocol attacks (e.g. TCP SYN)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Out-of-scope: Application (layer 7) attack (we think this is best handled by individual campuses &amp; other products)	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Project scope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Research, procure, test &amp; implement a cloud-based scrubbing service capable of cost-effectively offering protection for all IPv4 &amp; IPv6 space </a:t>
            </a:r>
            <a:r>
              <a:rPr lang="en-US" sz="1600" dirty="0" err="1"/>
              <a:t>SysNet</a:t>
            </a:r>
            <a:r>
              <a:rPr lang="en-US" sz="1600" dirty="0"/>
              <a:t> (AS3128)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Project goals &amp; deliverables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R&amp;D: build knowledge on marketplace offerings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Procure: develop RFP for scrubbing service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Deploy: Test &amp; implement service (technology &amp; process)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Timeline (now – 3/31/23)</a:t>
            </a:r>
          </a:p>
        </p:txBody>
      </p:sp>
    </p:spTree>
    <p:extLst>
      <p:ext uri="{BB962C8B-B14F-4D97-AF65-F5344CB8AC3E}">
        <p14:creationId xmlns:p14="http://schemas.microsoft.com/office/powerpoint/2010/main" val="2002232392"/>
      </p:ext>
    </p:extLst>
  </p:cSld>
  <p:clrMapOvr>
    <a:masterClrMapping/>
  </p:clrMapOvr>
  <p:transition advClick="0" advTm="1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 err="1"/>
              <a:t>SysNet</a:t>
            </a:r>
            <a:r>
              <a:rPr lang="en-US" sz="3300" dirty="0"/>
              <a:t> DDoS Service: RFP criteria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6A5FE208-A98A-4578-9B29-481C5AD382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464080"/>
              </p:ext>
            </p:extLst>
          </p:nvPr>
        </p:nvGraphicFramePr>
        <p:xfrm>
          <a:off x="762000" y="1066800"/>
          <a:ext cx="7620000" cy="580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Worksheet" r:id="rId3" imgW="7099374" imgH="5410331" progId="Excel.Sheet.12">
                  <p:embed/>
                </p:oleObj>
              </mc:Choice>
              <mc:Fallback>
                <p:oleObj name="Worksheet" r:id="rId3" imgW="7099374" imgH="541033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066800"/>
                        <a:ext cx="7620000" cy="5807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7388051"/>
      </p:ext>
    </p:extLst>
  </p:cSld>
  <p:clrMapOvr>
    <a:masterClrMapping/>
  </p:clrMapOvr>
  <p:transition advClick="0" advTm="1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 err="1"/>
              <a:t>SysNet</a:t>
            </a:r>
            <a:r>
              <a:rPr lang="en-US" sz="3300" dirty="0"/>
              <a:t> DDoS Service : RFP criteria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3984E03-F258-41CF-AECF-DB91B7273C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260900"/>
              </p:ext>
            </p:extLst>
          </p:nvPr>
        </p:nvGraphicFramePr>
        <p:xfrm>
          <a:off x="1112883" y="1082040"/>
          <a:ext cx="6918233" cy="5822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Worksheet" r:id="rId3" imgW="7099374" imgH="5975525" progId="Excel.Sheet.12">
                  <p:embed/>
                </p:oleObj>
              </mc:Choice>
              <mc:Fallback>
                <p:oleObj name="Worksheet" r:id="rId3" imgW="7099374" imgH="5975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2883" y="1082040"/>
                        <a:ext cx="6918233" cy="58229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3628663"/>
      </p:ext>
    </p:extLst>
  </p:cSld>
  <p:clrMapOvr>
    <a:masterClrMapping/>
  </p:clrMapOvr>
  <p:transition advClick="0" advTm="1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 err="1"/>
              <a:t>SysNet</a:t>
            </a:r>
            <a:r>
              <a:rPr lang="en-US" sz="3300" dirty="0"/>
              <a:t> DDoS Service: RFP criteria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38DDF33-4018-4D40-803C-FE9DBD1830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897752"/>
              </p:ext>
            </p:extLst>
          </p:nvPr>
        </p:nvGraphicFramePr>
        <p:xfrm>
          <a:off x="228600" y="1295400"/>
          <a:ext cx="8686800" cy="5058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Worksheet" r:id="rId3" imgW="7099374" imgH="4133719" progId="Excel.Sheet.12">
                  <p:embed/>
                </p:oleObj>
              </mc:Choice>
              <mc:Fallback>
                <p:oleObj name="Worksheet" r:id="rId3" imgW="7099374" imgH="413371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295400"/>
                        <a:ext cx="8686800" cy="50582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9359254"/>
      </p:ext>
    </p:extLst>
  </p:cSld>
  <p:clrMapOvr>
    <a:masterClrMapping/>
  </p:clrMapOvr>
  <p:transition advClick="0" advTm="1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 err="1"/>
              <a:t>SysNet</a:t>
            </a:r>
            <a:r>
              <a:rPr lang="en-US" sz="3300" dirty="0"/>
              <a:t> DDoS Service: RFP criteria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0466113-B071-451F-AEA0-7E9515E7B7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655347"/>
              </p:ext>
            </p:extLst>
          </p:nvPr>
        </p:nvGraphicFramePr>
        <p:xfrm>
          <a:off x="281775" y="2057400"/>
          <a:ext cx="8580449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Worksheet" r:id="rId3" imgW="7099374" imgH="2647819" progId="Excel.Sheet.12">
                  <p:embed/>
                </p:oleObj>
              </mc:Choice>
              <mc:Fallback>
                <p:oleObj name="Worksheet" r:id="rId3" imgW="7099374" imgH="264781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775" y="2057400"/>
                        <a:ext cx="8580449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6944238"/>
      </p:ext>
    </p:extLst>
  </p:cSld>
  <p:clrMapOvr>
    <a:masterClrMapping/>
  </p:clrMapOvr>
  <p:transition advClick="0" advTm="10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 err="1"/>
              <a:t>SysNet</a:t>
            </a:r>
            <a:r>
              <a:rPr lang="en-US" sz="3300" dirty="0"/>
              <a:t> DDoS Service: RFP criteria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7BFA152-5B4F-4640-B006-0E82BB3990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082352"/>
              </p:ext>
            </p:extLst>
          </p:nvPr>
        </p:nvGraphicFramePr>
        <p:xfrm>
          <a:off x="304799" y="1676400"/>
          <a:ext cx="8640429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Worksheet" r:id="rId3" imgW="7099374" imgH="3568525" progId="Excel.Sheet.12">
                  <p:embed/>
                </p:oleObj>
              </mc:Choice>
              <mc:Fallback>
                <p:oleObj name="Worksheet" r:id="rId3" imgW="7099374" imgH="3568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799" y="1676400"/>
                        <a:ext cx="8640429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5752345"/>
      </p:ext>
    </p:extLst>
  </p:cSld>
  <p:clrMapOvr>
    <a:masterClrMapping/>
  </p:clrMapOvr>
  <p:transition advClick="0" advTm="1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 err="1"/>
              <a:t>SysNet</a:t>
            </a:r>
            <a:r>
              <a:rPr lang="en-US" sz="3300" dirty="0"/>
              <a:t> DDoS Service: RFP criteria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4719B14-E24F-4798-BFCB-AB40A7C11C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199660"/>
              </p:ext>
            </p:extLst>
          </p:nvPr>
        </p:nvGraphicFramePr>
        <p:xfrm>
          <a:off x="419100" y="1219200"/>
          <a:ext cx="8305800" cy="5363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Worksheet" r:id="rId3" imgW="7099374" imgH="4584612" progId="Excel.Sheet.12">
                  <p:embed/>
                </p:oleObj>
              </mc:Choice>
              <mc:Fallback>
                <p:oleObj name="Worksheet" r:id="rId3" imgW="7099374" imgH="45846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" y="1219200"/>
                        <a:ext cx="8305800" cy="5363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6316385"/>
      </p:ext>
    </p:extLst>
  </p:cSld>
  <p:clrMapOvr>
    <a:masterClrMapping/>
  </p:clrMapOvr>
  <p:transition advClick="0" advTm="10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 err="1"/>
              <a:t>SysNet</a:t>
            </a:r>
            <a:r>
              <a:rPr lang="en-US" sz="3300" dirty="0"/>
              <a:t> DDoS Service: RFP criteria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A6244AF-1F55-4245-86B1-63B7A37E8B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292610"/>
              </p:ext>
            </p:extLst>
          </p:nvPr>
        </p:nvGraphicFramePr>
        <p:xfrm>
          <a:off x="225490" y="1905000"/>
          <a:ext cx="869302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Worksheet" r:id="rId3" imgW="7099374" imgH="2489375" progId="Excel.Sheet.12">
                  <p:embed/>
                </p:oleObj>
              </mc:Choice>
              <mc:Fallback>
                <p:oleObj name="Worksheet" r:id="rId3" imgW="7099374" imgH="24893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490" y="1905000"/>
                        <a:ext cx="8693020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9251220"/>
      </p:ext>
    </p:extLst>
  </p:cSld>
  <p:clrMapOvr>
    <a:masterClrMapping/>
  </p:clrMapOvr>
  <p:transition advClick="0" advTm="1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934200" cy="10668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pPr lvl="1" algn="ctr">
              <a:buNone/>
            </a:pPr>
            <a:endParaRPr lang="en-US" dirty="0">
              <a:hlinkClick r:id="rId3"/>
            </a:endParaRPr>
          </a:p>
          <a:p>
            <a:pPr lvl="1" algn="ctr">
              <a:buNone/>
            </a:pPr>
            <a:endParaRPr lang="en-US" dirty="0">
              <a:solidFill>
                <a:srgbClr val="0070C0"/>
              </a:solidFill>
              <a:hlinkClick r:id="rId3"/>
            </a:endParaRPr>
          </a:p>
          <a:p>
            <a:pPr lvl="1" algn="ctr">
              <a:buNone/>
            </a:pPr>
            <a:r>
              <a:rPr lang="en-US" sz="3600" dirty="0">
                <a:solidFill>
                  <a:srgbClr val="0070C0"/>
                </a:solidFill>
                <a:hlinkClick r:id="rId4"/>
              </a:rPr>
              <a:t>will.boettcher@wisc.edu</a:t>
            </a:r>
          </a:p>
          <a:p>
            <a:pPr lvl="1" algn="ctr">
              <a:buNone/>
            </a:pPr>
            <a:r>
              <a:rPr lang="en-US" sz="3600" dirty="0">
                <a:solidFill>
                  <a:srgbClr val="0070C0"/>
                </a:solidFill>
                <a:hlinkClick r:id="rId4"/>
              </a:rPr>
              <a:t>patrick.christian@wisc.edu</a:t>
            </a:r>
            <a:endParaRPr lang="en-US" sz="3600" dirty="0">
              <a:solidFill>
                <a:srgbClr val="0070C0"/>
              </a:solidFill>
            </a:endParaRPr>
          </a:p>
          <a:p>
            <a:pPr lvl="1" algn="ctr">
              <a:buNone/>
            </a:pPr>
            <a:r>
              <a:rPr lang="en-US" sz="3600" dirty="0">
                <a:solidFill>
                  <a:srgbClr val="0070C0"/>
                </a:solidFill>
                <a:hlinkClick r:id="rId5"/>
              </a:rPr>
              <a:t>tim.czerwonka@wisc.edu</a:t>
            </a:r>
            <a:endParaRPr lang="en-US" sz="3600" dirty="0">
              <a:solidFill>
                <a:srgbClr val="0070C0"/>
              </a:solidFill>
            </a:endParaRPr>
          </a:p>
          <a:p>
            <a:pPr lvl="1" algn="ctr">
              <a:buNone/>
            </a:pPr>
            <a:r>
              <a:rPr lang="en-US" sz="3600" dirty="0">
                <a:solidFill>
                  <a:srgbClr val="0070C0"/>
                </a:solidFill>
                <a:hlinkClick r:id="rId6"/>
              </a:rPr>
              <a:t>michael.hare@wisc.edu</a:t>
            </a:r>
            <a:endParaRPr lang="en-US" sz="3600" dirty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>
              <a:solidFill>
                <a:srgbClr val="0070C0"/>
              </a:solidFill>
              <a:hlinkClick r:id="rId7"/>
            </a:endParaRPr>
          </a:p>
        </p:txBody>
      </p:sp>
    </p:spTree>
  </p:cSld>
  <p:clrMapOvr>
    <a:masterClrMapping/>
  </p:clrMapOvr>
  <p:transition advClick="0" advTm="1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 err="1"/>
              <a:t>SysNet</a:t>
            </a:r>
            <a:r>
              <a:rPr lang="en-US" sz="3300" dirty="0"/>
              <a:t> DDoS Service: Attack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A685-677B-418D-A619-EFC36C457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988" y="1780639"/>
            <a:ext cx="8229600" cy="53340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1026" name="Picture 2" descr="Graph comparing the distribution of volumetric, protocol, and application DDoS attacks between 2020 and 2021.">
            <a:extLst>
              <a:ext uri="{FF2B5EF4-FFF2-40B4-BE49-F238E27FC236}">
                <a16:creationId xmlns:a16="http://schemas.microsoft.com/office/drawing/2014/main" id="{61031919-2388-42BC-9B1A-5223EBB33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75" y="1129447"/>
            <a:ext cx="8330588" cy="4991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619354-E05C-424C-8A37-2F1BFDCDF2EE}"/>
              </a:ext>
            </a:extLst>
          </p:cNvPr>
          <p:cNvSpPr txBox="1"/>
          <p:nvPr/>
        </p:nvSpPr>
        <p:spPr>
          <a:xfrm>
            <a:off x="24788" y="61722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/>
              <a:t>Source: </a:t>
            </a:r>
            <a:r>
              <a:rPr lang="en-US" sz="1200" dirty="0">
                <a:hlinkClick r:id="rId4"/>
              </a:rPr>
              <a:t>https://www.f5.com/labs/articles/threat-intelligence/2022-application-protection-report-ddos-attack-trends#:~:text=The%20overall%20number%20of%20DDoS%20attacks%20declined%203%25%20between%202020,most%20attacked%20sector%20in%202021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6673"/>
      </p:ext>
    </p:extLst>
  </p:cSld>
  <p:clrMapOvr>
    <a:masterClrMapping/>
  </p:clrMapOvr>
  <p:transition advClick="0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 fontScale="90000"/>
          </a:bodyPr>
          <a:lstStyle/>
          <a:p>
            <a:r>
              <a:rPr lang="en-US" sz="3300" dirty="0" err="1"/>
              <a:t>SysNet</a:t>
            </a:r>
            <a:r>
              <a:rPr lang="en-US" sz="3300" dirty="0"/>
              <a:t> DDoS Service: Larger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A685-677B-418D-A619-EFC36C457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988" y="1780639"/>
            <a:ext cx="8229600" cy="53340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619354-E05C-424C-8A37-2F1BFDCDF2EE}"/>
              </a:ext>
            </a:extLst>
          </p:cNvPr>
          <p:cNvSpPr txBox="1"/>
          <p:nvPr/>
        </p:nvSpPr>
        <p:spPr>
          <a:xfrm>
            <a:off x="24788" y="61722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/>
              <a:t>Source: </a:t>
            </a:r>
            <a:r>
              <a:rPr lang="en-US" sz="1200" dirty="0">
                <a:hlinkClick r:id="rId3"/>
              </a:rPr>
              <a:t>https://www.f5.com/labs/articles/threat-intelligence/2022-application-protection-report-ddos-attack-trends#:~:text=The%20overall%20number%20of%20DDoS%20attacks%20declined%203%25%20between%202020,most%20attacked%20sector%20in%202021</a:t>
            </a:r>
            <a:endParaRPr lang="en-US" dirty="0"/>
          </a:p>
        </p:txBody>
      </p:sp>
      <p:pic>
        <p:nvPicPr>
          <p:cNvPr id="2050" name="Picture 2" descr="While DDoS attack counts dwindled slightly in 2021, attack sizes grew exponentially.">
            <a:extLst>
              <a:ext uri="{FF2B5EF4-FFF2-40B4-BE49-F238E27FC236}">
                <a16:creationId xmlns:a16="http://schemas.microsoft.com/office/drawing/2014/main" id="{4C5D4ECE-35C7-4705-8EB6-CA15ECB13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94" y="1222672"/>
            <a:ext cx="8001000" cy="479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135946"/>
      </p:ext>
    </p:extLst>
  </p:cSld>
  <p:clrMapOvr>
    <a:masterClrMapping/>
  </p:clrMapOvr>
  <p:transition advClick="0" advTm="1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 err="1"/>
              <a:t>SysNet</a:t>
            </a:r>
            <a:r>
              <a:rPr lang="en-US" sz="3300" dirty="0"/>
              <a:t> DDoS Service: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A685-677B-418D-A619-EFC36C457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988" y="1780639"/>
            <a:ext cx="8229600" cy="53340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5122" name="Picture 2" descr="Comparing the frequency of DDoS attack types per industry sector in 2021.">
            <a:extLst>
              <a:ext uri="{FF2B5EF4-FFF2-40B4-BE49-F238E27FC236}">
                <a16:creationId xmlns:a16="http://schemas.microsoft.com/office/drawing/2014/main" id="{51B5CE89-5330-45B2-944B-7EBACB035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788" y="1194320"/>
            <a:ext cx="9144000" cy="547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619354-E05C-424C-8A37-2F1BFDCDF2EE}"/>
              </a:ext>
            </a:extLst>
          </p:cNvPr>
          <p:cNvSpPr txBox="1"/>
          <p:nvPr/>
        </p:nvSpPr>
        <p:spPr>
          <a:xfrm>
            <a:off x="24788" y="6543020"/>
            <a:ext cx="868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/>
              <a:t>Source:F5 Threat Intelligence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911DFC-1F66-4789-9A74-245DC199BE49}"/>
              </a:ext>
            </a:extLst>
          </p:cNvPr>
          <p:cNvSpPr txBox="1"/>
          <p:nvPr/>
        </p:nvSpPr>
        <p:spPr>
          <a:xfrm>
            <a:off x="1140106" y="1066800"/>
            <a:ext cx="6863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Attacks by Industry Sector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2FDA9FF-9480-4BF5-8F93-0E9CA92CC2C6}"/>
              </a:ext>
            </a:extLst>
          </p:cNvPr>
          <p:cNvSpPr/>
          <p:nvPr/>
        </p:nvSpPr>
        <p:spPr bwMode="auto">
          <a:xfrm>
            <a:off x="1447800" y="1856601"/>
            <a:ext cx="1521106" cy="276999"/>
          </a:xfrm>
          <a:prstGeom prst="ellipse">
            <a:avLst/>
          </a:pr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950172"/>
      </p:ext>
    </p:extLst>
  </p:cSld>
  <p:clrMapOvr>
    <a:masterClrMapping/>
  </p:clrMapOvr>
  <p:transition advClick="0" advTm="1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 err="1"/>
              <a:t>SysNet</a:t>
            </a:r>
            <a:r>
              <a:rPr lang="en-US" sz="3300" dirty="0"/>
              <a:t> DDoS Service: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A685-677B-418D-A619-EFC36C457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988" y="1780639"/>
            <a:ext cx="8229600" cy="53340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619354-E05C-424C-8A37-2F1BFDCDF2EE}"/>
              </a:ext>
            </a:extLst>
          </p:cNvPr>
          <p:cNvSpPr txBox="1"/>
          <p:nvPr/>
        </p:nvSpPr>
        <p:spPr>
          <a:xfrm>
            <a:off x="24788" y="6543020"/>
            <a:ext cx="868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/>
              <a:t>Source:F5 Threat Intelligence</a:t>
            </a:r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56A73D77-F81D-4788-AC1D-7AAC5A521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52" y="-153768"/>
            <a:ext cx="7370471" cy="701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911DFC-1F66-4789-9A74-245DC199BE49}"/>
              </a:ext>
            </a:extLst>
          </p:cNvPr>
          <p:cNvSpPr txBox="1"/>
          <p:nvPr/>
        </p:nvSpPr>
        <p:spPr>
          <a:xfrm>
            <a:off x="1189636" y="1640174"/>
            <a:ext cx="6863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Frequency Distribution of DDoS Attacks</a:t>
            </a:r>
          </a:p>
        </p:txBody>
      </p:sp>
    </p:spTree>
    <p:extLst>
      <p:ext uri="{BB962C8B-B14F-4D97-AF65-F5344CB8AC3E}">
        <p14:creationId xmlns:p14="http://schemas.microsoft.com/office/powerpoint/2010/main" val="122332528"/>
      </p:ext>
    </p:extLst>
  </p:cSld>
  <p:clrMapOvr>
    <a:masterClrMapping/>
  </p:clrMapOvr>
  <p:transition advClick="0"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 err="1"/>
              <a:t>SysNet</a:t>
            </a:r>
            <a:r>
              <a:rPr lang="en-US" sz="3300" dirty="0"/>
              <a:t> DDoS Service: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A685-677B-418D-A619-EFC36C457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988" y="1780639"/>
            <a:ext cx="8229600" cy="53340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6146" name="Picture 2" descr="The chart above shows the distribution of network-layer DDoS attacks in 2021 Q2.">
            <a:extLst>
              <a:ext uri="{FF2B5EF4-FFF2-40B4-BE49-F238E27FC236}">
                <a16:creationId xmlns:a16="http://schemas.microsoft.com/office/drawing/2014/main" id="{B2A0850D-454F-4B50-A20C-23C144D24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87439"/>
      </p:ext>
    </p:extLst>
  </p:cSld>
  <p:clrMapOvr>
    <a:masterClrMapping/>
  </p:clrMapOvr>
  <p:transition advClick="0" advTm="1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 err="1"/>
              <a:t>SysNet</a:t>
            </a:r>
            <a:r>
              <a:rPr lang="en-US" sz="3300" dirty="0"/>
              <a:t> DDoS Service: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A685-677B-418D-A619-EFC36C457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988" y="1780639"/>
            <a:ext cx="8229600" cy="53340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8194" name="Picture 2" descr="The chart above shows the distribution of network-layer DDoS attacks in 2021 Q2.">
            <a:extLst>
              <a:ext uri="{FF2B5EF4-FFF2-40B4-BE49-F238E27FC236}">
                <a16:creationId xmlns:a16="http://schemas.microsoft.com/office/drawing/2014/main" id="{849A1D4B-1DCC-49EE-940A-4999C60CD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374279"/>
      </p:ext>
    </p:extLst>
  </p:cSld>
  <p:clrMapOvr>
    <a:masterClrMapping/>
  </p:clrMapOvr>
  <p:transition advClick="0" advTm="1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 err="1"/>
              <a:t>SysNet</a:t>
            </a:r>
            <a:r>
              <a:rPr lang="en-US" sz="3300" dirty="0"/>
              <a:t> DDoS Service: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A685-677B-418D-A619-EFC36C457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988" y="1780639"/>
            <a:ext cx="8229600" cy="53340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619354-E05C-424C-8A37-2F1BFDCDF2EE}"/>
              </a:ext>
            </a:extLst>
          </p:cNvPr>
          <p:cNvSpPr txBox="1"/>
          <p:nvPr/>
        </p:nvSpPr>
        <p:spPr>
          <a:xfrm>
            <a:off x="24788" y="6543020"/>
            <a:ext cx="868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/>
              <a:t>Source:F5 Threat Intelligence</a:t>
            </a:r>
            <a:endParaRPr lang="en-US" dirty="0"/>
          </a:p>
        </p:txBody>
      </p:sp>
      <p:pic>
        <p:nvPicPr>
          <p:cNvPr id="4098" name="Picture 2" descr="Graph showing frequency of DDoS attack types in 2021.">
            <a:extLst>
              <a:ext uri="{FF2B5EF4-FFF2-40B4-BE49-F238E27FC236}">
                <a16:creationId xmlns:a16="http://schemas.microsoft.com/office/drawing/2014/main" id="{C248111B-1934-41A3-BA9A-D07455BB3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8" y="995912"/>
            <a:ext cx="9144000" cy="547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911DFC-1F66-4789-9A74-245DC199BE49}"/>
              </a:ext>
            </a:extLst>
          </p:cNvPr>
          <p:cNvSpPr txBox="1"/>
          <p:nvPr/>
        </p:nvSpPr>
        <p:spPr>
          <a:xfrm>
            <a:off x="1189636" y="1640174"/>
            <a:ext cx="6863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Frequency Distribution of DDoS Attacks</a:t>
            </a:r>
          </a:p>
        </p:txBody>
      </p:sp>
    </p:spTree>
    <p:extLst>
      <p:ext uri="{BB962C8B-B14F-4D97-AF65-F5344CB8AC3E}">
        <p14:creationId xmlns:p14="http://schemas.microsoft.com/office/powerpoint/2010/main" val="2951687393"/>
      </p:ext>
    </p:extLst>
  </p:cSld>
  <p:clrMapOvr>
    <a:masterClrMapping/>
  </p:clrMapOvr>
  <p:transition advClick="0" advTm="1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 err="1"/>
              <a:t>SysNet</a:t>
            </a:r>
            <a:r>
              <a:rPr lang="en-US" sz="3300" dirty="0"/>
              <a:t> DDoS Service: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A685-677B-418D-A619-EFC36C457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988" y="1780639"/>
            <a:ext cx="8229600" cy="53340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9218" name="Picture 2" descr="The chart above shows the distribution of network-layer DDoS attacks in 2021 Q2.">
            <a:extLst>
              <a:ext uri="{FF2B5EF4-FFF2-40B4-BE49-F238E27FC236}">
                <a16:creationId xmlns:a16="http://schemas.microsoft.com/office/drawing/2014/main" id="{CF116E35-0053-43FF-928E-FB24DB2EC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983920"/>
      </p:ext>
    </p:extLst>
  </p:cSld>
  <p:clrMapOvr>
    <a:masterClrMapping/>
  </p:clrMapOvr>
  <p:transition advClick="0" advTm="10000"/>
</p:sld>
</file>

<file path=ppt/theme/theme1.xml><?xml version="1.0" encoding="utf-8"?>
<a:theme xmlns:a="http://schemas.openxmlformats.org/drawingml/2006/main" name="UW System 101">
  <a:themeElements>
    <a:clrScheme name="UW System 1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System 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 System 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22255</TotalTime>
  <Words>623</Words>
  <Application>Microsoft Office PowerPoint</Application>
  <PresentationFormat>On-screen Show (4:3)</PresentationFormat>
  <Paragraphs>84</Paragraphs>
  <Slides>19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Arial Black</vt:lpstr>
      <vt:lpstr>UW System 101</vt:lpstr>
      <vt:lpstr>Worksheet</vt:lpstr>
      <vt:lpstr>SysNet DDoS Service</vt:lpstr>
      <vt:lpstr>SysNet DDoS Service: Attack Types</vt:lpstr>
      <vt:lpstr>SysNet DDoS Service: Larger Attacks</vt:lpstr>
      <vt:lpstr>SysNet DDoS Service: Distribution</vt:lpstr>
      <vt:lpstr>SysNet DDoS Service: Distribution</vt:lpstr>
      <vt:lpstr>SysNet DDoS Service: Distribution</vt:lpstr>
      <vt:lpstr>SysNet DDoS Service: Distribution</vt:lpstr>
      <vt:lpstr>SysNet DDoS Service: Distribution</vt:lpstr>
      <vt:lpstr>SysNet DDoS Service: Distribution</vt:lpstr>
      <vt:lpstr>SysNet DDoS Service</vt:lpstr>
      <vt:lpstr>SysNet DDoS Service</vt:lpstr>
      <vt:lpstr>SysNet DDoS Service: RFP criteria</vt:lpstr>
      <vt:lpstr>SysNet DDoS Service : RFP criteria</vt:lpstr>
      <vt:lpstr>SysNet DDoS Service: RFP criteria</vt:lpstr>
      <vt:lpstr>SysNet DDoS Service: RFP criteria</vt:lpstr>
      <vt:lpstr>SysNet DDoS Service: RFP criteria</vt:lpstr>
      <vt:lpstr>SysNet DDoS Service: RFP criteria</vt:lpstr>
      <vt:lpstr>SysNet DDoS Service: RFP criteria</vt:lpstr>
      <vt:lpstr>Questions?</vt:lpstr>
    </vt:vector>
  </TitlesOfParts>
  <Company>UW System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 Christian</dc:creator>
  <cp:lastModifiedBy>Patrick Christian</cp:lastModifiedBy>
  <cp:revision>532</cp:revision>
  <cp:lastPrinted>2014-04-24T17:00:02Z</cp:lastPrinted>
  <dcterms:created xsi:type="dcterms:W3CDTF">2005-09-14T17:31:16Z</dcterms:created>
  <dcterms:modified xsi:type="dcterms:W3CDTF">2022-05-23T15:22:19Z</dcterms:modified>
</cp:coreProperties>
</file>