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7" r:id="rId5"/>
    <p:sldId id="298" r:id="rId6"/>
    <p:sldId id="296" r:id="rId7"/>
    <p:sldId id="313" r:id="rId8"/>
    <p:sldId id="314" r:id="rId9"/>
    <p:sldId id="259" r:id="rId10"/>
    <p:sldId id="260" r:id="rId11"/>
    <p:sldId id="261" r:id="rId12"/>
    <p:sldId id="262" r:id="rId13"/>
    <p:sldId id="263" r:id="rId14"/>
    <p:sldId id="264" r:id="rId15"/>
    <p:sldId id="287" r:id="rId16"/>
    <p:sldId id="265" r:id="rId17"/>
    <p:sldId id="269" r:id="rId18"/>
    <p:sldId id="267" r:id="rId19"/>
    <p:sldId id="268" r:id="rId20"/>
    <p:sldId id="266" r:id="rId21"/>
    <p:sldId id="273" r:id="rId22"/>
    <p:sldId id="278" r:id="rId23"/>
    <p:sldId id="288" r:id="rId24"/>
    <p:sldId id="270" r:id="rId25"/>
    <p:sldId id="290" r:id="rId26"/>
    <p:sldId id="289" r:id="rId27"/>
    <p:sldId id="271" r:id="rId28"/>
    <p:sldId id="300" r:id="rId29"/>
    <p:sldId id="301" r:id="rId30"/>
    <p:sldId id="302" r:id="rId31"/>
    <p:sldId id="303" r:id="rId32"/>
    <p:sldId id="304" r:id="rId33"/>
    <p:sldId id="305" r:id="rId34"/>
    <p:sldId id="307" r:id="rId35"/>
    <p:sldId id="308" r:id="rId36"/>
    <p:sldId id="309" r:id="rId37"/>
    <p:sldId id="310" r:id="rId38"/>
    <p:sldId id="311" r:id="rId39"/>
    <p:sldId id="312" r:id="rId40"/>
    <p:sldId id="315" r:id="rId41"/>
    <p:sldId id="316" r:id="rId42"/>
    <p:sldId id="317" r:id="rId43"/>
    <p:sldId id="318" r:id="rId44"/>
    <p:sldId id="319" r:id="rId45"/>
    <p:sldId id="320" r:id="rId46"/>
    <p:sldId id="321" r:id="rId47"/>
    <p:sldId id="322"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59" autoAdjust="0"/>
    <p:restoredTop sz="94660"/>
  </p:normalViewPr>
  <p:slideViewPr>
    <p:cSldViewPr snapToGrid="0">
      <p:cViewPr varScale="1">
        <p:scale>
          <a:sx n="108" d="100"/>
          <a:sy n="108" d="100"/>
        </p:scale>
        <p:origin x="76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A712-DE6A-41B9-8F94-F18524D790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BC3D79-4679-4419-A333-0AE2EC9254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823A25-8D6E-4792-8157-2E64FF75766B}"/>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5" name="Footer Placeholder 4">
            <a:extLst>
              <a:ext uri="{FF2B5EF4-FFF2-40B4-BE49-F238E27FC236}">
                <a16:creationId xmlns:a16="http://schemas.microsoft.com/office/drawing/2014/main" id="{421EC996-FD63-4806-B7F5-92E8CFA609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C1795F-3033-49D3-997D-7749AE7E95D1}"/>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107648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56027-431E-4858-83FF-EB0D1ED258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86E710-2FCE-40C2-9445-634FFCDC65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F0769-42E5-4306-A3AC-82D63E0C22D5}"/>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5" name="Footer Placeholder 4">
            <a:extLst>
              <a:ext uri="{FF2B5EF4-FFF2-40B4-BE49-F238E27FC236}">
                <a16:creationId xmlns:a16="http://schemas.microsoft.com/office/drawing/2014/main" id="{0AEB1A84-BC72-423D-9191-9B2B771719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D315BD-E0E6-446F-AB62-ADDEFF6B4518}"/>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53794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2B2471-6FE0-4DCB-A5F3-3AFFCC0E2D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1DCDDE-B237-4CA8-A6EB-5F730C7E49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6B516-FAA2-452D-BA7E-DAF3ADCB77E3}"/>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5" name="Footer Placeholder 4">
            <a:extLst>
              <a:ext uri="{FF2B5EF4-FFF2-40B4-BE49-F238E27FC236}">
                <a16:creationId xmlns:a16="http://schemas.microsoft.com/office/drawing/2014/main" id="{A384059F-6568-4BFC-AC5F-E715FDE6DE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BF94EC-3110-4E53-9469-7E54A35653B2}"/>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420144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F94E-E4D0-4AE5-8978-DF0E995E2D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A6674A-F406-48CA-8883-3E182F5C81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D54148-D444-4097-AD40-FA5BEA7142EB}"/>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5" name="Footer Placeholder 4">
            <a:extLst>
              <a:ext uri="{FF2B5EF4-FFF2-40B4-BE49-F238E27FC236}">
                <a16:creationId xmlns:a16="http://schemas.microsoft.com/office/drawing/2014/main" id="{490978E3-59FD-4B6A-AF04-D33952EB3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8CBF24-38E6-4BA0-B03D-6B765EFA78CC}"/>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205714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5BED-6E34-4810-A033-C1A72BA638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A02FA9-C5B2-436A-AA4F-7CD19C58F6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7DBAB4-6365-4751-815B-BF8261E70523}"/>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5" name="Footer Placeholder 4">
            <a:extLst>
              <a:ext uri="{FF2B5EF4-FFF2-40B4-BE49-F238E27FC236}">
                <a16:creationId xmlns:a16="http://schemas.microsoft.com/office/drawing/2014/main" id="{BE65B346-B5B6-41B0-80FA-778EA448C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8FCB1-C1EB-448F-ACA8-9938EE219FF5}"/>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1729582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641E8-BDE6-43D1-B07A-AB7C7D069A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07BB2F-9E18-40A3-A462-2907FF43EA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500453-2D4B-4AB4-B6DF-DB63F0BAA4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0517E9-624D-4A68-A222-8654E5B9D65A}"/>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6" name="Footer Placeholder 5">
            <a:extLst>
              <a:ext uri="{FF2B5EF4-FFF2-40B4-BE49-F238E27FC236}">
                <a16:creationId xmlns:a16="http://schemas.microsoft.com/office/drawing/2014/main" id="{474D1153-145B-45AB-9ACC-9225FECB69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4BE9AA-1C43-4977-B93E-B20A40207714}"/>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125768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063C-84F9-484C-A204-E29CEE11F6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85753C-F1D0-486A-9841-3592E53456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602006-D354-4041-B27F-CCCC9E04B3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EC1F3D-0657-4387-87BF-63A74EE0F0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27AEA2-737D-45E4-BFDD-77482D5781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9F642F-1BF1-476D-A1A5-F17C78017CF7}"/>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8" name="Footer Placeholder 7">
            <a:extLst>
              <a:ext uri="{FF2B5EF4-FFF2-40B4-BE49-F238E27FC236}">
                <a16:creationId xmlns:a16="http://schemas.microsoft.com/office/drawing/2014/main" id="{BE83CAE2-465C-4662-B218-3111992837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FAC894-35EA-4B9A-8BEF-502680330B54}"/>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401264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4BDD-1FAB-43CB-AB19-ABA7FE7AC3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E01849-1AC3-4E23-94BA-63CE39F6E99F}"/>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4" name="Footer Placeholder 3">
            <a:extLst>
              <a:ext uri="{FF2B5EF4-FFF2-40B4-BE49-F238E27FC236}">
                <a16:creationId xmlns:a16="http://schemas.microsoft.com/office/drawing/2014/main" id="{30C9F076-AE04-40A7-8AA7-3E3EB094B7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EA61E5-4641-478E-AA0B-D9D4BEEF3455}"/>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1798514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751686-99F9-400D-91E2-74E38787F44D}"/>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3" name="Footer Placeholder 2">
            <a:extLst>
              <a:ext uri="{FF2B5EF4-FFF2-40B4-BE49-F238E27FC236}">
                <a16:creationId xmlns:a16="http://schemas.microsoft.com/office/drawing/2014/main" id="{5EBCDFC9-D516-4DE1-820C-3E2E2429D5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1F380F-45AF-4768-988C-C27345209E81}"/>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3757817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93537-740F-43F0-B65F-3540C4666B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BC0A79-7B60-4928-A126-996980D4AA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754B5C-5CF1-42A7-ADD7-9693EDA631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B066E7-1809-4CF3-ABFC-3FACB49A6270}"/>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6" name="Footer Placeholder 5">
            <a:extLst>
              <a:ext uri="{FF2B5EF4-FFF2-40B4-BE49-F238E27FC236}">
                <a16:creationId xmlns:a16="http://schemas.microsoft.com/office/drawing/2014/main" id="{AF96B84A-CF2D-43CA-9A43-F25220E9CA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57B1F-F1D9-4EB1-AC23-8098267EEF11}"/>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353618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0A116-63B9-4B73-8BEE-BE6BD13B7A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F52158-E698-45F5-BEE4-0E84F91A9B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1223D6-867D-4008-9228-58AF3CE42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9D460B-34FE-448C-A4A0-6ADDFF632B00}"/>
              </a:ext>
            </a:extLst>
          </p:cNvPr>
          <p:cNvSpPr>
            <a:spLocks noGrp="1"/>
          </p:cNvSpPr>
          <p:nvPr>
            <p:ph type="dt" sz="half" idx="10"/>
          </p:nvPr>
        </p:nvSpPr>
        <p:spPr/>
        <p:txBody>
          <a:bodyPr/>
          <a:lstStyle/>
          <a:p>
            <a:fld id="{A0BA89A2-620E-47CF-94FB-276BB5DA868B}" type="datetimeFigureOut">
              <a:rPr lang="en-US" smtClean="0"/>
              <a:t>9/23/2019</a:t>
            </a:fld>
            <a:endParaRPr lang="en-US"/>
          </a:p>
        </p:txBody>
      </p:sp>
      <p:sp>
        <p:nvSpPr>
          <p:cNvPr id="6" name="Footer Placeholder 5">
            <a:extLst>
              <a:ext uri="{FF2B5EF4-FFF2-40B4-BE49-F238E27FC236}">
                <a16:creationId xmlns:a16="http://schemas.microsoft.com/office/drawing/2014/main" id="{5D4F92D1-3456-4B9E-B62E-90EF2C4DB4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08F07D-E466-48C1-A0DE-EBD0E7851ABF}"/>
              </a:ext>
            </a:extLst>
          </p:cNvPr>
          <p:cNvSpPr>
            <a:spLocks noGrp="1"/>
          </p:cNvSpPr>
          <p:nvPr>
            <p:ph type="sldNum" sz="quarter" idx="12"/>
          </p:nvPr>
        </p:nvSpPr>
        <p:spPr/>
        <p:txBody>
          <a:bodyPr/>
          <a:lstStyle/>
          <a:p>
            <a:fld id="{D38AEE69-5596-48EC-9617-30BE75C83F08}" type="slidenum">
              <a:rPr lang="en-US" smtClean="0"/>
              <a:t>‹#›</a:t>
            </a:fld>
            <a:endParaRPr lang="en-US"/>
          </a:p>
        </p:txBody>
      </p:sp>
    </p:spTree>
    <p:extLst>
      <p:ext uri="{BB962C8B-B14F-4D97-AF65-F5344CB8AC3E}">
        <p14:creationId xmlns:p14="http://schemas.microsoft.com/office/powerpoint/2010/main" val="135279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0BC2DF-9250-433B-8909-E22B645AED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0C193C-B8BB-4142-A813-45E2494BB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8B4F7A-1544-4A09-B903-D039D8B953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A89A2-620E-47CF-94FB-276BB5DA868B}" type="datetimeFigureOut">
              <a:rPr lang="en-US" smtClean="0"/>
              <a:t>9/23/2019</a:t>
            </a:fld>
            <a:endParaRPr lang="en-US"/>
          </a:p>
        </p:txBody>
      </p:sp>
      <p:sp>
        <p:nvSpPr>
          <p:cNvPr id="5" name="Footer Placeholder 4">
            <a:extLst>
              <a:ext uri="{FF2B5EF4-FFF2-40B4-BE49-F238E27FC236}">
                <a16:creationId xmlns:a16="http://schemas.microsoft.com/office/drawing/2014/main" id="{983031CC-A1F9-4C95-BBD9-482236DB5D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0AA25E-0D6C-4E3A-967C-E359A3ECFB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AEE69-5596-48EC-9617-30BE75C83F08}" type="slidenum">
              <a:rPr lang="en-US" smtClean="0"/>
              <a:t>‹#›</a:t>
            </a:fld>
            <a:endParaRPr lang="en-US"/>
          </a:p>
        </p:txBody>
      </p:sp>
    </p:spTree>
    <p:extLst>
      <p:ext uri="{BB962C8B-B14F-4D97-AF65-F5344CB8AC3E}">
        <p14:creationId xmlns:p14="http://schemas.microsoft.com/office/powerpoint/2010/main" val="2508306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n.wikipedia.org/wiki/IEEE_802.1a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50B2-0F37-4C43-ACA3-80BBEE892C4A}"/>
              </a:ext>
            </a:extLst>
          </p:cNvPr>
          <p:cNvSpPr>
            <a:spLocks noGrp="1"/>
          </p:cNvSpPr>
          <p:nvPr>
            <p:ph type="ctrTitle"/>
          </p:nvPr>
        </p:nvSpPr>
        <p:spPr/>
        <p:txBody>
          <a:bodyPr>
            <a:normAutofit fontScale="90000"/>
          </a:bodyPr>
          <a:lstStyle/>
          <a:p>
            <a:br>
              <a:rPr lang="en-US" dirty="0"/>
            </a:br>
            <a:r>
              <a:rPr lang="en-US" dirty="0"/>
              <a:t>uwsys.net l2/l3 </a:t>
            </a:r>
            <a:br>
              <a:rPr lang="en-US" dirty="0"/>
            </a:br>
            <a:r>
              <a:rPr lang="en-US" dirty="0"/>
              <a:t>2020 plans</a:t>
            </a:r>
          </a:p>
        </p:txBody>
      </p:sp>
      <p:sp>
        <p:nvSpPr>
          <p:cNvPr id="3" name="Subtitle 2">
            <a:extLst>
              <a:ext uri="{FF2B5EF4-FFF2-40B4-BE49-F238E27FC236}">
                <a16:creationId xmlns:a16="http://schemas.microsoft.com/office/drawing/2014/main" id="{5D6F7308-FA9B-437E-9020-EFEC9A8BA14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860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D240D-5B08-44C9-8F7F-95343BA95C09}"/>
              </a:ext>
            </a:extLst>
          </p:cNvPr>
          <p:cNvSpPr>
            <a:spLocks noGrp="1"/>
          </p:cNvSpPr>
          <p:nvPr>
            <p:ph type="title"/>
          </p:nvPr>
        </p:nvSpPr>
        <p:spPr/>
        <p:txBody>
          <a:bodyPr/>
          <a:lstStyle/>
          <a:p>
            <a:r>
              <a:rPr lang="en-US" dirty="0"/>
              <a:t>But what if the soup is rancid?</a:t>
            </a:r>
          </a:p>
        </p:txBody>
      </p:sp>
      <p:sp>
        <p:nvSpPr>
          <p:cNvPr id="3" name="Content Placeholder 2">
            <a:extLst>
              <a:ext uri="{FF2B5EF4-FFF2-40B4-BE49-F238E27FC236}">
                <a16:creationId xmlns:a16="http://schemas.microsoft.com/office/drawing/2014/main" id="{06A565A6-6B3B-49FB-B0E9-1762FA45D747}"/>
              </a:ext>
            </a:extLst>
          </p:cNvPr>
          <p:cNvSpPr>
            <a:spLocks noGrp="1"/>
          </p:cNvSpPr>
          <p:nvPr>
            <p:ph idx="1"/>
          </p:nvPr>
        </p:nvSpPr>
        <p:spPr/>
        <p:txBody>
          <a:bodyPr>
            <a:normAutofit/>
          </a:bodyPr>
          <a:lstStyle/>
          <a:p>
            <a:r>
              <a:rPr lang="en-US" dirty="0"/>
              <a:t>No IPv6 L3VPN requests yet, but we could not support it today if asked.  Would have to enable LDPv6 or tunnel MPLS through a crafted RSVP mesh. </a:t>
            </a:r>
          </a:p>
          <a:p>
            <a:r>
              <a:rPr lang="en-US" dirty="0"/>
              <a:t>Seems to be a better idea to run two protocols (IS </a:t>
            </a:r>
            <a:r>
              <a:rPr lang="en-US" dirty="0" err="1"/>
              <a:t>IS</a:t>
            </a:r>
            <a:r>
              <a:rPr lang="en-US" dirty="0"/>
              <a:t> and SR) compared to five (OSPFv2, OSPFv3, LDP, LDPv6, RSVP).</a:t>
            </a:r>
          </a:p>
          <a:p>
            <a:r>
              <a:rPr lang="en-US" dirty="0"/>
              <a:t>The PTX10001 would have required us to encapsulate all traffic (including IPv6) inside MPLS.  Now is the correct time to prepare our network to take advantage of future (possible) cost optimizations.</a:t>
            </a:r>
          </a:p>
        </p:txBody>
      </p:sp>
    </p:spTree>
    <p:extLst>
      <p:ext uri="{BB962C8B-B14F-4D97-AF65-F5344CB8AC3E}">
        <p14:creationId xmlns:p14="http://schemas.microsoft.com/office/powerpoint/2010/main" val="535111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08862-5245-4A12-8B57-381EF9B4FDB9}"/>
              </a:ext>
            </a:extLst>
          </p:cNvPr>
          <p:cNvSpPr>
            <a:spLocks noGrp="1"/>
          </p:cNvSpPr>
          <p:nvPr>
            <p:ph type="title"/>
          </p:nvPr>
        </p:nvSpPr>
        <p:spPr/>
        <p:txBody>
          <a:bodyPr/>
          <a:lstStyle/>
          <a:p>
            <a:r>
              <a:rPr lang="en-US" dirty="0"/>
              <a:t>This soup tastes great!</a:t>
            </a:r>
          </a:p>
        </p:txBody>
      </p:sp>
      <p:sp>
        <p:nvSpPr>
          <p:cNvPr id="3" name="Content Placeholder 2">
            <a:extLst>
              <a:ext uri="{FF2B5EF4-FFF2-40B4-BE49-F238E27FC236}">
                <a16:creationId xmlns:a16="http://schemas.microsoft.com/office/drawing/2014/main" id="{0168287B-AA78-449D-A7B9-D8F7B1D0F729}"/>
              </a:ext>
            </a:extLst>
          </p:cNvPr>
          <p:cNvSpPr>
            <a:spLocks noGrp="1"/>
          </p:cNvSpPr>
          <p:nvPr>
            <p:ph idx="1"/>
          </p:nvPr>
        </p:nvSpPr>
        <p:spPr/>
        <p:txBody>
          <a:bodyPr>
            <a:normAutofit/>
          </a:bodyPr>
          <a:lstStyle/>
          <a:p>
            <a:r>
              <a:rPr lang="en-US" dirty="0"/>
              <a:t>Advantages: </a:t>
            </a:r>
          </a:p>
          <a:p>
            <a:pPr lvl="1"/>
            <a:r>
              <a:rPr lang="en-US" dirty="0"/>
              <a:t>Simplification of control plane and control plane protection. </a:t>
            </a:r>
          </a:p>
          <a:p>
            <a:pPr lvl="2"/>
            <a:r>
              <a:rPr lang="en-US" dirty="0"/>
              <a:t>Pro: LDP is complicated to protect (four rules: </a:t>
            </a:r>
            <a:r>
              <a:rPr lang="en-US" dirty="0" err="1"/>
              <a:t>discovery+communication</a:t>
            </a:r>
            <a:r>
              <a:rPr lang="en-US" dirty="0"/>
              <a:t>, link </a:t>
            </a:r>
            <a:r>
              <a:rPr lang="en-US" dirty="0" err="1"/>
              <a:t>local+targeted</a:t>
            </a:r>
            <a:r>
              <a:rPr lang="en-US" dirty="0"/>
              <a:t>/remote LDP).  RSVP requires two rules.  IS-IS/SR eliminates all six rules, lowering attack surface.   IS-IS is not globally reachable (uses link local CLNS)</a:t>
            </a:r>
          </a:p>
          <a:p>
            <a:pPr lvl="2"/>
            <a:r>
              <a:rPr lang="en-US" dirty="0"/>
              <a:t>Con: Juniper doesn’t support CLNS limits on any interfaces.</a:t>
            </a:r>
          </a:p>
          <a:p>
            <a:pPr lvl="2"/>
            <a:r>
              <a:rPr lang="en-US" dirty="0"/>
              <a:t>Pro: IS-IS is multifamily.  A single BFD session can protect both v4 and v6 address families, reducing our BFD load by half.</a:t>
            </a:r>
          </a:p>
          <a:p>
            <a:pPr lvl="1"/>
            <a:r>
              <a:rPr lang="en-US" dirty="0"/>
              <a:t>Preferred vendor supports features in IS-IS before OSPF.  Juniper still doesn’t fully support TI-LFA (topology independent loop free alternative routing) for OSPF in 19.2 whereas IS-IS support (our needs) was complete by 16.2.</a:t>
            </a:r>
          </a:p>
          <a:p>
            <a:pPr marL="0" indent="0">
              <a:buNone/>
            </a:pPr>
            <a:endParaRPr lang="en-US" dirty="0"/>
          </a:p>
        </p:txBody>
      </p:sp>
    </p:spTree>
    <p:extLst>
      <p:ext uri="{BB962C8B-B14F-4D97-AF65-F5344CB8AC3E}">
        <p14:creationId xmlns:p14="http://schemas.microsoft.com/office/powerpoint/2010/main" val="367113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AB94-03AD-407C-87DD-5EB8ABC8282C}"/>
              </a:ext>
            </a:extLst>
          </p:cNvPr>
          <p:cNvSpPr>
            <a:spLocks noGrp="1"/>
          </p:cNvSpPr>
          <p:nvPr>
            <p:ph type="title"/>
          </p:nvPr>
        </p:nvSpPr>
        <p:spPr/>
        <p:txBody>
          <a:bodyPr/>
          <a:lstStyle/>
          <a:p>
            <a:r>
              <a:rPr lang="en-US" dirty="0"/>
              <a:t>But I liked my old soup..?!</a:t>
            </a:r>
          </a:p>
        </p:txBody>
      </p:sp>
      <p:sp>
        <p:nvSpPr>
          <p:cNvPr id="3" name="Content Placeholder 2">
            <a:extLst>
              <a:ext uri="{FF2B5EF4-FFF2-40B4-BE49-F238E27FC236}">
                <a16:creationId xmlns:a16="http://schemas.microsoft.com/office/drawing/2014/main" id="{755EA69D-46C2-4331-AABC-34866285444A}"/>
              </a:ext>
            </a:extLst>
          </p:cNvPr>
          <p:cNvSpPr>
            <a:spLocks noGrp="1"/>
          </p:cNvSpPr>
          <p:nvPr>
            <p:ph idx="1"/>
          </p:nvPr>
        </p:nvSpPr>
        <p:spPr/>
        <p:txBody>
          <a:bodyPr/>
          <a:lstStyle/>
          <a:p>
            <a:r>
              <a:rPr lang="en-US" dirty="0"/>
              <a:t>Disadvantages:</a:t>
            </a:r>
          </a:p>
          <a:p>
            <a:pPr lvl="1"/>
            <a:r>
              <a:rPr lang="en-US" dirty="0"/>
              <a:t>Familiarity.  It will take some time to get used to new commands</a:t>
            </a:r>
          </a:p>
          <a:p>
            <a:pPr lvl="1"/>
            <a:r>
              <a:rPr lang="en-US" dirty="0"/>
              <a:t>Stability … ?  On one hand, we are swapping out four protocols for two (new to us) protocols, sounds risky</a:t>
            </a:r>
          </a:p>
          <a:p>
            <a:pPr lvl="2"/>
            <a:r>
              <a:rPr lang="en-US" dirty="0"/>
              <a:t>IS-IS is the more common IGP for large backbones, which is Juniper’s major focus.  The core of the internet likes stability.   I think we’re in good hands.</a:t>
            </a:r>
          </a:p>
          <a:p>
            <a:pPr lvl="2"/>
            <a:r>
              <a:rPr lang="en-US" dirty="0"/>
              <a:t>SR is admittedly new.  However, the integration into the IGP is relatively simple and relies on the same MPLS label push/pop that LDP and RSVP use.</a:t>
            </a:r>
          </a:p>
          <a:p>
            <a:pPr lvl="2"/>
            <a:endParaRPr lang="en-US" dirty="0"/>
          </a:p>
          <a:p>
            <a:endParaRPr lang="en-US" dirty="0"/>
          </a:p>
        </p:txBody>
      </p:sp>
    </p:spTree>
    <p:extLst>
      <p:ext uri="{BB962C8B-B14F-4D97-AF65-F5344CB8AC3E}">
        <p14:creationId xmlns:p14="http://schemas.microsoft.com/office/powerpoint/2010/main" val="104914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B203D-3BE2-4B4E-91C4-00A979782E23}"/>
              </a:ext>
            </a:extLst>
          </p:cNvPr>
          <p:cNvSpPr>
            <a:spLocks noGrp="1"/>
          </p:cNvSpPr>
          <p:nvPr>
            <p:ph type="title"/>
          </p:nvPr>
        </p:nvSpPr>
        <p:spPr/>
        <p:txBody>
          <a:bodyPr/>
          <a:lstStyle/>
          <a:p>
            <a:r>
              <a:rPr lang="en-US" dirty="0"/>
              <a:t>I can eat this soup faster</a:t>
            </a:r>
          </a:p>
        </p:txBody>
      </p:sp>
      <p:sp>
        <p:nvSpPr>
          <p:cNvPr id="3" name="Content Placeholder 2">
            <a:extLst>
              <a:ext uri="{FF2B5EF4-FFF2-40B4-BE49-F238E27FC236}">
                <a16:creationId xmlns:a16="http://schemas.microsoft.com/office/drawing/2014/main" id="{9ED2BA9A-226F-4540-AE3E-BDAADB096EE3}"/>
              </a:ext>
            </a:extLst>
          </p:cNvPr>
          <p:cNvSpPr>
            <a:spLocks noGrp="1"/>
          </p:cNvSpPr>
          <p:nvPr>
            <p:ph idx="1"/>
          </p:nvPr>
        </p:nvSpPr>
        <p:spPr/>
        <p:txBody>
          <a:bodyPr>
            <a:normAutofit/>
          </a:bodyPr>
          <a:lstStyle/>
          <a:p>
            <a:r>
              <a:rPr lang="en-US" dirty="0"/>
              <a:t>A complex at depth but simple at the surface difference between LDP/RSVP and SR</a:t>
            </a:r>
          </a:p>
          <a:p>
            <a:pPr lvl="1"/>
            <a:r>
              <a:rPr lang="en-US" dirty="0"/>
              <a:t>To get between node A and node B, labels for an LDP and RSVP based LSP are negotiated hop by hop on each router</a:t>
            </a:r>
          </a:p>
          <a:p>
            <a:pPr lvl="1"/>
            <a:r>
              <a:rPr lang="en-US" dirty="0"/>
              <a:t>These negotiations really cannot happen until the IGP is converged</a:t>
            </a:r>
          </a:p>
          <a:p>
            <a:pPr lvl="1"/>
            <a:r>
              <a:rPr lang="en-US" dirty="0"/>
              <a:t>SR has a thing called SIDs (segment identifier IDs).  SIDs are advertised as part of the IGP adjacency</a:t>
            </a:r>
          </a:p>
          <a:p>
            <a:pPr lvl="1"/>
            <a:r>
              <a:rPr lang="en-US" dirty="0"/>
              <a:t>SR paths do NOT require negotiation with middle nodes to setup a path between A and B.</a:t>
            </a:r>
          </a:p>
        </p:txBody>
      </p:sp>
    </p:spTree>
    <p:extLst>
      <p:ext uri="{BB962C8B-B14F-4D97-AF65-F5344CB8AC3E}">
        <p14:creationId xmlns:p14="http://schemas.microsoft.com/office/powerpoint/2010/main" val="2453009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209BDE-996E-4370-8B7A-EB7D1917FDCE}"/>
              </a:ext>
            </a:extLst>
          </p:cNvPr>
          <p:cNvSpPr>
            <a:spLocks noGrp="1"/>
          </p:cNvSpPr>
          <p:nvPr>
            <p:ph idx="1"/>
          </p:nvPr>
        </p:nvSpPr>
        <p:spPr>
          <a:xfrm>
            <a:off x="439500" y="497225"/>
            <a:ext cx="11550835" cy="1939976"/>
          </a:xfrm>
        </p:spPr>
        <p:txBody>
          <a:bodyPr>
            <a:normAutofit fontScale="62500" lnSpcReduction="20000"/>
          </a:bodyPr>
          <a:lstStyle/>
          <a:p>
            <a:r>
              <a:rPr lang="en-US" dirty="0"/>
              <a:t>Simplest case: If R1 (Node SID 16001) wants to send to R6 (Node SID 16006) he can simply push MPLS label 16006 and follow best path based on IGP metric (R1 -&gt; R2 -&gt; R3 -&gt; R6).  Each router in path that is not 16006 swaps 16006 with 16006 and resends along best path towards 16006.</a:t>
            </a:r>
          </a:p>
          <a:p>
            <a:r>
              <a:rPr lang="en-US" dirty="0"/>
              <a:t>R1 can precompute an alternate path to R6.  He can observe that he could send via (R1 -&gt; R4 -&gt; R5 -&gt; R6).  He can accomplish this by pre-programming in the FIB a forwarding entry that pushes (16006, 16004) instead.  When the packet reaches 16004, 16004 pops 16004 and resends based on best path to 16006.</a:t>
            </a:r>
          </a:p>
          <a:p>
            <a:r>
              <a:rPr lang="en-US" dirty="0"/>
              <a:t>R1 can rerun Dijkstra with progressive constraints up to 8 times (MX) and reprogram backup forwarding entries.</a:t>
            </a:r>
          </a:p>
        </p:txBody>
      </p:sp>
      <p:pic>
        <p:nvPicPr>
          <p:cNvPr id="1026" name="Picture 2" descr="Segment Routing Fig.1">
            <a:extLst>
              <a:ext uri="{FF2B5EF4-FFF2-40B4-BE49-F238E27FC236}">
                <a16:creationId xmlns:a16="http://schemas.microsoft.com/office/drawing/2014/main" id="{899845FC-7949-431C-9E78-2641C43F39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437201"/>
            <a:ext cx="8924636" cy="4357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454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AAA123F-7E6D-4EB3-A1D2-06D63C29EB69}"/>
              </a:ext>
            </a:extLst>
          </p:cNvPr>
          <p:cNvGraphicFramePr>
            <a:graphicFrameLocks noGrp="1"/>
          </p:cNvGraphicFramePr>
          <p:nvPr>
            <p:extLst>
              <p:ext uri="{D42A27DB-BD31-4B8C-83A1-F6EECF244321}">
                <p14:modId xmlns:p14="http://schemas.microsoft.com/office/powerpoint/2010/main" val="521742787"/>
              </p:ext>
            </p:extLst>
          </p:nvPr>
        </p:nvGraphicFramePr>
        <p:xfrm>
          <a:off x="838200" y="719666"/>
          <a:ext cx="10515600" cy="5029200"/>
        </p:xfrm>
        <a:graphic>
          <a:graphicData uri="http://schemas.openxmlformats.org/drawingml/2006/table">
            <a:tbl>
              <a:tblPr firstRow="1" bandRow="1">
                <a:tableStyleId>{5C22544A-7EE6-4342-B048-85BDC9FD1C3A}</a:tableStyleId>
              </a:tblPr>
              <a:tblGrid>
                <a:gridCol w="6814351">
                  <a:extLst>
                    <a:ext uri="{9D8B030D-6E8A-4147-A177-3AD203B41FA5}">
                      <a16:colId xmlns:a16="http://schemas.microsoft.com/office/drawing/2014/main" val="394054339"/>
                    </a:ext>
                  </a:extLst>
                </a:gridCol>
                <a:gridCol w="3701249">
                  <a:extLst>
                    <a:ext uri="{9D8B030D-6E8A-4147-A177-3AD203B41FA5}">
                      <a16:colId xmlns:a16="http://schemas.microsoft.com/office/drawing/2014/main" val="2519444732"/>
                    </a:ext>
                  </a:extLst>
                </a:gridCol>
              </a:tblGrid>
              <a:tr h="370840">
                <a:tc>
                  <a:txBody>
                    <a:bodyPr/>
                    <a:lstStyle/>
                    <a:p>
                      <a:r>
                        <a:rPr lang="en-US" dirty="0"/>
                        <a:t>@r-mx10003-lab-re0&gt; show route table inet.3 143.235.32.113 </a:t>
                      </a:r>
                    </a:p>
                    <a:p>
                      <a:endParaRPr lang="en-US" dirty="0"/>
                    </a:p>
                    <a:p>
                      <a:r>
                        <a:rPr lang="en-US" dirty="0"/>
                        <a:t>inet.3: 9 destinations, 9 routes (9 active, 0 </a:t>
                      </a:r>
                      <a:r>
                        <a:rPr lang="en-US" dirty="0" err="1"/>
                        <a:t>holddown</a:t>
                      </a:r>
                      <a:r>
                        <a:rPr lang="en-US" dirty="0"/>
                        <a:t>, 0 hidden)</a:t>
                      </a:r>
                    </a:p>
                    <a:p>
                      <a:r>
                        <a:rPr lang="en-US" dirty="0"/>
                        <a:t>+ = Active Route, - = Last Active, * = Both</a:t>
                      </a:r>
                    </a:p>
                    <a:p>
                      <a:endParaRPr lang="en-US" dirty="0"/>
                    </a:p>
                    <a:p>
                      <a:r>
                        <a:rPr lang="en-US" dirty="0"/>
                        <a:t>143.235.32.113/32  *[L-ISIS/14] 3d 06:26:44, metric 1006</a:t>
                      </a:r>
                    </a:p>
                    <a:p>
                      <a:r>
                        <a:rPr lang="en-US" dirty="0"/>
                        <a:t>                    &gt; to 143.235.33.217 via ae0.3488, Push 800113</a:t>
                      </a:r>
                    </a:p>
                    <a:p>
                      <a:r>
                        <a:rPr lang="en-US" dirty="0"/>
                        <a:t>                      to 143.235.43.211 via et-1/1/1.3110, Push 800113</a:t>
                      </a:r>
                    </a:p>
                    <a:p>
                      <a:r>
                        <a:rPr lang="en-US" dirty="0"/>
                        <a:t>                      to 143.235.43.213 via et-1/1/6.3510, Push 800113</a:t>
                      </a:r>
                    </a:p>
                    <a:p>
                      <a:endParaRPr lang="en-US" dirty="0"/>
                    </a:p>
                    <a:p>
                      <a:r>
                        <a:rPr lang="en-US" dirty="0"/>
                        <a:t>m7h@r-mx10003-lab-re0&gt; show </a:t>
                      </a:r>
                      <a:r>
                        <a:rPr lang="en-US" dirty="0" err="1"/>
                        <a:t>isis</a:t>
                      </a:r>
                      <a:r>
                        <a:rPr lang="en-US" dirty="0"/>
                        <a:t> adjacency </a:t>
                      </a:r>
                    </a:p>
                    <a:p>
                      <a:r>
                        <a:rPr lang="en-US" dirty="0"/>
                        <a:t>Interface             System         L State        Hold (secs) SNPA</a:t>
                      </a:r>
                    </a:p>
                    <a:p>
                      <a:r>
                        <a:rPr lang="en-US" dirty="0">
                          <a:highlight>
                            <a:srgbClr val="000000"/>
                          </a:highlight>
                        </a:rPr>
                        <a:t>ae0.3488              r-mx10003-lab-2-re1 2 Up               25</a:t>
                      </a:r>
                    </a:p>
                    <a:p>
                      <a:r>
                        <a:rPr lang="en-US" dirty="0"/>
                        <a:t>ae1.3508              r-mx204-lab-re0 2 Up                   21</a:t>
                      </a:r>
                    </a:p>
                    <a:p>
                      <a:r>
                        <a:rPr lang="en-US" dirty="0">
                          <a:highlight>
                            <a:srgbClr val="000000"/>
                          </a:highlight>
                        </a:rPr>
                        <a:t>et-1/1/1.3110         r-mx2010-lab-re1 2 Up                  23</a:t>
                      </a:r>
                    </a:p>
                    <a:p>
                      <a:r>
                        <a:rPr lang="en-US" dirty="0">
                          <a:highlight>
                            <a:srgbClr val="000000"/>
                          </a:highlight>
                        </a:rPr>
                        <a:t>et-1/1/6.3510         r-mx10003-lab-2-re1 2 Up               19</a:t>
                      </a:r>
                    </a:p>
                    <a:p>
                      <a:r>
                        <a:rPr lang="en-US" dirty="0"/>
                        <a:t>xe-1/0/2:0.3489       r-mx104-lab-ac-re0 2 Up                20</a:t>
                      </a:r>
                    </a:p>
                    <a:p>
                      <a:r>
                        <a:rPr lang="en-US" dirty="0"/>
                        <a:t>xe-1/0/2:1.3498       r-mx104-lab-dc-re0 2 Up                20</a:t>
                      </a:r>
                    </a:p>
                  </a:txBody>
                  <a:tcPr/>
                </a:tc>
                <a:tc>
                  <a:txBody>
                    <a:bodyPr/>
                    <a:lstStyle/>
                    <a:p>
                      <a:r>
                        <a:rPr lang="en-US" dirty="0"/>
                        <a:t>Sample output from lab showing redundant paths</a:t>
                      </a:r>
                    </a:p>
                  </a:txBody>
                  <a:tcPr/>
                </a:tc>
                <a:extLst>
                  <a:ext uri="{0D108BD9-81ED-4DB2-BD59-A6C34878D82A}">
                    <a16:rowId xmlns:a16="http://schemas.microsoft.com/office/drawing/2014/main" val="4036315048"/>
                  </a:ext>
                </a:extLst>
              </a:tr>
            </a:tbl>
          </a:graphicData>
        </a:graphic>
      </p:graphicFrame>
    </p:spTree>
    <p:extLst>
      <p:ext uri="{BB962C8B-B14F-4D97-AF65-F5344CB8AC3E}">
        <p14:creationId xmlns:p14="http://schemas.microsoft.com/office/powerpoint/2010/main" val="2067092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A2924-325C-440D-8B5E-BFBC2B5E4D8B}"/>
              </a:ext>
            </a:extLst>
          </p:cNvPr>
          <p:cNvSpPr>
            <a:spLocks noGrp="1"/>
          </p:cNvSpPr>
          <p:nvPr>
            <p:ph type="title"/>
          </p:nvPr>
        </p:nvSpPr>
        <p:spPr/>
        <p:txBody>
          <a:bodyPr/>
          <a:lstStyle/>
          <a:p>
            <a:r>
              <a:rPr lang="en-US" dirty="0"/>
              <a:t>Other SR features at 20Kft</a:t>
            </a:r>
          </a:p>
        </p:txBody>
      </p:sp>
      <p:sp>
        <p:nvSpPr>
          <p:cNvPr id="3" name="Content Placeholder 2">
            <a:extLst>
              <a:ext uri="{FF2B5EF4-FFF2-40B4-BE49-F238E27FC236}">
                <a16:creationId xmlns:a16="http://schemas.microsoft.com/office/drawing/2014/main" id="{D0331502-04AC-44FA-8A14-2EBFB4040B4F}"/>
              </a:ext>
            </a:extLst>
          </p:cNvPr>
          <p:cNvSpPr>
            <a:spLocks noGrp="1"/>
          </p:cNvSpPr>
          <p:nvPr>
            <p:ph idx="1"/>
          </p:nvPr>
        </p:nvSpPr>
        <p:spPr/>
        <p:txBody>
          <a:bodyPr>
            <a:normAutofit/>
          </a:bodyPr>
          <a:lstStyle/>
          <a:p>
            <a:r>
              <a:rPr lang="en-US" dirty="0"/>
              <a:t>A </a:t>
            </a:r>
            <a:r>
              <a:rPr lang="en-US" dirty="0" err="1"/>
              <a:t>subinterface</a:t>
            </a:r>
            <a:r>
              <a:rPr lang="en-US" dirty="0"/>
              <a:t> can have multiple Adjacency SIDs</a:t>
            </a:r>
          </a:p>
          <a:p>
            <a:r>
              <a:rPr lang="en-US" dirty="0"/>
              <a:t>By default each </a:t>
            </a:r>
            <a:r>
              <a:rPr lang="en-US" dirty="0" err="1"/>
              <a:t>subinterface</a:t>
            </a:r>
            <a:r>
              <a:rPr lang="en-US" dirty="0"/>
              <a:t> has a Node unique adjacency SID.  This allows you to traffic engineer out a specific interface on a node by pushing two labels (NODE SID, Adjacency SID).</a:t>
            </a:r>
          </a:p>
          <a:p>
            <a:r>
              <a:rPr lang="en-US" dirty="0"/>
              <a:t>By hand or with software (controller, automation) each </a:t>
            </a:r>
            <a:r>
              <a:rPr lang="en-US" dirty="0" err="1"/>
              <a:t>subinterface</a:t>
            </a:r>
            <a:r>
              <a:rPr lang="en-US" dirty="0"/>
              <a:t> can also have an AS unique Adjacency SID. This allows you to traffic engineer out a specific interface on a node by pushing one label.</a:t>
            </a:r>
          </a:p>
          <a:p>
            <a:r>
              <a:rPr lang="en-US" dirty="0"/>
              <a:t>Adjacency SIDs can be </a:t>
            </a:r>
            <a:r>
              <a:rPr lang="en-US" dirty="0" err="1"/>
              <a:t>anycasted</a:t>
            </a:r>
            <a:r>
              <a:rPr lang="en-US" dirty="0"/>
              <a:t>.  If you put the same Adjacency SID on multiple interfaces you can effectively traffic engineer to the closest (IGP weight) link of a given type.</a:t>
            </a:r>
          </a:p>
        </p:txBody>
      </p:sp>
    </p:spTree>
    <p:extLst>
      <p:ext uri="{BB962C8B-B14F-4D97-AF65-F5344CB8AC3E}">
        <p14:creationId xmlns:p14="http://schemas.microsoft.com/office/powerpoint/2010/main" val="3354083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B7FBF-B0C4-42F6-ABA4-2057590E5A47}"/>
              </a:ext>
            </a:extLst>
          </p:cNvPr>
          <p:cNvSpPr>
            <a:spLocks noGrp="1"/>
          </p:cNvSpPr>
          <p:nvPr>
            <p:ph type="title"/>
          </p:nvPr>
        </p:nvSpPr>
        <p:spPr/>
        <p:txBody>
          <a:bodyPr/>
          <a:lstStyle/>
          <a:p>
            <a:r>
              <a:rPr lang="en-US" dirty="0"/>
              <a:t>The ugly</a:t>
            </a:r>
          </a:p>
        </p:txBody>
      </p:sp>
      <p:sp>
        <p:nvSpPr>
          <p:cNvPr id="3" name="Content Placeholder 2">
            <a:extLst>
              <a:ext uri="{FF2B5EF4-FFF2-40B4-BE49-F238E27FC236}">
                <a16:creationId xmlns:a16="http://schemas.microsoft.com/office/drawing/2014/main" id="{8D182077-BE01-41E6-810B-7D4163CE7769}"/>
              </a:ext>
            </a:extLst>
          </p:cNvPr>
          <p:cNvSpPr>
            <a:spLocks noGrp="1"/>
          </p:cNvSpPr>
          <p:nvPr>
            <p:ph idx="1"/>
          </p:nvPr>
        </p:nvSpPr>
        <p:spPr/>
        <p:txBody>
          <a:bodyPr>
            <a:normAutofit fontScale="92500" lnSpcReduction="10000"/>
          </a:bodyPr>
          <a:lstStyle/>
          <a:p>
            <a:r>
              <a:rPr lang="en-US" dirty="0"/>
              <a:t>LDP pseudowires support entropy labels for increased hashing across LAG bundles.</a:t>
            </a:r>
          </a:p>
          <a:p>
            <a:r>
              <a:rPr lang="en-US" dirty="0"/>
              <a:t>SR doesn’t support entropy (software limitation)</a:t>
            </a:r>
          </a:p>
          <a:p>
            <a:r>
              <a:rPr lang="en-US" dirty="0"/>
              <a:t>Near PHY speed pseudowires could cause congestion on backbone LAG bundles</a:t>
            </a:r>
          </a:p>
          <a:p>
            <a:r>
              <a:rPr lang="en-US" dirty="0"/>
              <a:t>For pseudowire/EVPN-VPWS, 100G PHY and LAG adaptive load balancing (in production since 14.1) are our only real weapons here.</a:t>
            </a:r>
          </a:p>
          <a:p>
            <a:r>
              <a:rPr lang="en-US" dirty="0"/>
              <a:t>L3VPNs hash much better because the IP header can be taken into account</a:t>
            </a:r>
          </a:p>
          <a:p>
            <a:r>
              <a:rPr lang="en-US" dirty="0"/>
              <a:t>MAC learning based EVPNs can hash much better because the ethernet header can be taken into account. </a:t>
            </a:r>
          </a:p>
          <a:p>
            <a:r>
              <a:rPr lang="en-US" dirty="0"/>
              <a:t>The risk may be worth the reward</a:t>
            </a:r>
          </a:p>
        </p:txBody>
      </p:sp>
    </p:spTree>
    <p:extLst>
      <p:ext uri="{BB962C8B-B14F-4D97-AF65-F5344CB8AC3E}">
        <p14:creationId xmlns:p14="http://schemas.microsoft.com/office/powerpoint/2010/main" val="1423994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0D67C-7E23-4A62-968B-E6B8CDACCFCC}"/>
              </a:ext>
            </a:extLst>
          </p:cNvPr>
          <p:cNvSpPr>
            <a:spLocks noGrp="1"/>
          </p:cNvSpPr>
          <p:nvPr>
            <p:ph type="title"/>
          </p:nvPr>
        </p:nvSpPr>
        <p:spPr/>
        <p:txBody>
          <a:bodyPr/>
          <a:lstStyle/>
          <a:p>
            <a:r>
              <a:rPr lang="en-US" dirty="0"/>
              <a:t>The good</a:t>
            </a:r>
          </a:p>
        </p:txBody>
      </p:sp>
      <p:sp>
        <p:nvSpPr>
          <p:cNvPr id="3" name="Content Placeholder 2">
            <a:extLst>
              <a:ext uri="{FF2B5EF4-FFF2-40B4-BE49-F238E27FC236}">
                <a16:creationId xmlns:a16="http://schemas.microsoft.com/office/drawing/2014/main" id="{4606BE92-5E80-417A-86D4-EF881B3E2161}"/>
              </a:ext>
            </a:extLst>
          </p:cNvPr>
          <p:cNvSpPr>
            <a:spLocks noGrp="1"/>
          </p:cNvSpPr>
          <p:nvPr>
            <p:ph idx="1"/>
          </p:nvPr>
        </p:nvSpPr>
        <p:spPr/>
        <p:txBody>
          <a:bodyPr>
            <a:normAutofit lnSpcReduction="10000"/>
          </a:bodyPr>
          <a:lstStyle/>
          <a:p>
            <a:r>
              <a:rPr lang="en-US" dirty="0"/>
              <a:t>Pseudowire is dependent on LDP and RSVP.  But I want to turn off LDP/RSVP.</a:t>
            </a:r>
          </a:p>
          <a:p>
            <a:r>
              <a:rPr lang="en-US" dirty="0"/>
              <a:t>E-VPN has an equivalent (better?) service called EVPN-VPWS (Virtual Private Wire Service)</a:t>
            </a:r>
          </a:p>
          <a:p>
            <a:r>
              <a:rPr lang="en-US" dirty="0"/>
              <a:t>EVPN-VPWS does not perform mac learning and supports the same HA features of EVPN.</a:t>
            </a:r>
          </a:p>
          <a:p>
            <a:r>
              <a:rPr lang="en-US" dirty="0"/>
              <a:t>EVPN-VPWS has an A and B end.  The A and B end can support redundant ESI with either single-active or active-active.</a:t>
            </a:r>
          </a:p>
          <a:p>
            <a:r>
              <a:rPr lang="en-US" dirty="0"/>
              <a:t>In short we can support A to Z pseudowire, A to Y|Z pseudowire (where one end is protected) or even A|B to Y|Z pseudowire.</a:t>
            </a:r>
          </a:p>
        </p:txBody>
      </p:sp>
    </p:spTree>
    <p:extLst>
      <p:ext uri="{BB962C8B-B14F-4D97-AF65-F5344CB8AC3E}">
        <p14:creationId xmlns:p14="http://schemas.microsoft.com/office/powerpoint/2010/main" val="3003915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EAD11-CFF8-44CD-A63C-C9C4CCE5F9A9}"/>
              </a:ext>
            </a:extLst>
          </p:cNvPr>
          <p:cNvSpPr>
            <a:spLocks noGrp="1"/>
          </p:cNvSpPr>
          <p:nvPr>
            <p:ph type="title"/>
          </p:nvPr>
        </p:nvSpPr>
        <p:spPr/>
        <p:txBody>
          <a:bodyPr/>
          <a:lstStyle/>
          <a:p>
            <a:r>
              <a:rPr lang="en-US" dirty="0"/>
              <a:t>EVPN-VPWS, our savior</a:t>
            </a:r>
          </a:p>
        </p:txBody>
      </p:sp>
      <p:sp>
        <p:nvSpPr>
          <p:cNvPr id="3" name="Content Placeholder 2">
            <a:extLst>
              <a:ext uri="{FF2B5EF4-FFF2-40B4-BE49-F238E27FC236}">
                <a16:creationId xmlns:a16="http://schemas.microsoft.com/office/drawing/2014/main" id="{455E223E-0D6C-4428-975F-9F200F10CBF4}"/>
              </a:ext>
            </a:extLst>
          </p:cNvPr>
          <p:cNvSpPr>
            <a:spLocks noGrp="1"/>
          </p:cNvSpPr>
          <p:nvPr>
            <p:ph idx="1"/>
          </p:nvPr>
        </p:nvSpPr>
        <p:spPr/>
        <p:txBody>
          <a:bodyPr>
            <a:normAutofit fontScale="92500" lnSpcReduction="10000"/>
          </a:bodyPr>
          <a:lstStyle/>
          <a:p>
            <a:r>
              <a:rPr lang="en-US" dirty="0"/>
              <a:t>We can convert most existing point to point mac learning EVPNs to non mac learning EVPNs.</a:t>
            </a:r>
          </a:p>
          <a:p>
            <a:r>
              <a:rPr lang="en-US" dirty="0"/>
              <a:t>Work in the lab interacting with AS59 Nexus 7K has shown that this works with single-active.  In this model BUM DR election still has to happen.</a:t>
            </a:r>
          </a:p>
          <a:p>
            <a:r>
              <a:rPr lang="en-US" dirty="0"/>
              <a:t>Collaborating with connectors is needed to see if we can replace single-active with active-active in locations where the connector is running MC-LAG.</a:t>
            </a:r>
          </a:p>
          <a:p>
            <a:r>
              <a:rPr lang="en-US" dirty="0"/>
              <a:t>If we can achieve these steps we may be able to turn most BUM DR/mac learning EVPNs in production into service as robust as a point to point pseudowire, which I believe would result in an increase in uptime (pseudowires have been very reliable).</a:t>
            </a:r>
          </a:p>
          <a:p>
            <a:endParaRPr lang="en-US" dirty="0"/>
          </a:p>
        </p:txBody>
      </p:sp>
    </p:spTree>
    <p:extLst>
      <p:ext uri="{BB962C8B-B14F-4D97-AF65-F5344CB8AC3E}">
        <p14:creationId xmlns:p14="http://schemas.microsoft.com/office/powerpoint/2010/main" val="267562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7209D-5D20-4CCF-832A-DF7EC786A76F}"/>
              </a:ext>
            </a:extLst>
          </p:cNvPr>
          <p:cNvSpPr>
            <a:spLocks noGrp="1"/>
          </p:cNvSpPr>
          <p:nvPr>
            <p:ph type="title"/>
          </p:nvPr>
        </p:nvSpPr>
        <p:spPr/>
        <p:txBody>
          <a:bodyPr/>
          <a:lstStyle/>
          <a:p>
            <a:r>
              <a:rPr lang="en-US" dirty="0"/>
              <a:t>An update on L2/L3 testing</a:t>
            </a:r>
          </a:p>
        </p:txBody>
      </p:sp>
      <p:sp>
        <p:nvSpPr>
          <p:cNvPr id="3" name="Content Placeholder 2">
            <a:extLst>
              <a:ext uri="{FF2B5EF4-FFF2-40B4-BE49-F238E27FC236}">
                <a16:creationId xmlns:a16="http://schemas.microsoft.com/office/drawing/2014/main" id="{49DA30D7-C67F-407F-8436-CD5048F5DF4F}"/>
              </a:ext>
            </a:extLst>
          </p:cNvPr>
          <p:cNvSpPr>
            <a:spLocks noGrp="1"/>
          </p:cNvSpPr>
          <p:nvPr>
            <p:ph idx="1"/>
          </p:nvPr>
        </p:nvSpPr>
        <p:spPr/>
        <p:txBody>
          <a:bodyPr/>
          <a:lstStyle/>
          <a:p>
            <a:r>
              <a:rPr lang="en-US" dirty="0"/>
              <a:t>Testing of the PTX10001-20C as a P/MPLS switch was a failure</a:t>
            </a:r>
          </a:p>
          <a:p>
            <a:pPr lvl="1"/>
            <a:r>
              <a:rPr lang="en-US" dirty="0"/>
              <a:t>PTX10001-20C was a way to lower the cost of 100G.  The tradeoff would have been a reduction in supported features, which we could have accommodated with a slight change in topology.</a:t>
            </a:r>
          </a:p>
          <a:p>
            <a:pPr lvl="1"/>
            <a:r>
              <a:rPr lang="en-US" dirty="0"/>
              <a:t>Actual product features supported didn’t match the spec sheet.  Support for the features we need are not committed for support in PTX10001-20C</a:t>
            </a:r>
          </a:p>
          <a:p>
            <a:pPr lvl="1"/>
            <a:r>
              <a:rPr lang="en-US" dirty="0"/>
              <a:t>There may be a PTX10001-36MR coming in mid 2020 that actually does what the spec sheet said the PTX10001-20C should do.</a:t>
            </a:r>
          </a:p>
          <a:p>
            <a:pPr lvl="1"/>
            <a:r>
              <a:rPr lang="en-US" dirty="0"/>
              <a:t>I’m not sure how/if that will play into our plans at this point.</a:t>
            </a:r>
          </a:p>
        </p:txBody>
      </p:sp>
    </p:spTree>
    <p:extLst>
      <p:ext uri="{BB962C8B-B14F-4D97-AF65-F5344CB8AC3E}">
        <p14:creationId xmlns:p14="http://schemas.microsoft.com/office/powerpoint/2010/main" val="932906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98D01-5F30-4FE1-89CC-1E17B6CBE54A}"/>
              </a:ext>
            </a:extLst>
          </p:cNvPr>
          <p:cNvSpPr>
            <a:spLocks noGrp="1"/>
          </p:cNvSpPr>
          <p:nvPr>
            <p:ph type="title"/>
          </p:nvPr>
        </p:nvSpPr>
        <p:spPr/>
        <p:txBody>
          <a:bodyPr/>
          <a:lstStyle/>
          <a:p>
            <a:r>
              <a:rPr lang="en-US" dirty="0"/>
              <a:t>How to get from here to there</a:t>
            </a:r>
          </a:p>
        </p:txBody>
      </p:sp>
      <p:sp>
        <p:nvSpPr>
          <p:cNvPr id="3" name="Content Placeholder 2">
            <a:extLst>
              <a:ext uri="{FF2B5EF4-FFF2-40B4-BE49-F238E27FC236}">
                <a16:creationId xmlns:a16="http://schemas.microsoft.com/office/drawing/2014/main" id="{2381602D-E26E-4809-94A0-20581C990279}"/>
              </a:ext>
            </a:extLst>
          </p:cNvPr>
          <p:cNvSpPr>
            <a:spLocks noGrp="1"/>
          </p:cNvSpPr>
          <p:nvPr>
            <p:ph idx="1"/>
          </p:nvPr>
        </p:nvSpPr>
        <p:spPr/>
        <p:txBody>
          <a:bodyPr>
            <a:normAutofit/>
          </a:bodyPr>
          <a:lstStyle/>
          <a:p>
            <a:r>
              <a:rPr lang="en-US" dirty="0"/>
              <a:t>Initial production network upgrades likely beginning November 2019, targeting completion by end of spring break 2020.</a:t>
            </a:r>
          </a:p>
          <a:p>
            <a:r>
              <a:rPr lang="en-US" dirty="0"/>
              <a:t>I would rather not convert the backbone hardware and IGP at the same time.  It’d also be ideal to have 100G backbone PHY in place before converting to SR due to some hashing scenarios.  Given we won’t have a true ‘P’ node day one we can/should probably push protocol conversion to 2021 if possible.</a:t>
            </a:r>
          </a:p>
          <a:p>
            <a:r>
              <a:rPr lang="en-US" dirty="0"/>
              <a:t>OSPF/LDP/RSVP and run concurrently with IS-IS and SR.  There is a (mostly) non destructive upgrade path.  I did it in the lab.</a:t>
            </a:r>
          </a:p>
        </p:txBody>
      </p:sp>
    </p:spTree>
    <p:extLst>
      <p:ext uri="{BB962C8B-B14F-4D97-AF65-F5344CB8AC3E}">
        <p14:creationId xmlns:p14="http://schemas.microsoft.com/office/powerpoint/2010/main" val="203996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7D91-D9A0-485A-820F-DF7566FC4A46}"/>
              </a:ext>
            </a:extLst>
          </p:cNvPr>
          <p:cNvSpPr>
            <a:spLocks noGrp="1"/>
          </p:cNvSpPr>
          <p:nvPr>
            <p:ph type="title"/>
          </p:nvPr>
        </p:nvSpPr>
        <p:spPr/>
        <p:txBody>
          <a:bodyPr/>
          <a:lstStyle/>
          <a:p>
            <a:r>
              <a:rPr lang="en-US" dirty="0"/>
              <a:t>Other operational updates</a:t>
            </a:r>
          </a:p>
        </p:txBody>
      </p:sp>
      <p:sp>
        <p:nvSpPr>
          <p:cNvPr id="3" name="Content Placeholder 2">
            <a:extLst>
              <a:ext uri="{FF2B5EF4-FFF2-40B4-BE49-F238E27FC236}">
                <a16:creationId xmlns:a16="http://schemas.microsoft.com/office/drawing/2014/main" id="{6AB17425-E6EE-412C-B652-BF9016876820}"/>
              </a:ext>
            </a:extLst>
          </p:cNvPr>
          <p:cNvSpPr>
            <a:spLocks noGrp="1"/>
          </p:cNvSpPr>
          <p:nvPr>
            <p:ph idx="1"/>
          </p:nvPr>
        </p:nvSpPr>
        <p:spPr/>
        <p:txBody>
          <a:bodyPr/>
          <a:lstStyle/>
          <a:p>
            <a:pPr lvl="1"/>
            <a:endParaRPr lang="en-US" dirty="0"/>
          </a:p>
        </p:txBody>
      </p:sp>
    </p:spTree>
    <p:extLst>
      <p:ext uri="{BB962C8B-B14F-4D97-AF65-F5344CB8AC3E}">
        <p14:creationId xmlns:p14="http://schemas.microsoft.com/office/powerpoint/2010/main" val="881916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C7575-2FC9-4304-84F2-23FE61E88335}"/>
              </a:ext>
            </a:extLst>
          </p:cNvPr>
          <p:cNvSpPr>
            <a:spLocks noGrp="1"/>
          </p:cNvSpPr>
          <p:nvPr>
            <p:ph type="title"/>
          </p:nvPr>
        </p:nvSpPr>
        <p:spPr/>
        <p:txBody>
          <a:bodyPr/>
          <a:lstStyle/>
          <a:p>
            <a:r>
              <a:rPr lang="en-US" dirty="0"/>
              <a:t>Telemetry</a:t>
            </a:r>
          </a:p>
        </p:txBody>
      </p:sp>
      <p:sp>
        <p:nvSpPr>
          <p:cNvPr id="3" name="Content Placeholder 2">
            <a:extLst>
              <a:ext uri="{FF2B5EF4-FFF2-40B4-BE49-F238E27FC236}">
                <a16:creationId xmlns:a16="http://schemas.microsoft.com/office/drawing/2014/main" id="{53355659-2810-4780-ADC8-550261A3C2CE}"/>
              </a:ext>
            </a:extLst>
          </p:cNvPr>
          <p:cNvSpPr>
            <a:spLocks noGrp="1"/>
          </p:cNvSpPr>
          <p:nvPr>
            <p:ph idx="1"/>
          </p:nvPr>
        </p:nvSpPr>
        <p:spPr/>
        <p:txBody>
          <a:bodyPr/>
          <a:lstStyle/>
          <a:p>
            <a:r>
              <a:rPr lang="en-US" dirty="0"/>
              <a:t>I have successfully used a </a:t>
            </a:r>
            <a:r>
              <a:rPr lang="en-US" dirty="0" err="1"/>
              <a:t>golang</a:t>
            </a:r>
            <a:r>
              <a:rPr lang="en-US" dirty="0"/>
              <a:t> </a:t>
            </a:r>
            <a:r>
              <a:rPr lang="en-US" dirty="0" err="1"/>
              <a:t>gRPC</a:t>
            </a:r>
            <a:r>
              <a:rPr lang="en-US" dirty="0"/>
              <a:t> client to subscribe to ACL counter Telemetry channels from our MX204/MX10003 lab</a:t>
            </a:r>
          </a:p>
          <a:p>
            <a:r>
              <a:rPr lang="en-US" dirty="0"/>
              <a:t>I can massage this telemetry data output to duplicate/enhance data collection that is being done by other means (SNMP, Expect based screen scraping with RANCID tools).</a:t>
            </a:r>
          </a:p>
          <a:p>
            <a:r>
              <a:rPr lang="en-US" dirty="0"/>
              <a:t>“if it </a:t>
            </a:r>
            <a:r>
              <a:rPr lang="en-US" dirty="0" err="1"/>
              <a:t>ain’t</a:t>
            </a:r>
            <a:r>
              <a:rPr lang="en-US" dirty="0"/>
              <a:t> broke, don’t fix it”.  We don’t currently have plans to use this tool in production.  A barrier to using telemetry is lack of support for </a:t>
            </a:r>
            <a:r>
              <a:rPr lang="en-US" dirty="0" err="1"/>
              <a:t>gRPC</a:t>
            </a:r>
            <a:r>
              <a:rPr lang="en-US" dirty="0"/>
              <a:t> telemetry on the MX104.</a:t>
            </a:r>
          </a:p>
        </p:txBody>
      </p:sp>
    </p:spTree>
    <p:extLst>
      <p:ext uri="{BB962C8B-B14F-4D97-AF65-F5344CB8AC3E}">
        <p14:creationId xmlns:p14="http://schemas.microsoft.com/office/powerpoint/2010/main" val="2680125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AAA123F-7E6D-4EB3-A1D2-06D63C29EB69}"/>
              </a:ext>
            </a:extLst>
          </p:cNvPr>
          <p:cNvGraphicFramePr>
            <a:graphicFrameLocks noGrp="1"/>
          </p:cNvGraphicFramePr>
          <p:nvPr>
            <p:extLst>
              <p:ext uri="{D42A27DB-BD31-4B8C-83A1-F6EECF244321}">
                <p14:modId xmlns:p14="http://schemas.microsoft.com/office/powerpoint/2010/main" val="3168985428"/>
              </p:ext>
            </p:extLst>
          </p:nvPr>
        </p:nvGraphicFramePr>
        <p:xfrm>
          <a:off x="838200" y="719666"/>
          <a:ext cx="10515600" cy="5943600"/>
        </p:xfrm>
        <a:graphic>
          <a:graphicData uri="http://schemas.openxmlformats.org/drawingml/2006/table">
            <a:tbl>
              <a:tblPr firstRow="1" bandRow="1">
                <a:tableStyleId>{5C22544A-7EE6-4342-B048-85BDC9FD1C3A}</a:tableStyleId>
              </a:tblPr>
              <a:tblGrid>
                <a:gridCol w="8403454">
                  <a:extLst>
                    <a:ext uri="{9D8B030D-6E8A-4147-A177-3AD203B41FA5}">
                      <a16:colId xmlns:a16="http://schemas.microsoft.com/office/drawing/2014/main" val="394054339"/>
                    </a:ext>
                  </a:extLst>
                </a:gridCol>
                <a:gridCol w="2112146">
                  <a:extLst>
                    <a:ext uri="{9D8B030D-6E8A-4147-A177-3AD203B41FA5}">
                      <a16:colId xmlns:a16="http://schemas.microsoft.com/office/drawing/2014/main" val="2519444732"/>
                    </a:ext>
                  </a:extLst>
                </a:gridCol>
              </a:tblGrid>
              <a:tr h="5077452">
                <a:tc>
                  <a:txBody>
                    <a:bodyPr/>
                    <a:lstStyle/>
                    <a:p>
                      <a:r>
                        <a:rPr lang="en-US" sz="1600" dirty="0"/>
                        <a:t>'2019/08/16 15:58:23 [143.235.32.124]:  </a:t>
                      </a:r>
                      <a:r>
                        <a:rPr lang="en-US" sz="1600" dirty="0" err="1"/>
                        <a:t>init</a:t>
                      </a:r>
                      <a:r>
                        <a:rPr lang="en-US" sz="1600" dirty="0"/>
                        <a:t>-response: [response { </a:t>
                      </a:r>
                      <a:r>
                        <a:rPr lang="en-US" sz="1600" dirty="0" err="1"/>
                        <a:t>subscription_id</a:t>
                      </a:r>
                      <a:r>
                        <a:rPr lang="en-US" sz="1600" dirty="0"/>
                        <a:t>: 1 } </a:t>
                      </a:r>
                      <a:r>
                        <a:rPr lang="en-US" sz="1600" dirty="0" err="1"/>
                        <a:t>path_list</a:t>
                      </a:r>
                      <a:r>
                        <a:rPr lang="en-US" sz="1600" dirty="0"/>
                        <a:t> { path: "/</a:t>
                      </a:r>
                      <a:r>
                        <a:rPr lang="en-US" sz="1600" dirty="0" err="1"/>
                        <a:t>junos</a:t>
                      </a:r>
                      <a:r>
                        <a:rPr lang="en-US" sz="1600" dirty="0"/>
                        <a:t>/system/</a:t>
                      </a:r>
                      <a:r>
                        <a:rPr lang="en-US" sz="1600" dirty="0" err="1"/>
                        <a:t>linecard</a:t>
                      </a:r>
                      <a:r>
                        <a:rPr lang="en-US" sz="1600" dirty="0"/>
                        <a:t>/firewall/" </a:t>
                      </a:r>
                      <a:r>
                        <a:rPr lang="en-US" sz="1600" dirty="0" err="1"/>
                        <a:t>sample_frequency</a:t>
                      </a:r>
                      <a:r>
                        <a:rPr lang="en-US" sz="1600" dirty="0"/>
                        <a:t>: 10000 } ]’</a:t>
                      </a:r>
                    </a:p>
                    <a:p>
                      <a:r>
                        <a:rPr lang="en-US" sz="1600" dirty="0"/>
                        <a:t>2019/08/16 15:58:23 [143.235.32.124]:Receiving telemetry data from 143.235.32.124:50051'</a:t>
                      </a:r>
                    </a:p>
                    <a:p>
                      <a:r>
                        <a:rPr lang="en-US" sz="1600" dirty="0"/>
                        <a:t>$VAR1 = '/</a:t>
                      </a:r>
                      <a:r>
                        <a:rPr lang="en-US" sz="1600" dirty="0" err="1"/>
                        <a:t>junos</a:t>
                      </a:r>
                      <a:r>
                        <a:rPr lang="en-US" sz="1600" dirty="0"/>
                        <a:t>/firewall[name=\'count-accept-mpls-ae0.3488-i\']/state/';</a:t>
                      </a:r>
                    </a:p>
                    <a:p>
                      <a:r>
                        <a:rPr lang="en-US" sz="1600" dirty="0"/>
                        <a:t>$VAR2 = {</a:t>
                      </a:r>
                    </a:p>
                    <a:p>
                      <a:r>
                        <a:rPr lang="en-US" sz="1600" dirty="0"/>
                        <a:t>          'memory-usage' =&gt; {</a:t>
                      </a:r>
                    </a:p>
                    <a:p>
                      <a:r>
                        <a:rPr lang="en-US" sz="1600" dirty="0"/>
                        <a:t>                              'name' =&gt; {</a:t>
                      </a:r>
                    </a:p>
                    <a:p>
                      <a:r>
                        <a:rPr lang="en-US" sz="1600" dirty="0"/>
                        <a:t>                                          'HEAP' =&gt; {</a:t>
                      </a:r>
                    </a:p>
                    <a:p>
                      <a:r>
                        <a:rPr lang="en-US" sz="1600" dirty="0"/>
                        <a:t>                                                      'allocated' =&gt; 820</a:t>
                      </a:r>
                    </a:p>
                    <a:p>
                      <a:r>
                        <a:rPr lang="en-US" sz="1600" dirty="0"/>
                        <a:t>                                                    }</a:t>
                      </a:r>
                    </a:p>
                    <a:p>
                      <a:r>
                        <a:rPr lang="en-US" sz="1600" dirty="0"/>
                        <a:t>                                        }</a:t>
                      </a:r>
                    </a:p>
                    <a:p>
                      <a:r>
                        <a:rPr lang="en-US" sz="1600" dirty="0"/>
                        <a:t>                            },</a:t>
                      </a:r>
                    </a:p>
                    <a:p>
                      <a:r>
                        <a:rPr lang="en-US" sz="1600" dirty="0"/>
                        <a:t>          'timestamp' =&gt; 1565188407,</a:t>
                      </a:r>
                    </a:p>
                    <a:p>
                      <a:r>
                        <a:rPr lang="en-US" sz="1600" dirty="0"/>
                        <a:t>          'counter' =&gt; {</a:t>
                      </a:r>
                    </a:p>
                    <a:p>
                      <a:r>
                        <a:rPr lang="en-US" sz="1600" dirty="0"/>
                        <a:t>                         'name' =&gt; {</a:t>
                      </a:r>
                    </a:p>
                    <a:p>
                      <a:r>
                        <a:rPr lang="en-US" sz="1600" dirty="0"/>
                        <a:t>                                     ':count:all-ae0.3488-i' =&gt; {</a:t>
                      </a:r>
                    </a:p>
                    <a:p>
                      <a:r>
                        <a:rPr lang="en-US" sz="1600" dirty="0"/>
                        <a:t>                                                                  'bytes' =&gt; 2736,</a:t>
                      </a:r>
                    </a:p>
                    <a:p>
                      <a:r>
                        <a:rPr lang="en-US" sz="1600" dirty="0"/>
                        <a:t>                                                                  'packets' =&gt; 38</a:t>
                      </a:r>
                    </a:p>
                    <a:p>
                      <a:r>
                        <a:rPr lang="en-US" sz="1600" dirty="0"/>
                        <a:t>                                                                }</a:t>
                      </a:r>
                    </a:p>
                    <a:p>
                      <a:r>
                        <a:rPr lang="en-US" sz="1600" dirty="0"/>
                        <a:t>                                   }</a:t>
                      </a:r>
                    </a:p>
                    <a:p>
                      <a:r>
                        <a:rPr lang="en-US" sz="1600" dirty="0"/>
                        <a:t>                       }</a:t>
                      </a:r>
                    </a:p>
                    <a:p>
                      <a:r>
                        <a:rPr lang="en-US" sz="1600" dirty="0"/>
                        <a:t>        };</a:t>
                      </a:r>
                    </a:p>
                    <a:p>
                      <a:r>
                        <a:rPr lang="en-US" sz="1600" dirty="0"/>
                        <a:t>…</a:t>
                      </a:r>
                    </a:p>
                    <a:p>
                      <a:r>
                        <a:rPr lang="en-US" sz="1600" dirty="0"/>
                        <a:t>…</a:t>
                      </a:r>
                    </a:p>
                  </a:txBody>
                  <a:tcPr/>
                </a:tc>
                <a:tc>
                  <a:txBody>
                    <a:bodyPr/>
                    <a:lstStyle/>
                    <a:p>
                      <a:endParaRPr lang="en-US" sz="1600" dirty="0"/>
                    </a:p>
                  </a:txBody>
                  <a:tcPr/>
                </a:tc>
                <a:extLst>
                  <a:ext uri="{0D108BD9-81ED-4DB2-BD59-A6C34878D82A}">
                    <a16:rowId xmlns:a16="http://schemas.microsoft.com/office/drawing/2014/main" val="4036315048"/>
                  </a:ext>
                </a:extLst>
              </a:tr>
            </a:tbl>
          </a:graphicData>
        </a:graphic>
      </p:graphicFrame>
    </p:spTree>
    <p:extLst>
      <p:ext uri="{BB962C8B-B14F-4D97-AF65-F5344CB8AC3E}">
        <p14:creationId xmlns:p14="http://schemas.microsoft.com/office/powerpoint/2010/main" val="2391128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3450F-E8FE-4E25-B0EF-D051B074F4D5}"/>
              </a:ext>
            </a:extLst>
          </p:cNvPr>
          <p:cNvSpPr>
            <a:spLocks noGrp="1"/>
          </p:cNvSpPr>
          <p:nvPr>
            <p:ph type="title"/>
          </p:nvPr>
        </p:nvSpPr>
        <p:spPr/>
        <p:txBody>
          <a:bodyPr>
            <a:normAutofit/>
          </a:bodyPr>
          <a:lstStyle/>
          <a:p>
            <a:r>
              <a:rPr lang="en-US" dirty="0"/>
              <a:t>Support for Ethernet OAM CFM:</a:t>
            </a:r>
            <a:br>
              <a:rPr lang="en-US" dirty="0"/>
            </a:br>
            <a:endParaRPr lang="en-US" dirty="0"/>
          </a:p>
        </p:txBody>
      </p:sp>
      <p:sp>
        <p:nvSpPr>
          <p:cNvPr id="3" name="Content Placeholder 2">
            <a:extLst>
              <a:ext uri="{FF2B5EF4-FFF2-40B4-BE49-F238E27FC236}">
                <a16:creationId xmlns:a16="http://schemas.microsoft.com/office/drawing/2014/main" id="{512B27DF-7D7D-44C5-9D81-985617528C12}"/>
              </a:ext>
            </a:extLst>
          </p:cNvPr>
          <p:cNvSpPr>
            <a:spLocks noGrp="1"/>
          </p:cNvSpPr>
          <p:nvPr>
            <p:ph idx="1"/>
          </p:nvPr>
        </p:nvSpPr>
        <p:spPr/>
        <p:txBody>
          <a:bodyPr>
            <a:normAutofit fontScale="92500" lnSpcReduction="20000"/>
          </a:bodyPr>
          <a:lstStyle/>
          <a:p>
            <a:r>
              <a:rPr lang="en-US" dirty="0">
                <a:hlinkClick r:id="rId2"/>
              </a:rPr>
              <a:t>https://en.wikipedia.org/wiki/IEEE_802.1ag</a:t>
            </a:r>
            <a:endParaRPr lang="en-US" dirty="0"/>
          </a:p>
          <a:p>
            <a:r>
              <a:rPr lang="en-US" dirty="0"/>
              <a:t>Think of it as BFD but without IP</a:t>
            </a:r>
          </a:p>
          <a:p>
            <a:r>
              <a:rPr lang="en-US" dirty="0"/>
              <a:t>Initial use case scenario is to protect against blackholing in redundant L2VPNs</a:t>
            </a:r>
          </a:p>
          <a:p>
            <a:r>
              <a:rPr lang="en-US" dirty="0"/>
              <a:t>Participating nodes multicast heartbeats with well known ethernet macs.  Nodes subscribe to heartbeats and can take action when the heartbeats stop.</a:t>
            </a:r>
          </a:p>
          <a:p>
            <a:r>
              <a:rPr lang="en-US" dirty="0"/>
              <a:t>This may actually be a good replacement for BFD: Signaling to the FIB has advantages to singling to the control plane.  If the FIB thinks a link is down it can immediately activate any backup next hops.  If the control plane thinks a link is down it may have to recalculate a new best path and reprogram the FIB.</a:t>
            </a:r>
          </a:p>
          <a:p>
            <a:endParaRPr lang="en-US" dirty="0"/>
          </a:p>
        </p:txBody>
      </p:sp>
    </p:spTree>
    <p:extLst>
      <p:ext uri="{BB962C8B-B14F-4D97-AF65-F5344CB8AC3E}">
        <p14:creationId xmlns:p14="http://schemas.microsoft.com/office/powerpoint/2010/main" val="1636708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AAA123F-7E6D-4EB3-A1D2-06D63C29EB69}"/>
              </a:ext>
            </a:extLst>
          </p:cNvPr>
          <p:cNvGraphicFramePr>
            <a:graphicFrameLocks noGrp="1"/>
          </p:cNvGraphicFramePr>
          <p:nvPr>
            <p:extLst>
              <p:ext uri="{D42A27DB-BD31-4B8C-83A1-F6EECF244321}">
                <p14:modId xmlns:p14="http://schemas.microsoft.com/office/powerpoint/2010/main" val="3030936720"/>
              </p:ext>
            </p:extLst>
          </p:nvPr>
        </p:nvGraphicFramePr>
        <p:xfrm>
          <a:off x="838200" y="719666"/>
          <a:ext cx="10515600" cy="58521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4054339"/>
                    </a:ext>
                  </a:extLst>
                </a:gridCol>
                <a:gridCol w="5257800">
                  <a:extLst>
                    <a:ext uri="{9D8B030D-6E8A-4147-A177-3AD203B41FA5}">
                      <a16:colId xmlns:a16="http://schemas.microsoft.com/office/drawing/2014/main" val="2519444732"/>
                    </a:ext>
                  </a:extLst>
                </a:gridCol>
              </a:tblGrid>
              <a:tr h="370840">
                <a:tc>
                  <a:txBody>
                    <a:bodyPr/>
                    <a:lstStyle/>
                    <a:p>
                      <a:r>
                        <a:rPr lang="en-US" dirty="0"/>
                        <a:t>m7h@r-mx2010-lab-re1# show protocols </a:t>
                      </a:r>
                      <a:r>
                        <a:rPr lang="en-US" dirty="0" err="1"/>
                        <a:t>oam</a:t>
                      </a:r>
                      <a:r>
                        <a:rPr lang="en-US" dirty="0"/>
                        <a:t>   </a:t>
                      </a:r>
                    </a:p>
                    <a:p>
                      <a:r>
                        <a:rPr lang="en-US" dirty="0"/>
                        <a:t>ethernet {</a:t>
                      </a:r>
                    </a:p>
                    <a:p>
                      <a:r>
                        <a:rPr lang="en-US" dirty="0"/>
                        <a:t>    connectivity-fault-management {</a:t>
                      </a:r>
                    </a:p>
                    <a:p>
                      <a:r>
                        <a:rPr lang="en-US" dirty="0"/>
                        <a:t>        action-profile my-test-profile {</a:t>
                      </a:r>
                    </a:p>
                    <a:p>
                      <a:r>
                        <a:rPr lang="en-US" dirty="0"/>
                        <a:t>            default-actions {</a:t>
                      </a:r>
                    </a:p>
                    <a:p>
                      <a:r>
                        <a:rPr lang="en-US" dirty="0"/>
                        <a:t>                interface-down;</a:t>
                      </a:r>
                    </a:p>
                    <a:p>
                      <a:r>
                        <a:rPr lang="en-US" dirty="0"/>
                        <a:t>            }</a:t>
                      </a:r>
                    </a:p>
                    <a:p>
                      <a:r>
                        <a:rPr lang="en-US" dirty="0"/>
                        <a:t>        }</a:t>
                      </a:r>
                    </a:p>
                    <a:p>
                      <a:r>
                        <a:rPr lang="en-US" dirty="0"/>
                        <a:t>        </a:t>
                      </a:r>
                    </a:p>
                  </a:txBody>
                  <a:tcPr/>
                </a:tc>
                <a:tc>
                  <a:txBody>
                    <a:bodyPr/>
                    <a:lstStyle/>
                    <a:p>
                      <a:r>
                        <a:rPr lang="en-US" dirty="0"/>
                        <a:t>maintenance-domain level-3 {</a:t>
                      </a:r>
                    </a:p>
                    <a:p>
                      <a:r>
                        <a:rPr lang="en-US" dirty="0"/>
                        <a:t>            level 3;</a:t>
                      </a:r>
                    </a:p>
                    <a:p>
                      <a:r>
                        <a:rPr lang="en-US" dirty="0"/>
                        <a:t>            maintenance-association r-mx2010-lab_r-uwmadison-hub {</a:t>
                      </a:r>
                    </a:p>
                    <a:p>
                      <a:r>
                        <a:rPr lang="en-US" dirty="0"/>
                        <a:t>                continuity-check {</a:t>
                      </a:r>
                    </a:p>
                    <a:p>
                      <a:r>
                        <a:rPr lang="en-US" dirty="0"/>
                        <a:t>                    interval 1s;</a:t>
                      </a:r>
                    </a:p>
                    <a:p>
                      <a:r>
                        <a:rPr lang="en-US" dirty="0"/>
                        <a:t>                }</a:t>
                      </a:r>
                    </a:p>
                    <a:p>
                      <a:r>
                        <a:rPr lang="en-US" dirty="0"/>
                        <a:t>                </a:t>
                      </a:r>
                      <a:r>
                        <a:rPr lang="en-US" dirty="0" err="1"/>
                        <a:t>mep</a:t>
                      </a:r>
                      <a:r>
                        <a:rPr lang="en-US" dirty="0"/>
                        <a:t> 111 {</a:t>
                      </a:r>
                    </a:p>
                    <a:p>
                      <a:r>
                        <a:rPr lang="en-US" dirty="0"/>
                        <a:t>                    interface ae0.3105;</a:t>
                      </a:r>
                    </a:p>
                    <a:p>
                      <a:r>
                        <a:rPr lang="en-US" dirty="0"/>
                        <a:t>                    direction down;</a:t>
                      </a:r>
                    </a:p>
                    <a:p>
                      <a:r>
                        <a:rPr lang="en-US" dirty="0"/>
                        <a:t>                    auto-discovery;</a:t>
                      </a:r>
                    </a:p>
                    <a:p>
                      <a:r>
                        <a:rPr lang="en-US" dirty="0"/>
                        <a:t>                    remote-</a:t>
                      </a:r>
                      <a:r>
                        <a:rPr lang="en-US" dirty="0" err="1"/>
                        <a:t>mep</a:t>
                      </a:r>
                      <a:r>
                        <a:rPr lang="en-US" dirty="0"/>
                        <a:t> 1 {</a:t>
                      </a:r>
                    </a:p>
                    <a:p>
                      <a:r>
                        <a:rPr lang="en-US" dirty="0"/>
                        <a:t>                        action-profile my-test-profile;</a:t>
                      </a:r>
                    </a:p>
                    <a:p>
                      <a:r>
                        <a:rPr lang="en-US" dirty="0"/>
                        <a:t>                        detect-loc;</a:t>
                      </a:r>
                    </a:p>
                    <a:p>
                      <a:r>
                        <a:rPr lang="en-US" dirty="0"/>
                        <a:t>                    }</a:t>
                      </a:r>
                    </a:p>
                    <a:p>
                      <a:r>
                        <a:rPr lang="en-US" dirty="0"/>
                        <a:t>                    lowest-priority-defect all-defects;</a:t>
                      </a:r>
                    </a:p>
                    <a:p>
                      <a:r>
                        <a:rPr lang="en-US" dirty="0"/>
                        <a:t>                }</a:t>
                      </a:r>
                    </a:p>
                    <a:p>
                      <a:r>
                        <a:rPr lang="en-US" dirty="0"/>
                        <a:t>            }</a:t>
                      </a:r>
                    </a:p>
                    <a:p>
                      <a:r>
                        <a:rPr lang="en-US" dirty="0"/>
                        <a:t>        }</a:t>
                      </a:r>
                    </a:p>
                    <a:p>
                      <a:r>
                        <a:rPr lang="en-US" dirty="0"/>
                        <a:t>    }</a:t>
                      </a:r>
                    </a:p>
                    <a:p>
                      <a:r>
                        <a:rPr lang="en-US" dirty="0"/>
                        <a:t>}</a:t>
                      </a:r>
                    </a:p>
                  </a:txBody>
                  <a:tcPr/>
                </a:tc>
                <a:extLst>
                  <a:ext uri="{0D108BD9-81ED-4DB2-BD59-A6C34878D82A}">
                    <a16:rowId xmlns:a16="http://schemas.microsoft.com/office/drawing/2014/main" val="4036315048"/>
                  </a:ext>
                </a:extLst>
              </a:tr>
            </a:tbl>
          </a:graphicData>
        </a:graphic>
      </p:graphicFrame>
    </p:spTree>
    <p:extLst>
      <p:ext uri="{BB962C8B-B14F-4D97-AF65-F5344CB8AC3E}">
        <p14:creationId xmlns:p14="http://schemas.microsoft.com/office/powerpoint/2010/main" val="3971009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AAA123F-7E6D-4EB3-A1D2-06D63C29EB69}"/>
              </a:ext>
            </a:extLst>
          </p:cNvPr>
          <p:cNvGraphicFramePr>
            <a:graphicFrameLocks noGrp="1"/>
          </p:cNvGraphicFramePr>
          <p:nvPr>
            <p:extLst>
              <p:ext uri="{D42A27DB-BD31-4B8C-83A1-F6EECF244321}">
                <p14:modId xmlns:p14="http://schemas.microsoft.com/office/powerpoint/2010/main" val="3804286227"/>
              </p:ext>
            </p:extLst>
          </p:nvPr>
        </p:nvGraphicFramePr>
        <p:xfrm>
          <a:off x="838200" y="719666"/>
          <a:ext cx="10515600" cy="5077452"/>
        </p:xfrm>
        <a:graphic>
          <a:graphicData uri="http://schemas.openxmlformats.org/drawingml/2006/table">
            <a:tbl>
              <a:tblPr firstRow="1" bandRow="1">
                <a:tableStyleId>{5C22544A-7EE6-4342-B048-85BDC9FD1C3A}</a:tableStyleId>
              </a:tblPr>
              <a:tblGrid>
                <a:gridCol w="9921536">
                  <a:extLst>
                    <a:ext uri="{9D8B030D-6E8A-4147-A177-3AD203B41FA5}">
                      <a16:colId xmlns:a16="http://schemas.microsoft.com/office/drawing/2014/main" val="394054339"/>
                    </a:ext>
                  </a:extLst>
                </a:gridCol>
                <a:gridCol w="594064">
                  <a:extLst>
                    <a:ext uri="{9D8B030D-6E8A-4147-A177-3AD203B41FA5}">
                      <a16:colId xmlns:a16="http://schemas.microsoft.com/office/drawing/2014/main" val="2519444732"/>
                    </a:ext>
                  </a:extLst>
                </a:gridCol>
              </a:tblGrid>
              <a:tr h="5077452">
                <a:tc>
                  <a:txBody>
                    <a:bodyPr/>
                    <a:lstStyle/>
                    <a:p>
                      <a:r>
                        <a:rPr lang="en-US" sz="1600" dirty="0"/>
                        <a:t>m7h@r-mx2010-lab-re1&gt; show </a:t>
                      </a:r>
                      <a:r>
                        <a:rPr lang="en-US" sz="1600" dirty="0" err="1"/>
                        <a:t>oam</a:t>
                      </a:r>
                      <a:r>
                        <a:rPr lang="en-US" sz="1600" dirty="0"/>
                        <a:t> ethernet connectivity-fault-management interfaces           </a:t>
                      </a:r>
                    </a:p>
                    <a:p>
                      <a:r>
                        <a:rPr lang="en-US" sz="1600" dirty="0"/>
                        <a:t>Interface                   Link      Status       Level  MEP         </a:t>
                      </a:r>
                      <a:r>
                        <a:rPr lang="en-US" sz="1600" dirty="0" err="1"/>
                        <a:t>Neighbours</a:t>
                      </a:r>
                      <a:endParaRPr lang="en-US" sz="1600" dirty="0"/>
                    </a:p>
                    <a:p>
                      <a:r>
                        <a:rPr lang="en-US" sz="1600" dirty="0"/>
                        <a:t>                                                          Identifier             </a:t>
                      </a:r>
                    </a:p>
                    <a:p>
                      <a:r>
                        <a:rPr lang="en-US" sz="1600" dirty="0"/>
                        <a:t>ae0.3105                    Up        Active       3      111         1 </a:t>
                      </a:r>
                    </a:p>
                    <a:p>
                      <a:endParaRPr lang="en-US" sz="1600" dirty="0"/>
                    </a:p>
                    <a:p>
                      <a:r>
                        <a:rPr lang="en-US" sz="1600" dirty="0"/>
                        <a:t>m7h@r-mx2010-lab-re1&gt; show </a:t>
                      </a:r>
                      <a:r>
                        <a:rPr lang="en-US" sz="1600" dirty="0" err="1"/>
                        <a:t>oam</a:t>
                      </a:r>
                      <a:r>
                        <a:rPr lang="en-US" sz="1600" dirty="0"/>
                        <a:t> ethernet connectivity-fault-management interfaces detail       </a:t>
                      </a:r>
                    </a:p>
                    <a:p>
                      <a:r>
                        <a:rPr lang="en-US" sz="1600" dirty="0"/>
                        <a:t>[run on box to see data]</a:t>
                      </a:r>
                    </a:p>
                  </a:txBody>
                  <a:tcPr/>
                </a:tc>
                <a:tc>
                  <a:txBody>
                    <a:bodyPr/>
                    <a:lstStyle/>
                    <a:p>
                      <a:endParaRPr lang="en-US" sz="1600" dirty="0"/>
                    </a:p>
                  </a:txBody>
                  <a:tcPr/>
                </a:tc>
                <a:extLst>
                  <a:ext uri="{0D108BD9-81ED-4DB2-BD59-A6C34878D82A}">
                    <a16:rowId xmlns:a16="http://schemas.microsoft.com/office/drawing/2014/main" val="4036315048"/>
                  </a:ext>
                </a:extLst>
              </a:tr>
            </a:tbl>
          </a:graphicData>
        </a:graphic>
      </p:graphicFrame>
    </p:spTree>
    <p:extLst>
      <p:ext uri="{BB962C8B-B14F-4D97-AF65-F5344CB8AC3E}">
        <p14:creationId xmlns:p14="http://schemas.microsoft.com/office/powerpoint/2010/main" val="3745350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1038-2B1C-4142-9DCC-6B1FE44DA6B6}"/>
              </a:ext>
            </a:extLst>
          </p:cNvPr>
          <p:cNvSpPr>
            <a:spLocks noGrp="1"/>
          </p:cNvSpPr>
          <p:nvPr>
            <p:ph type="title"/>
          </p:nvPr>
        </p:nvSpPr>
        <p:spPr>
          <a:xfrm>
            <a:off x="5188258" y="3429000"/>
            <a:ext cx="10515600" cy="1325563"/>
          </a:xfrm>
        </p:spPr>
        <p:txBody>
          <a:bodyPr>
            <a:noAutofit/>
          </a:bodyPr>
          <a:lstStyle/>
          <a:p>
            <a:r>
              <a:rPr lang="en-US" sz="9600" dirty="0"/>
              <a:t>FIN</a:t>
            </a:r>
          </a:p>
        </p:txBody>
      </p:sp>
      <p:sp>
        <p:nvSpPr>
          <p:cNvPr id="3" name="Content Placeholder 2">
            <a:extLst>
              <a:ext uri="{FF2B5EF4-FFF2-40B4-BE49-F238E27FC236}">
                <a16:creationId xmlns:a16="http://schemas.microsoft.com/office/drawing/2014/main" id="{93CDDEC0-8AD0-4B8B-AD6F-2E64EBBB136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685464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F42B7-A103-44C4-9A12-1E0D16D324F8}"/>
              </a:ext>
            </a:extLst>
          </p:cNvPr>
          <p:cNvSpPr>
            <a:spLocks noGrp="1"/>
          </p:cNvSpPr>
          <p:nvPr>
            <p:ph type="title"/>
          </p:nvPr>
        </p:nvSpPr>
        <p:spPr/>
        <p:txBody>
          <a:bodyPr/>
          <a:lstStyle/>
          <a:p>
            <a:r>
              <a:rPr lang="en-US" dirty="0"/>
              <a:t>Routing security</a:t>
            </a:r>
          </a:p>
        </p:txBody>
      </p:sp>
      <p:sp>
        <p:nvSpPr>
          <p:cNvPr id="3" name="Content Placeholder 2">
            <a:extLst>
              <a:ext uri="{FF2B5EF4-FFF2-40B4-BE49-F238E27FC236}">
                <a16:creationId xmlns:a16="http://schemas.microsoft.com/office/drawing/2014/main" id="{422EBE3D-C31C-45B0-AAE1-F9F091BBC5A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706439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1424B-F08F-4740-B66B-A3E5BD00058E}"/>
              </a:ext>
            </a:extLst>
          </p:cNvPr>
          <p:cNvSpPr>
            <a:spLocks noGrp="1"/>
          </p:cNvSpPr>
          <p:nvPr>
            <p:ph type="title"/>
          </p:nvPr>
        </p:nvSpPr>
        <p:spPr/>
        <p:txBody>
          <a:bodyPr/>
          <a:lstStyle/>
          <a:p>
            <a:r>
              <a:rPr lang="en-US" dirty="0"/>
              <a:t>Route protection</a:t>
            </a:r>
          </a:p>
        </p:txBody>
      </p:sp>
      <p:sp>
        <p:nvSpPr>
          <p:cNvPr id="3" name="Content Placeholder 2">
            <a:extLst>
              <a:ext uri="{FF2B5EF4-FFF2-40B4-BE49-F238E27FC236}">
                <a16:creationId xmlns:a16="http://schemas.microsoft.com/office/drawing/2014/main" id="{AF40AA35-89DA-4A55-BC00-0F94E0F311BD}"/>
              </a:ext>
            </a:extLst>
          </p:cNvPr>
          <p:cNvSpPr>
            <a:spLocks noGrp="1"/>
          </p:cNvSpPr>
          <p:nvPr>
            <p:ph idx="1"/>
          </p:nvPr>
        </p:nvSpPr>
        <p:spPr/>
        <p:txBody>
          <a:bodyPr/>
          <a:lstStyle/>
          <a:p>
            <a:r>
              <a:rPr lang="en-US" dirty="0"/>
              <a:t>Problem; BGP is built on inherent trust.  Clever bad guys or foolish </a:t>
            </a:r>
            <a:r>
              <a:rPr lang="en-US" dirty="0" err="1"/>
              <a:t>misconfigs</a:t>
            </a:r>
            <a:r>
              <a:rPr lang="en-US" dirty="0"/>
              <a:t> can create global outages.</a:t>
            </a:r>
          </a:p>
          <a:p>
            <a:r>
              <a:rPr lang="en-US" dirty="0"/>
              <a:t>Partial solutions include peer filtering, RPKI</a:t>
            </a:r>
          </a:p>
          <a:p>
            <a:pPr marL="0" indent="0">
              <a:buNone/>
            </a:pPr>
            <a:endParaRPr lang="en-US" dirty="0"/>
          </a:p>
        </p:txBody>
      </p:sp>
    </p:spTree>
    <p:extLst>
      <p:ext uri="{BB962C8B-B14F-4D97-AF65-F5344CB8AC3E}">
        <p14:creationId xmlns:p14="http://schemas.microsoft.com/office/powerpoint/2010/main" val="240812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1CEB9-369B-4CCA-AFFA-3EFC9890A2DD}"/>
              </a:ext>
            </a:extLst>
          </p:cNvPr>
          <p:cNvSpPr>
            <a:spLocks noGrp="1"/>
          </p:cNvSpPr>
          <p:nvPr>
            <p:ph type="title"/>
          </p:nvPr>
        </p:nvSpPr>
        <p:spPr/>
        <p:txBody>
          <a:bodyPr/>
          <a:lstStyle/>
          <a:p>
            <a:r>
              <a:rPr lang="en-US" dirty="0"/>
              <a:t>An update on L2/L3 testing (</a:t>
            </a:r>
            <a:r>
              <a:rPr lang="en-US" dirty="0" err="1"/>
              <a:t>cont</a:t>
            </a:r>
            <a:r>
              <a:rPr lang="en-US" dirty="0"/>
              <a:t>)</a:t>
            </a:r>
          </a:p>
        </p:txBody>
      </p:sp>
      <p:sp>
        <p:nvSpPr>
          <p:cNvPr id="3" name="Content Placeholder 2">
            <a:extLst>
              <a:ext uri="{FF2B5EF4-FFF2-40B4-BE49-F238E27FC236}">
                <a16:creationId xmlns:a16="http://schemas.microsoft.com/office/drawing/2014/main" id="{4ED06664-CFD6-4B53-9B47-F3CA0C2629E4}"/>
              </a:ext>
            </a:extLst>
          </p:cNvPr>
          <p:cNvSpPr>
            <a:spLocks noGrp="1"/>
          </p:cNvSpPr>
          <p:nvPr>
            <p:ph idx="1"/>
          </p:nvPr>
        </p:nvSpPr>
        <p:spPr/>
        <p:txBody>
          <a:bodyPr/>
          <a:lstStyle/>
          <a:p>
            <a:r>
              <a:rPr lang="en-US" dirty="0"/>
              <a:t>MX204/MX10003 testing has went “not bad”</a:t>
            </a:r>
          </a:p>
          <a:p>
            <a:r>
              <a:rPr lang="en-US" dirty="0"/>
              <a:t>We’ve had some issues with MX10003 RE reliability on reboot</a:t>
            </a:r>
          </a:p>
          <a:p>
            <a:r>
              <a:rPr lang="en-US" dirty="0"/>
              <a:t>We’ve had some issues with 3</a:t>
            </a:r>
            <a:r>
              <a:rPr lang="en-US" baseline="30000" dirty="0"/>
              <a:t>rd</a:t>
            </a:r>
            <a:r>
              <a:rPr lang="en-US" dirty="0"/>
              <a:t> Party LR SFP28 link re-establishment after admin down on one of the test boxes</a:t>
            </a:r>
          </a:p>
          <a:p>
            <a:r>
              <a:rPr lang="en-US" dirty="0"/>
              <a:t>These issues have been hard to reproduce and it’s hard to tell if they are hardware or software.</a:t>
            </a:r>
          </a:p>
          <a:p>
            <a:r>
              <a:rPr lang="en-US" dirty="0"/>
              <a:t>Our permeant lab (three MX104, one MX2010) and test lab (two MX204, two MX10003) is running the same candidate software, 18.3.</a:t>
            </a:r>
          </a:p>
          <a:p>
            <a:pPr marL="0" indent="0">
              <a:buNone/>
            </a:pPr>
            <a:endParaRPr lang="en-US" dirty="0"/>
          </a:p>
          <a:p>
            <a:endParaRPr lang="en-US" dirty="0"/>
          </a:p>
        </p:txBody>
      </p:sp>
    </p:spTree>
    <p:extLst>
      <p:ext uri="{BB962C8B-B14F-4D97-AF65-F5344CB8AC3E}">
        <p14:creationId xmlns:p14="http://schemas.microsoft.com/office/powerpoint/2010/main" val="388824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13034-E2D3-4C0A-93A7-C5176FE94008}"/>
              </a:ext>
            </a:extLst>
          </p:cNvPr>
          <p:cNvSpPr>
            <a:spLocks noGrp="1"/>
          </p:cNvSpPr>
          <p:nvPr>
            <p:ph type="title"/>
          </p:nvPr>
        </p:nvSpPr>
        <p:spPr/>
        <p:txBody>
          <a:bodyPr/>
          <a:lstStyle/>
          <a:p>
            <a:r>
              <a:rPr lang="en-US" dirty="0"/>
              <a:t>Route filtering</a:t>
            </a:r>
          </a:p>
        </p:txBody>
      </p:sp>
      <p:sp>
        <p:nvSpPr>
          <p:cNvPr id="3" name="Content Placeholder 2">
            <a:extLst>
              <a:ext uri="{FF2B5EF4-FFF2-40B4-BE49-F238E27FC236}">
                <a16:creationId xmlns:a16="http://schemas.microsoft.com/office/drawing/2014/main" id="{4175BB94-BE0C-4192-A15C-A76058F59674}"/>
              </a:ext>
            </a:extLst>
          </p:cNvPr>
          <p:cNvSpPr>
            <a:spLocks noGrp="1"/>
          </p:cNvSpPr>
          <p:nvPr>
            <p:ph idx="1"/>
          </p:nvPr>
        </p:nvSpPr>
        <p:spPr/>
        <p:txBody>
          <a:bodyPr>
            <a:normAutofit fontScale="92500" lnSpcReduction="20000"/>
          </a:bodyPr>
          <a:lstStyle/>
          <a:p>
            <a:r>
              <a:rPr lang="en-US" dirty="0"/>
              <a:t>Traditionally protections between internet peers was minimal at best, setting a maximum prefix limit expected on the session.</a:t>
            </a:r>
          </a:p>
          <a:p>
            <a:r>
              <a:rPr lang="en-US" dirty="0"/>
              <a:t>High profile hijacks (intentional or not) have encouraged more networks to filter sessions at the prefix level.</a:t>
            </a:r>
          </a:p>
          <a:p>
            <a:r>
              <a:rPr lang="en-US" dirty="0"/>
              <a:t>The common denominator for sourcing this data is an IRR (Internet Route Registry) where relationships between BGP AS, serviced downstream AS and prefix per AS can be documented in a hierarchical fashion.</a:t>
            </a:r>
          </a:p>
          <a:p>
            <a:r>
              <a:rPr lang="en-US" dirty="0"/>
              <a:t>We are registered in the ARIN IRR and our data was pretty good but not perfect.  Monitoring is now in place and cleanup efforts are nearly complete.</a:t>
            </a:r>
          </a:p>
          <a:p>
            <a:r>
              <a:rPr lang="en-US" dirty="0"/>
              <a:t>Summary: if you announce a route to the global table an exact match must be in an IRR.</a:t>
            </a:r>
          </a:p>
        </p:txBody>
      </p:sp>
    </p:spTree>
    <p:extLst>
      <p:ext uri="{BB962C8B-B14F-4D97-AF65-F5344CB8AC3E}">
        <p14:creationId xmlns:p14="http://schemas.microsoft.com/office/powerpoint/2010/main" val="4129511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3AF9E-7F08-4BD8-BF38-28F1B03A21D2}"/>
              </a:ext>
            </a:extLst>
          </p:cNvPr>
          <p:cNvSpPr>
            <a:spLocks noGrp="1"/>
          </p:cNvSpPr>
          <p:nvPr>
            <p:ph type="title"/>
          </p:nvPr>
        </p:nvSpPr>
        <p:spPr/>
        <p:txBody>
          <a:bodyPr/>
          <a:lstStyle/>
          <a:p>
            <a:r>
              <a:rPr lang="en-US" dirty="0"/>
              <a:t>Route filtering (continued)</a:t>
            </a:r>
          </a:p>
        </p:txBody>
      </p:sp>
      <p:sp>
        <p:nvSpPr>
          <p:cNvPr id="3" name="Content Placeholder 2">
            <a:extLst>
              <a:ext uri="{FF2B5EF4-FFF2-40B4-BE49-F238E27FC236}">
                <a16:creationId xmlns:a16="http://schemas.microsoft.com/office/drawing/2014/main" id="{6DC93A85-9AE6-4DF8-A693-89FBADF7DBFD}"/>
              </a:ext>
            </a:extLst>
          </p:cNvPr>
          <p:cNvSpPr>
            <a:spLocks noGrp="1"/>
          </p:cNvSpPr>
          <p:nvPr>
            <p:ph idx="1"/>
          </p:nvPr>
        </p:nvSpPr>
        <p:spPr/>
        <p:txBody>
          <a:bodyPr>
            <a:normAutofit fontScale="85000" lnSpcReduction="10000"/>
          </a:bodyPr>
          <a:lstStyle/>
          <a:p>
            <a:r>
              <a:rPr lang="en-US" dirty="0"/>
              <a:t>We have tools/workflow and have built advisory filters for most of our peers. We have evaluated what would happen if we flipped from advisory to strict filtering.</a:t>
            </a:r>
          </a:p>
          <a:p>
            <a:r>
              <a:rPr lang="en-US" dirty="0"/>
              <a:t>This approach isn’t good for filtering WRIPs, TR/CPS, Internet2 and Hurricane Electric due to route count (&gt;100k in some cases).</a:t>
            </a:r>
          </a:p>
          <a:p>
            <a:r>
              <a:rPr lang="en-US" dirty="0"/>
              <a:t>I reached out to peers that we would deny routes from.  Responses ranged from ‘none / thanks but go away  / thanks and we’ll fix’.</a:t>
            </a:r>
          </a:p>
          <a:p>
            <a:r>
              <a:rPr lang="en-US" dirty="0"/>
              <a:t>We have developed an assisted but manually operated procedure.  Time burden should be minimal.</a:t>
            </a:r>
          </a:p>
          <a:p>
            <a:r>
              <a:rPr lang="en-US" b="1" dirty="0"/>
              <a:t>I am advising we give 30 days courtesy notice and flip from advisory to strict.</a:t>
            </a:r>
          </a:p>
          <a:p>
            <a:r>
              <a:rPr lang="en-US" dirty="0"/>
              <a:t>When this flip is made, in all current cases where routes would be denied, traffic will flow via HE (settlement free for us) instead of directly to peer.  This put fiscal incentives on the far end that is purchasing transit from HE</a:t>
            </a:r>
          </a:p>
        </p:txBody>
      </p:sp>
    </p:spTree>
    <p:extLst>
      <p:ext uri="{BB962C8B-B14F-4D97-AF65-F5344CB8AC3E}">
        <p14:creationId xmlns:p14="http://schemas.microsoft.com/office/powerpoint/2010/main" val="34493783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A3A40-6530-4CE2-B52E-58796E037B0A}"/>
              </a:ext>
            </a:extLst>
          </p:cNvPr>
          <p:cNvSpPr>
            <a:spLocks noGrp="1"/>
          </p:cNvSpPr>
          <p:nvPr>
            <p:ph type="title"/>
          </p:nvPr>
        </p:nvSpPr>
        <p:spPr/>
        <p:txBody>
          <a:bodyPr/>
          <a:lstStyle/>
          <a:p>
            <a:r>
              <a:rPr lang="en-US" dirty="0"/>
              <a:t>RPKI</a:t>
            </a:r>
          </a:p>
        </p:txBody>
      </p:sp>
      <p:sp>
        <p:nvSpPr>
          <p:cNvPr id="3" name="Content Placeholder 2">
            <a:extLst>
              <a:ext uri="{FF2B5EF4-FFF2-40B4-BE49-F238E27FC236}">
                <a16:creationId xmlns:a16="http://schemas.microsoft.com/office/drawing/2014/main" id="{2E68A544-C896-4145-B705-8169CB81F4D8}"/>
              </a:ext>
            </a:extLst>
          </p:cNvPr>
          <p:cNvSpPr>
            <a:spLocks noGrp="1"/>
          </p:cNvSpPr>
          <p:nvPr>
            <p:ph idx="1"/>
          </p:nvPr>
        </p:nvSpPr>
        <p:spPr/>
        <p:txBody>
          <a:bodyPr>
            <a:normAutofit/>
          </a:bodyPr>
          <a:lstStyle/>
          <a:p>
            <a:r>
              <a:rPr lang="en-US" dirty="0"/>
              <a:t>RPKI is intended to cryptographically confirm which prefixes an ASN is allowed to originate.  It does not solve all problems.</a:t>
            </a:r>
          </a:p>
          <a:p>
            <a:r>
              <a:rPr lang="en-US" dirty="0"/>
              <a:t>You can choose to sign your routes so that others can validate them</a:t>
            </a:r>
          </a:p>
          <a:p>
            <a:r>
              <a:rPr lang="en-US" dirty="0"/>
              <a:t>You can choose to validate routes others have signed</a:t>
            </a:r>
          </a:p>
          <a:p>
            <a:pPr lvl="1"/>
            <a:r>
              <a:rPr lang="en-US" dirty="0"/>
              <a:t>RPKI validation software runs on a server.  Router forms an adjacency with the RPKI validator.  Validation daemon does math and sends over a database.  On a per-peer-basis, router is programmed with policy to decide what to do when validation is either absent, correct, or invalid.</a:t>
            </a:r>
          </a:p>
        </p:txBody>
      </p:sp>
    </p:spTree>
    <p:extLst>
      <p:ext uri="{BB962C8B-B14F-4D97-AF65-F5344CB8AC3E}">
        <p14:creationId xmlns:p14="http://schemas.microsoft.com/office/powerpoint/2010/main" val="169171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4B938-55A3-4CBE-B706-4074C317C9DA}"/>
              </a:ext>
            </a:extLst>
          </p:cNvPr>
          <p:cNvSpPr>
            <a:spLocks noGrp="1"/>
          </p:cNvSpPr>
          <p:nvPr>
            <p:ph type="title"/>
          </p:nvPr>
        </p:nvSpPr>
        <p:spPr/>
        <p:txBody>
          <a:bodyPr/>
          <a:lstStyle/>
          <a:p>
            <a:r>
              <a:rPr lang="en-US" dirty="0"/>
              <a:t>RPKI (</a:t>
            </a:r>
            <a:r>
              <a:rPr lang="en-US" dirty="0" err="1"/>
              <a:t>cont</a:t>
            </a:r>
            <a:r>
              <a:rPr lang="en-US" dirty="0"/>
              <a:t>)</a:t>
            </a:r>
          </a:p>
        </p:txBody>
      </p:sp>
      <p:sp>
        <p:nvSpPr>
          <p:cNvPr id="3" name="Content Placeholder 2">
            <a:extLst>
              <a:ext uri="{FF2B5EF4-FFF2-40B4-BE49-F238E27FC236}">
                <a16:creationId xmlns:a16="http://schemas.microsoft.com/office/drawing/2014/main" id="{7E8E3C8E-D3D3-4764-B54F-4399146879C1}"/>
              </a:ext>
            </a:extLst>
          </p:cNvPr>
          <p:cNvSpPr>
            <a:spLocks noGrp="1"/>
          </p:cNvSpPr>
          <p:nvPr>
            <p:ph idx="1"/>
          </p:nvPr>
        </p:nvSpPr>
        <p:spPr/>
        <p:txBody>
          <a:bodyPr>
            <a:normAutofit/>
          </a:bodyPr>
          <a:lstStyle/>
          <a:p>
            <a:r>
              <a:rPr lang="en-US" dirty="0"/>
              <a:t>Everyone who has a legacy IP assignment from ARIN and has not signed the LRSA will need to do the following</a:t>
            </a:r>
          </a:p>
          <a:p>
            <a:pPr lvl="1"/>
            <a:r>
              <a:rPr lang="en-US" dirty="0"/>
              <a:t>Sign a legal agreement that is unfavorable to you</a:t>
            </a:r>
          </a:p>
          <a:p>
            <a:pPr lvl="1"/>
            <a:r>
              <a:rPr lang="en-US" dirty="0"/>
              <a:t>Agree to start paying a yearly fee to ARIN</a:t>
            </a:r>
          </a:p>
          <a:p>
            <a:pPr lvl="1"/>
            <a:r>
              <a:rPr lang="en-US" dirty="0"/>
              <a:t>What’s not to like?  I am not a </a:t>
            </a:r>
            <a:r>
              <a:rPr lang="en-US" dirty="0" err="1"/>
              <a:t>laywer</a:t>
            </a:r>
            <a:r>
              <a:rPr lang="en-US" dirty="0"/>
              <a:t>.  Also, please do not shoot the messenger.  Pat is working the legal angle with UW Madison</a:t>
            </a:r>
          </a:p>
          <a:p>
            <a:pPr marL="457200" lvl="1" indent="0">
              <a:buNone/>
            </a:pPr>
            <a:endParaRPr lang="en-US" dirty="0"/>
          </a:p>
          <a:p>
            <a:r>
              <a:rPr lang="en-US" dirty="0"/>
              <a:t>Even if you have signed the LRSA or have an RSA it may not be recent enough to qualify for RPKI services.</a:t>
            </a:r>
          </a:p>
        </p:txBody>
      </p:sp>
    </p:spTree>
    <p:extLst>
      <p:ext uri="{BB962C8B-B14F-4D97-AF65-F5344CB8AC3E}">
        <p14:creationId xmlns:p14="http://schemas.microsoft.com/office/powerpoint/2010/main" val="3104242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1038-2B1C-4142-9DCC-6B1FE44DA6B6}"/>
              </a:ext>
            </a:extLst>
          </p:cNvPr>
          <p:cNvSpPr>
            <a:spLocks noGrp="1"/>
          </p:cNvSpPr>
          <p:nvPr>
            <p:ph type="title"/>
          </p:nvPr>
        </p:nvSpPr>
        <p:spPr>
          <a:xfrm>
            <a:off x="5188258" y="3429000"/>
            <a:ext cx="10515600" cy="1325563"/>
          </a:xfrm>
        </p:spPr>
        <p:txBody>
          <a:bodyPr>
            <a:noAutofit/>
          </a:bodyPr>
          <a:lstStyle/>
          <a:p>
            <a:r>
              <a:rPr lang="en-US" sz="9600" dirty="0"/>
              <a:t>FIN</a:t>
            </a:r>
          </a:p>
        </p:txBody>
      </p:sp>
      <p:sp>
        <p:nvSpPr>
          <p:cNvPr id="3" name="Content Placeholder 2">
            <a:extLst>
              <a:ext uri="{FF2B5EF4-FFF2-40B4-BE49-F238E27FC236}">
                <a16:creationId xmlns:a16="http://schemas.microsoft.com/office/drawing/2014/main" id="{93CDDEC0-8AD0-4B8B-AD6F-2E64EBBB136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90230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E0A08-5FC4-4A4D-9651-E6F5794A747B}"/>
              </a:ext>
            </a:extLst>
          </p:cNvPr>
          <p:cNvSpPr>
            <a:spLocks noGrp="1"/>
          </p:cNvSpPr>
          <p:nvPr>
            <p:ph type="title"/>
          </p:nvPr>
        </p:nvSpPr>
        <p:spPr/>
        <p:txBody>
          <a:bodyPr/>
          <a:lstStyle/>
          <a:p>
            <a:r>
              <a:rPr lang="en-US" dirty="0"/>
              <a:t>CLOUD</a:t>
            </a:r>
          </a:p>
        </p:txBody>
      </p:sp>
      <p:sp>
        <p:nvSpPr>
          <p:cNvPr id="3" name="Content Placeholder 2">
            <a:extLst>
              <a:ext uri="{FF2B5EF4-FFF2-40B4-BE49-F238E27FC236}">
                <a16:creationId xmlns:a16="http://schemas.microsoft.com/office/drawing/2014/main" id="{BBCB3CD3-0125-4161-A6C7-FE1FB630DF6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5752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9F29-C123-4817-BC89-C17BB4E710DF}"/>
              </a:ext>
            </a:extLst>
          </p:cNvPr>
          <p:cNvSpPr>
            <a:spLocks noGrp="1"/>
          </p:cNvSpPr>
          <p:nvPr>
            <p:ph type="title"/>
          </p:nvPr>
        </p:nvSpPr>
        <p:spPr/>
        <p:txBody>
          <a:bodyPr/>
          <a:lstStyle/>
          <a:p>
            <a:r>
              <a:rPr lang="en-US" dirty="0"/>
              <a:t>Cloud interconnects</a:t>
            </a:r>
          </a:p>
        </p:txBody>
      </p:sp>
      <p:sp>
        <p:nvSpPr>
          <p:cNvPr id="3" name="Content Placeholder 2">
            <a:extLst>
              <a:ext uri="{FF2B5EF4-FFF2-40B4-BE49-F238E27FC236}">
                <a16:creationId xmlns:a16="http://schemas.microsoft.com/office/drawing/2014/main" id="{927AD54A-6543-4F4C-BC4A-9C9546E5B7A6}"/>
              </a:ext>
            </a:extLst>
          </p:cNvPr>
          <p:cNvSpPr>
            <a:spLocks noGrp="1"/>
          </p:cNvSpPr>
          <p:nvPr>
            <p:ph idx="1"/>
          </p:nvPr>
        </p:nvSpPr>
        <p:spPr/>
        <p:txBody>
          <a:bodyPr/>
          <a:lstStyle/>
          <a:p>
            <a:r>
              <a:rPr lang="en-US" dirty="0"/>
              <a:t>AS3128 role is as a transport provider between you and the cloud providers</a:t>
            </a:r>
          </a:p>
          <a:p>
            <a:r>
              <a:rPr lang="en-US" dirty="0"/>
              <a:t>Currently using Internet2 as a cloud broker.  We have redundant connectivity into Internet2 and in turn Internet2 has redundant, shared (dedicated ports to the cloud shared with other I2 Members) connectivity to Amazon, Google and Microsoft</a:t>
            </a:r>
          </a:p>
          <a:p>
            <a:r>
              <a:rPr lang="en-US" dirty="0"/>
              <a:t>UW Madison has been using this toolchain for Azure connectivity for a few months</a:t>
            </a:r>
          </a:p>
        </p:txBody>
      </p:sp>
    </p:spTree>
    <p:extLst>
      <p:ext uri="{BB962C8B-B14F-4D97-AF65-F5344CB8AC3E}">
        <p14:creationId xmlns:p14="http://schemas.microsoft.com/office/powerpoint/2010/main" val="2940303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8EDF1-9DE3-4021-B90E-1FA6917FB756}"/>
              </a:ext>
            </a:extLst>
          </p:cNvPr>
          <p:cNvSpPr>
            <a:spLocks noGrp="1"/>
          </p:cNvSpPr>
          <p:nvPr>
            <p:ph type="title"/>
          </p:nvPr>
        </p:nvSpPr>
        <p:spPr/>
        <p:txBody>
          <a:bodyPr/>
          <a:lstStyle/>
          <a:p>
            <a:r>
              <a:rPr lang="en-US" dirty="0"/>
              <a:t>Cloud interconnects (</a:t>
            </a:r>
            <a:r>
              <a:rPr lang="en-US" dirty="0" err="1"/>
              <a:t>cont</a:t>
            </a:r>
            <a:r>
              <a:rPr lang="en-US" dirty="0"/>
              <a:t>)</a:t>
            </a:r>
          </a:p>
        </p:txBody>
      </p:sp>
      <p:sp>
        <p:nvSpPr>
          <p:cNvPr id="3" name="Content Placeholder 2">
            <a:extLst>
              <a:ext uri="{FF2B5EF4-FFF2-40B4-BE49-F238E27FC236}">
                <a16:creationId xmlns:a16="http://schemas.microsoft.com/office/drawing/2014/main" id="{E1D651FD-C35A-4CA2-B1D1-E88FEEDB5297}"/>
              </a:ext>
            </a:extLst>
          </p:cNvPr>
          <p:cNvSpPr>
            <a:spLocks noGrp="1"/>
          </p:cNvSpPr>
          <p:nvPr>
            <p:ph idx="1"/>
          </p:nvPr>
        </p:nvSpPr>
        <p:spPr/>
        <p:txBody>
          <a:bodyPr>
            <a:normAutofit/>
          </a:bodyPr>
          <a:lstStyle/>
          <a:p>
            <a:r>
              <a:rPr lang="en-US" dirty="0"/>
              <a:t>The model we are supporting for this connectivity is L3VPN.  We are currently not supporting pseudowire/l2circuit/VPWS.</a:t>
            </a:r>
          </a:p>
          <a:p>
            <a:r>
              <a:rPr lang="en-US" dirty="0"/>
              <a:t>At one point there were four interconnects between AS3128 and UW Madison and three possible Internet2 uplinks.  A full mesh (12 </a:t>
            </a:r>
            <a:r>
              <a:rPr lang="en-US" dirty="0" err="1"/>
              <a:t>vlans</a:t>
            </a:r>
            <a:r>
              <a:rPr lang="en-US" dirty="0"/>
              <a:t>) would not be reasonable (</a:t>
            </a:r>
            <a:r>
              <a:rPr lang="en-US" dirty="0" err="1"/>
              <a:t>vlans</a:t>
            </a:r>
            <a:r>
              <a:rPr lang="en-US" dirty="0"/>
              <a:t>, </a:t>
            </a:r>
            <a:r>
              <a:rPr lang="en-US" dirty="0" err="1"/>
              <a:t>ips</a:t>
            </a:r>
            <a:r>
              <a:rPr lang="en-US" dirty="0"/>
              <a:t>, config complexity, coordinating resources with BTAA </a:t>
            </a:r>
            <a:r>
              <a:rPr lang="en-US" dirty="0" err="1"/>
              <a:t>OmniPop</a:t>
            </a:r>
            <a:r>
              <a:rPr lang="en-US" dirty="0"/>
              <a:t>/Internet2, </a:t>
            </a:r>
            <a:r>
              <a:rPr lang="en-US" dirty="0" err="1"/>
              <a:t>etc</a:t>
            </a:r>
            <a:r>
              <a:rPr lang="en-US" dirty="0"/>
              <a:t>).  For failover reasons you would want to run BFD on those 12 sessions as well.  It has been my observation that the Cloud providers won’t necessarily support BFD so running 12 BFD sessions (per above) isn’t even an option.</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644918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2A20-D0CC-4DFF-9B55-CF9BD27C0BDB}"/>
              </a:ext>
            </a:extLst>
          </p:cNvPr>
          <p:cNvSpPr>
            <a:spLocks noGrp="1"/>
          </p:cNvSpPr>
          <p:nvPr>
            <p:ph type="title"/>
          </p:nvPr>
        </p:nvSpPr>
        <p:spPr/>
        <p:txBody>
          <a:bodyPr>
            <a:normAutofit/>
          </a:bodyPr>
          <a:lstStyle/>
          <a:p>
            <a:r>
              <a:rPr lang="en-US" dirty="0"/>
              <a:t>Cloud interconnects (</a:t>
            </a:r>
            <a:r>
              <a:rPr lang="en-US" dirty="0" err="1"/>
              <a:t>cont</a:t>
            </a:r>
            <a:r>
              <a:rPr lang="en-US" dirty="0"/>
              <a:t>)</a:t>
            </a:r>
          </a:p>
        </p:txBody>
      </p:sp>
      <p:sp>
        <p:nvSpPr>
          <p:cNvPr id="3" name="Content Placeholder 2">
            <a:extLst>
              <a:ext uri="{FF2B5EF4-FFF2-40B4-BE49-F238E27FC236}">
                <a16:creationId xmlns:a16="http://schemas.microsoft.com/office/drawing/2014/main" id="{A28092D7-C989-4F92-AAE7-CBF994220FB0}"/>
              </a:ext>
            </a:extLst>
          </p:cNvPr>
          <p:cNvSpPr>
            <a:spLocks noGrp="1"/>
          </p:cNvSpPr>
          <p:nvPr>
            <p:ph idx="1"/>
          </p:nvPr>
        </p:nvSpPr>
        <p:spPr/>
        <p:txBody>
          <a:bodyPr>
            <a:normAutofit/>
          </a:bodyPr>
          <a:lstStyle/>
          <a:p>
            <a:r>
              <a:rPr lang="en-US" dirty="0"/>
              <a:t>L3VPN allows us to engineering/change local/upstream redundancy independently.</a:t>
            </a:r>
          </a:p>
          <a:p>
            <a:r>
              <a:rPr lang="en-US" dirty="0"/>
              <a:t>L3VPN allows us to run BFD to protect more optically unprotected L3VPN spans.</a:t>
            </a:r>
          </a:p>
          <a:p>
            <a:r>
              <a:rPr lang="en-US" dirty="0"/>
              <a:t>A common L3VPN for cloud interconnects will allow you to talk cloud to cloud inside Internet2 without coming all the way back to the home campus.</a:t>
            </a:r>
          </a:p>
          <a:p>
            <a:r>
              <a:rPr lang="en-US" dirty="0"/>
              <a:t>As needed (and reasonable) we can offer different QoS profiles much in the same way we can offer different QoS profiles for in-state VPNs.</a:t>
            </a:r>
          </a:p>
          <a:p>
            <a:endParaRPr lang="en-US" dirty="0"/>
          </a:p>
        </p:txBody>
      </p:sp>
    </p:spTree>
    <p:extLst>
      <p:ext uri="{BB962C8B-B14F-4D97-AF65-F5344CB8AC3E}">
        <p14:creationId xmlns:p14="http://schemas.microsoft.com/office/powerpoint/2010/main" val="37982335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1038-2B1C-4142-9DCC-6B1FE44DA6B6}"/>
              </a:ext>
            </a:extLst>
          </p:cNvPr>
          <p:cNvSpPr>
            <a:spLocks noGrp="1"/>
          </p:cNvSpPr>
          <p:nvPr>
            <p:ph type="title"/>
          </p:nvPr>
        </p:nvSpPr>
        <p:spPr>
          <a:xfrm>
            <a:off x="5188258" y="3429000"/>
            <a:ext cx="10515600" cy="1325563"/>
          </a:xfrm>
        </p:spPr>
        <p:txBody>
          <a:bodyPr>
            <a:noAutofit/>
          </a:bodyPr>
          <a:lstStyle/>
          <a:p>
            <a:r>
              <a:rPr lang="en-US" sz="9600" dirty="0"/>
              <a:t>FIN</a:t>
            </a:r>
          </a:p>
        </p:txBody>
      </p:sp>
      <p:sp>
        <p:nvSpPr>
          <p:cNvPr id="3" name="Content Placeholder 2">
            <a:extLst>
              <a:ext uri="{FF2B5EF4-FFF2-40B4-BE49-F238E27FC236}">
                <a16:creationId xmlns:a16="http://schemas.microsoft.com/office/drawing/2014/main" id="{93CDDEC0-8AD0-4B8B-AD6F-2E64EBBB136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081496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950F2-A737-45BF-B2C3-39F689C242C3}"/>
              </a:ext>
            </a:extLst>
          </p:cNvPr>
          <p:cNvSpPr>
            <a:spLocks noGrp="1"/>
          </p:cNvSpPr>
          <p:nvPr>
            <p:ph type="title"/>
          </p:nvPr>
        </p:nvSpPr>
        <p:spPr/>
        <p:txBody>
          <a:bodyPr/>
          <a:lstStyle/>
          <a:p>
            <a:r>
              <a:rPr lang="en-US" dirty="0"/>
              <a:t>1G support</a:t>
            </a:r>
          </a:p>
        </p:txBody>
      </p:sp>
      <p:sp>
        <p:nvSpPr>
          <p:cNvPr id="3" name="Content Placeholder 2">
            <a:extLst>
              <a:ext uri="{FF2B5EF4-FFF2-40B4-BE49-F238E27FC236}">
                <a16:creationId xmlns:a16="http://schemas.microsoft.com/office/drawing/2014/main" id="{02A93A56-8397-410B-A3BD-546B8B4CDD2C}"/>
              </a:ext>
            </a:extLst>
          </p:cNvPr>
          <p:cNvSpPr>
            <a:spLocks noGrp="1"/>
          </p:cNvSpPr>
          <p:nvPr>
            <p:ph idx="1"/>
          </p:nvPr>
        </p:nvSpPr>
        <p:spPr/>
        <p:txBody>
          <a:bodyPr/>
          <a:lstStyle/>
          <a:p>
            <a:r>
              <a:rPr lang="en-US" dirty="0"/>
              <a:t>1G support on the MX10003 and MX204 is limited</a:t>
            </a:r>
          </a:p>
          <a:p>
            <a:r>
              <a:rPr lang="en-US" dirty="0"/>
              <a:t>10M/100M is NOT supported </a:t>
            </a:r>
          </a:p>
          <a:p>
            <a:r>
              <a:rPr lang="en-US" dirty="0"/>
              <a:t>MX204 has 1G support by slotting SFP in SFP+ but there are caveats, such as lack of LACP support</a:t>
            </a:r>
          </a:p>
          <a:p>
            <a:r>
              <a:rPr lang="en-US" dirty="0"/>
              <a:t>Depending on density/LACP needs we may need to consider options</a:t>
            </a:r>
          </a:p>
          <a:p>
            <a:pPr lvl="1"/>
            <a:r>
              <a:rPr lang="en-US" dirty="0"/>
              <a:t>Keeping the MX104 onsite</a:t>
            </a:r>
          </a:p>
          <a:p>
            <a:pPr lvl="1"/>
            <a:r>
              <a:rPr lang="en-US" dirty="0"/>
              <a:t>Investigating a mop-up switch</a:t>
            </a:r>
          </a:p>
          <a:p>
            <a:pPr lvl="1"/>
            <a:endParaRPr lang="en-US" dirty="0"/>
          </a:p>
          <a:p>
            <a:endParaRPr lang="en-US" dirty="0"/>
          </a:p>
        </p:txBody>
      </p:sp>
    </p:spTree>
    <p:extLst>
      <p:ext uri="{BB962C8B-B14F-4D97-AF65-F5344CB8AC3E}">
        <p14:creationId xmlns:p14="http://schemas.microsoft.com/office/powerpoint/2010/main" val="42524342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BA603-1684-4BE4-B0C9-052EEB1C81A8}"/>
              </a:ext>
            </a:extLst>
          </p:cNvPr>
          <p:cNvSpPr>
            <a:spLocks noGrp="1"/>
          </p:cNvSpPr>
          <p:nvPr>
            <p:ph type="title"/>
          </p:nvPr>
        </p:nvSpPr>
        <p:spPr/>
        <p:txBody>
          <a:bodyPr/>
          <a:lstStyle/>
          <a:p>
            <a:r>
              <a:rPr lang="en-US" dirty="0"/>
              <a:t>Example IS-IS output</a:t>
            </a:r>
          </a:p>
        </p:txBody>
      </p:sp>
      <p:sp>
        <p:nvSpPr>
          <p:cNvPr id="3" name="Content Placeholder 2">
            <a:extLst>
              <a:ext uri="{FF2B5EF4-FFF2-40B4-BE49-F238E27FC236}">
                <a16:creationId xmlns:a16="http://schemas.microsoft.com/office/drawing/2014/main" id="{E085789E-6615-471B-97A7-F0E7DFBCCCE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891365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AAA123F-7E6D-4EB3-A1D2-06D63C29EB69}"/>
              </a:ext>
            </a:extLst>
          </p:cNvPr>
          <p:cNvGraphicFramePr>
            <a:graphicFrameLocks noGrp="1"/>
          </p:cNvGraphicFramePr>
          <p:nvPr>
            <p:extLst/>
          </p:nvPr>
        </p:nvGraphicFramePr>
        <p:xfrm>
          <a:off x="838200" y="719666"/>
          <a:ext cx="10515600" cy="55778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4054339"/>
                    </a:ext>
                  </a:extLst>
                </a:gridCol>
                <a:gridCol w="5257800">
                  <a:extLst>
                    <a:ext uri="{9D8B030D-6E8A-4147-A177-3AD203B41FA5}">
                      <a16:colId xmlns:a16="http://schemas.microsoft.com/office/drawing/2014/main" val="2519444732"/>
                    </a:ext>
                  </a:extLst>
                </a:gridCol>
              </a:tblGrid>
              <a:tr h="370840">
                <a:tc>
                  <a:txBody>
                    <a:bodyPr/>
                    <a:lstStyle/>
                    <a:p>
                      <a:r>
                        <a:rPr lang="en-US" dirty="0"/>
                        <a:t>m7h@r-mx10003-lab-re0# show interfaces lo0                   </a:t>
                      </a:r>
                    </a:p>
                    <a:p>
                      <a:r>
                        <a:rPr lang="en-US" dirty="0"/>
                        <a:t>unit 0 {</a:t>
                      </a:r>
                    </a:p>
                    <a:p>
                      <a:r>
                        <a:rPr lang="en-US" dirty="0"/>
                        <a:t>    description r-mx10003-lab;</a:t>
                      </a:r>
                    </a:p>
                    <a:p>
                      <a:r>
                        <a:rPr lang="en-US" dirty="0"/>
                        <a:t>    family </a:t>
                      </a:r>
                      <a:r>
                        <a:rPr lang="en-US" dirty="0" err="1"/>
                        <a:t>inet</a:t>
                      </a:r>
                      <a:r>
                        <a:rPr lang="en-US" dirty="0"/>
                        <a:t> {</a:t>
                      </a:r>
                    </a:p>
                    <a:p>
                      <a:r>
                        <a:rPr lang="en-US" dirty="0"/>
                        <a:t>        filter {</a:t>
                      </a:r>
                    </a:p>
                    <a:p>
                      <a:r>
                        <a:rPr lang="en-US" dirty="0"/>
                        <a:t>            input protect-re-mx10003;</a:t>
                      </a:r>
                    </a:p>
                    <a:p>
                      <a:r>
                        <a:rPr lang="en-US" dirty="0"/>
                        <a:t>        }</a:t>
                      </a:r>
                    </a:p>
                    <a:p>
                      <a:r>
                        <a:rPr lang="en-US" dirty="0"/>
                        <a:t>        address 127.0.0.1/32;</a:t>
                      </a:r>
                    </a:p>
                    <a:p>
                      <a:r>
                        <a:rPr lang="en-US" dirty="0"/>
                        <a:t>        address </a:t>
                      </a:r>
                      <a:r>
                        <a:rPr lang="en-US" dirty="0">
                          <a:highlight>
                            <a:srgbClr val="00FF00"/>
                          </a:highlight>
                        </a:rPr>
                        <a:t>143</a:t>
                      </a:r>
                      <a:r>
                        <a:rPr lang="en-US" dirty="0"/>
                        <a:t>.</a:t>
                      </a:r>
                      <a:r>
                        <a:rPr lang="en-US" dirty="0">
                          <a:highlight>
                            <a:srgbClr val="FF00FF"/>
                          </a:highlight>
                        </a:rPr>
                        <a:t>235</a:t>
                      </a:r>
                      <a:r>
                        <a:rPr lang="en-US" dirty="0"/>
                        <a:t>.</a:t>
                      </a:r>
                      <a:r>
                        <a:rPr lang="en-US" dirty="0">
                          <a:highlight>
                            <a:srgbClr val="FF0000"/>
                          </a:highlight>
                        </a:rPr>
                        <a:t>32</a:t>
                      </a:r>
                      <a:r>
                        <a:rPr lang="en-US" dirty="0"/>
                        <a:t>.</a:t>
                      </a:r>
                      <a:r>
                        <a:rPr lang="en-US" dirty="0">
                          <a:highlight>
                            <a:srgbClr val="000000"/>
                          </a:highlight>
                        </a:rPr>
                        <a:t>124</a:t>
                      </a:r>
                      <a:r>
                        <a:rPr lang="en-US" dirty="0"/>
                        <a:t>/32 {</a:t>
                      </a:r>
                    </a:p>
                    <a:p>
                      <a:r>
                        <a:rPr lang="en-US" dirty="0"/>
                        <a:t>            primary;</a:t>
                      </a:r>
                    </a:p>
                    <a:p>
                      <a:r>
                        <a:rPr lang="en-US" dirty="0"/>
                        <a:t>        }</a:t>
                      </a:r>
                    </a:p>
                    <a:p>
                      <a:r>
                        <a:rPr lang="en-US" dirty="0"/>
                        <a:t>        address 143.235.43.128/32;</a:t>
                      </a:r>
                    </a:p>
                    <a:p>
                      <a:r>
                        <a:rPr lang="en-US" dirty="0"/>
                        <a:t>    }</a:t>
                      </a:r>
                    </a:p>
                    <a:p>
                      <a:r>
                        <a:rPr lang="en-US" dirty="0"/>
                        <a:t>    family iso {</a:t>
                      </a:r>
                    </a:p>
                    <a:p>
                      <a:r>
                        <a:rPr lang="en-US" dirty="0"/>
                        <a:t>        address 47.</a:t>
                      </a:r>
                      <a:r>
                        <a:rPr lang="en-US" dirty="0">
                          <a:highlight>
                            <a:srgbClr val="00FF00"/>
                          </a:highlight>
                        </a:rPr>
                        <a:t>143</a:t>
                      </a:r>
                      <a:r>
                        <a:rPr lang="en-US" dirty="0">
                          <a:highlight>
                            <a:srgbClr val="FF00FF"/>
                          </a:highlight>
                        </a:rPr>
                        <a:t>2.35</a:t>
                      </a:r>
                      <a:r>
                        <a:rPr lang="en-US" dirty="0">
                          <a:highlight>
                            <a:srgbClr val="FF0000"/>
                          </a:highlight>
                        </a:rPr>
                        <a:t>03.2</a:t>
                      </a:r>
                      <a:r>
                        <a:rPr lang="en-US" dirty="0">
                          <a:highlight>
                            <a:srgbClr val="000000"/>
                          </a:highlight>
                        </a:rPr>
                        <a:t>124</a:t>
                      </a:r>
                      <a:r>
                        <a:rPr lang="en-US" dirty="0"/>
                        <a:t>.00;</a:t>
                      </a:r>
                    </a:p>
                    <a:p>
                      <a:r>
                        <a:rPr lang="en-US" dirty="0"/>
                        <a:t>    }</a:t>
                      </a:r>
                    </a:p>
                    <a:p>
                      <a:r>
                        <a:rPr lang="en-US" dirty="0"/>
                        <a:t>    family inet6 {</a:t>
                      </a:r>
                    </a:p>
                    <a:p>
                      <a:r>
                        <a:rPr lang="en-US" dirty="0"/>
                        <a:t>     ….</a:t>
                      </a:r>
                    </a:p>
                    <a:p>
                      <a:r>
                        <a:rPr lang="en-US" dirty="0"/>
                        <a:t>   }</a:t>
                      </a:r>
                    </a:p>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set interfaces lo0 unit 0 family iso address 47.1432.3503.2124.00</a:t>
                      </a:r>
                    </a:p>
                    <a:p>
                      <a:endParaRPr lang="en-US" dirty="0"/>
                    </a:p>
                    <a:p>
                      <a:r>
                        <a:rPr lang="en-US" dirty="0"/>
                        <a:t>set interfaces xe-1/0/2:0 unit 3489 family iso</a:t>
                      </a:r>
                    </a:p>
                    <a:p>
                      <a:r>
                        <a:rPr lang="en-US" dirty="0"/>
                        <a:t>set interfaces xe-1/0/2:1 unit 3498 family iso</a:t>
                      </a:r>
                    </a:p>
                    <a:p>
                      <a:r>
                        <a:rPr lang="en-US" dirty="0"/>
                        <a:t>set interfaces et-1/1/0 unit 3511 family iso</a:t>
                      </a:r>
                    </a:p>
                    <a:p>
                      <a:r>
                        <a:rPr lang="en-US" dirty="0"/>
                        <a:t>set interfaces et-1/1/1 unit 3110 family iso</a:t>
                      </a:r>
                    </a:p>
                    <a:p>
                      <a:r>
                        <a:rPr lang="en-US" dirty="0"/>
                        <a:t>set interfaces et-1/1/6 unit 3510 family iso</a:t>
                      </a:r>
                    </a:p>
                    <a:p>
                      <a:r>
                        <a:rPr lang="en-US" dirty="0"/>
                        <a:t>set interfaces ae0 unit 3488 family iso</a:t>
                      </a:r>
                    </a:p>
                    <a:p>
                      <a:r>
                        <a:rPr lang="en-US" dirty="0"/>
                        <a:t>set interfaces ae1 unit 3508 family iso</a:t>
                      </a:r>
                    </a:p>
                    <a:p>
                      <a:endParaRPr lang="en-US" dirty="0"/>
                    </a:p>
                  </a:txBody>
                  <a:tcPr/>
                </a:tc>
                <a:extLst>
                  <a:ext uri="{0D108BD9-81ED-4DB2-BD59-A6C34878D82A}">
                    <a16:rowId xmlns:a16="http://schemas.microsoft.com/office/drawing/2014/main" val="4036315048"/>
                  </a:ext>
                </a:extLst>
              </a:tr>
            </a:tbl>
          </a:graphicData>
        </a:graphic>
      </p:graphicFrame>
    </p:spTree>
    <p:extLst>
      <p:ext uri="{BB962C8B-B14F-4D97-AF65-F5344CB8AC3E}">
        <p14:creationId xmlns:p14="http://schemas.microsoft.com/office/powerpoint/2010/main" val="28949459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AAA123F-7E6D-4EB3-A1D2-06D63C29EB69}"/>
              </a:ext>
            </a:extLst>
          </p:cNvPr>
          <p:cNvGraphicFramePr>
            <a:graphicFrameLocks noGrp="1"/>
          </p:cNvGraphicFramePr>
          <p:nvPr>
            <p:extLst/>
          </p:nvPr>
        </p:nvGraphicFramePr>
        <p:xfrm>
          <a:off x="838200" y="719666"/>
          <a:ext cx="10515600" cy="47548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4054339"/>
                    </a:ext>
                  </a:extLst>
                </a:gridCol>
                <a:gridCol w="5257800">
                  <a:extLst>
                    <a:ext uri="{9D8B030D-6E8A-4147-A177-3AD203B41FA5}">
                      <a16:colId xmlns:a16="http://schemas.microsoft.com/office/drawing/2014/main" val="2519444732"/>
                    </a:ext>
                  </a:extLst>
                </a:gridCol>
              </a:tblGrid>
              <a:tr h="370840">
                <a:tc>
                  <a:txBody>
                    <a:bodyPr/>
                    <a:lstStyle/>
                    <a:p>
                      <a:r>
                        <a:rPr lang="en-US" dirty="0"/>
                        <a:t>@r-mx10003-lab-re0# show protocols </a:t>
                      </a:r>
                      <a:r>
                        <a:rPr lang="en-US" dirty="0" err="1"/>
                        <a:t>isis</a:t>
                      </a:r>
                      <a:r>
                        <a:rPr lang="en-US" dirty="0"/>
                        <a:t> | no-more </a:t>
                      </a:r>
                    </a:p>
                    <a:p>
                      <a:r>
                        <a:rPr lang="en-US" dirty="0"/>
                        <a:t>apply-groups sync_protocols-isis-mx10003;</a:t>
                      </a:r>
                    </a:p>
                    <a:p>
                      <a:r>
                        <a:rPr lang="en-US" dirty="0"/>
                        <a:t>export </a:t>
                      </a:r>
                      <a:r>
                        <a:rPr lang="en-US" dirty="0" err="1"/>
                        <a:t>isis</a:t>
                      </a:r>
                      <a:r>
                        <a:rPr lang="en-US" dirty="0"/>
                        <a:t>-loopback-policy;</a:t>
                      </a:r>
                    </a:p>
                    <a:p>
                      <a:r>
                        <a:rPr lang="en-US" dirty="0"/>
                        <a:t>source-packet-routing {</a:t>
                      </a:r>
                    </a:p>
                    <a:p>
                      <a:r>
                        <a:rPr lang="en-US" dirty="0"/>
                        <a:t>    node-segment {</a:t>
                      </a:r>
                    </a:p>
                    <a:p>
                      <a:r>
                        <a:rPr lang="en-US" dirty="0"/>
                        <a:t>        ipv4-index 124;</a:t>
                      </a:r>
                    </a:p>
                    <a:p>
                      <a:r>
                        <a:rPr lang="en-US" dirty="0"/>
                        <a:t>        ipv6-index 1124;</a:t>
                      </a:r>
                    </a:p>
                    <a:p>
                      <a:r>
                        <a:rPr lang="en-US" dirty="0"/>
                        <a:t>    }</a:t>
                      </a:r>
                    </a:p>
                    <a:p>
                      <a:r>
                        <a:rPr lang="en-US" dirty="0"/>
                        <a:t>}</a:t>
                      </a:r>
                    </a:p>
                    <a:p>
                      <a:r>
                        <a:rPr lang="en-US" dirty="0"/>
                        <a:t>interface xe-1/0/2:0.3489 {</a:t>
                      </a:r>
                    </a:p>
                    <a:p>
                      <a:r>
                        <a:rPr lang="en-US" dirty="0"/>
                        <a:t>    level 2 {</a:t>
                      </a:r>
                    </a:p>
                    <a:p>
                      <a:r>
                        <a:rPr lang="en-US" dirty="0"/>
                        <a:t>        post-convergence-</a:t>
                      </a:r>
                      <a:r>
                        <a:rPr lang="en-US" dirty="0" err="1"/>
                        <a:t>lfa</a:t>
                      </a:r>
                      <a:r>
                        <a:rPr lang="en-US" dirty="0"/>
                        <a:t> {</a:t>
                      </a:r>
                    </a:p>
                    <a:p>
                      <a:r>
                        <a:rPr lang="en-US" dirty="0"/>
                        <a:t>            node-protection cost 1005;</a:t>
                      </a:r>
                    </a:p>
                    <a:p>
                      <a:r>
                        <a:rPr lang="en-US" dirty="0"/>
                        <a:t>        }</a:t>
                      </a:r>
                    </a:p>
                    <a:p>
                      <a:r>
                        <a:rPr lang="en-US" dirty="0"/>
                        <a:t>        metric 1005;</a:t>
                      </a:r>
                    </a:p>
                    <a:p>
                      <a:r>
                        <a:rPr lang="en-US" dirty="0"/>
                        <a:t>    }</a:t>
                      </a:r>
                    </a:p>
                    <a:p>
                      <a:r>
                        <a:rPr lang="en-US" dirty="0"/>
                        <a:t>}</a:t>
                      </a:r>
                    </a:p>
                  </a:txBody>
                  <a:tcPr/>
                </a:tc>
                <a:tc>
                  <a:txBody>
                    <a:bodyPr/>
                    <a:lstStyle/>
                    <a:p>
                      <a:r>
                        <a:rPr lang="en-US" dirty="0"/>
                        <a:t>interface ae1.3508 {</a:t>
                      </a:r>
                    </a:p>
                    <a:p>
                      <a:r>
                        <a:rPr lang="en-US" dirty="0"/>
                        <a:t>    level 2 {</a:t>
                      </a:r>
                    </a:p>
                    <a:p>
                      <a:r>
                        <a:rPr lang="en-US" dirty="0"/>
                        <a:t>        post-convergence-</a:t>
                      </a:r>
                      <a:r>
                        <a:rPr lang="en-US" dirty="0" err="1"/>
                        <a:t>lfa</a:t>
                      </a:r>
                      <a:r>
                        <a:rPr lang="en-US" dirty="0"/>
                        <a:t> {</a:t>
                      </a:r>
                    </a:p>
                    <a:p>
                      <a:r>
                        <a:rPr lang="en-US" dirty="0"/>
                        <a:t>            node-protection cost 17;</a:t>
                      </a:r>
                    </a:p>
                    <a:p>
                      <a:r>
                        <a:rPr lang="en-US" dirty="0"/>
                        <a:t>        }</a:t>
                      </a:r>
                    </a:p>
                    <a:p>
                      <a:r>
                        <a:rPr lang="en-US" dirty="0"/>
                        <a:t>        metric 17;</a:t>
                      </a:r>
                    </a:p>
                    <a:p>
                      <a:r>
                        <a:rPr lang="en-US" dirty="0"/>
                        <a:t>    }</a:t>
                      </a:r>
                    </a:p>
                    <a:p>
                      <a:r>
                        <a:rPr lang="en-US" dirty="0"/>
                        <a:t>}</a:t>
                      </a:r>
                    </a:p>
                    <a:p>
                      <a:endParaRPr lang="en-US" dirty="0"/>
                    </a:p>
                  </a:txBody>
                  <a:tcPr/>
                </a:tc>
                <a:extLst>
                  <a:ext uri="{0D108BD9-81ED-4DB2-BD59-A6C34878D82A}">
                    <a16:rowId xmlns:a16="http://schemas.microsoft.com/office/drawing/2014/main" val="4036315048"/>
                  </a:ext>
                </a:extLst>
              </a:tr>
            </a:tbl>
          </a:graphicData>
        </a:graphic>
      </p:graphicFrame>
    </p:spTree>
    <p:extLst>
      <p:ext uri="{BB962C8B-B14F-4D97-AF65-F5344CB8AC3E}">
        <p14:creationId xmlns:p14="http://schemas.microsoft.com/office/powerpoint/2010/main" val="15604561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AAA123F-7E6D-4EB3-A1D2-06D63C29EB69}"/>
              </a:ext>
            </a:extLst>
          </p:cNvPr>
          <p:cNvGraphicFramePr>
            <a:graphicFrameLocks noGrp="1"/>
          </p:cNvGraphicFramePr>
          <p:nvPr>
            <p:extLst/>
          </p:nvPr>
        </p:nvGraphicFramePr>
        <p:xfrm>
          <a:off x="838200" y="719666"/>
          <a:ext cx="10515600" cy="53035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4054339"/>
                    </a:ext>
                  </a:extLst>
                </a:gridCol>
                <a:gridCol w="5257800">
                  <a:extLst>
                    <a:ext uri="{9D8B030D-6E8A-4147-A177-3AD203B41FA5}">
                      <a16:colId xmlns:a16="http://schemas.microsoft.com/office/drawing/2014/main" val="2519444732"/>
                    </a:ext>
                  </a:extLst>
                </a:gridCol>
              </a:tblGrid>
              <a:tr h="370840">
                <a:tc>
                  <a:txBody>
                    <a:bodyPr/>
                    <a:lstStyle/>
                    <a:p>
                      <a:r>
                        <a:rPr lang="en-US" dirty="0"/>
                        <a:t>@r-mx10003-lab-re0# show groups sync_protocols-isis-mx10003 </a:t>
                      </a:r>
                    </a:p>
                    <a:p>
                      <a:r>
                        <a:rPr lang="en-US" dirty="0"/>
                        <a:t>protocols {</a:t>
                      </a:r>
                    </a:p>
                    <a:p>
                      <a:r>
                        <a:rPr lang="en-US" dirty="0"/>
                        <a:t>    </a:t>
                      </a:r>
                      <a:r>
                        <a:rPr lang="en-US" dirty="0" err="1"/>
                        <a:t>isis</a:t>
                      </a:r>
                      <a:r>
                        <a:rPr lang="en-US" dirty="0"/>
                        <a:t> {</a:t>
                      </a:r>
                    </a:p>
                    <a:p>
                      <a:r>
                        <a:rPr lang="en-US" dirty="0"/>
                        <a:t>        import </a:t>
                      </a:r>
                      <a:r>
                        <a:rPr lang="en-US" dirty="0" err="1"/>
                        <a:t>isis_priority</a:t>
                      </a:r>
                      <a:r>
                        <a:rPr lang="en-US" dirty="0"/>
                        <a:t>;</a:t>
                      </a:r>
                    </a:p>
                    <a:p>
                      <a:r>
                        <a:rPr lang="en-US" dirty="0"/>
                        <a:t>        backup-</a:t>
                      </a:r>
                      <a:r>
                        <a:rPr lang="en-US" dirty="0" err="1"/>
                        <a:t>spf</a:t>
                      </a:r>
                      <a:r>
                        <a:rPr lang="en-US" dirty="0"/>
                        <a:t>-options {</a:t>
                      </a:r>
                    </a:p>
                    <a:p>
                      <a:r>
                        <a:rPr lang="en-US" dirty="0"/>
                        <a:t>            use-post-convergence-</a:t>
                      </a:r>
                      <a:r>
                        <a:rPr lang="en-US" dirty="0" err="1"/>
                        <a:t>lfa</a:t>
                      </a:r>
                      <a:r>
                        <a:rPr lang="en-US" dirty="0"/>
                        <a:t> maximum-backup-paths 8;</a:t>
                      </a:r>
                    </a:p>
                    <a:p>
                      <a:r>
                        <a:rPr lang="en-US" dirty="0"/>
                        <a:t>            use-source-packet-routing;</a:t>
                      </a:r>
                    </a:p>
                    <a:p>
                      <a:r>
                        <a:rPr lang="en-US" dirty="0"/>
                        <a:t>        }</a:t>
                      </a:r>
                    </a:p>
                    <a:p>
                      <a:r>
                        <a:rPr lang="en-US" dirty="0"/>
                        <a:t>        overload timeout 300;</a:t>
                      </a:r>
                    </a:p>
                    <a:p>
                      <a:r>
                        <a:rPr lang="en-US" dirty="0"/>
                        <a:t>        source-packet-routing {</a:t>
                      </a:r>
                    </a:p>
                    <a:p>
                      <a:r>
                        <a:rPr lang="en-US" dirty="0"/>
                        <a:t>            </a:t>
                      </a:r>
                      <a:r>
                        <a:rPr lang="en-US" dirty="0" err="1"/>
                        <a:t>srgb</a:t>
                      </a:r>
                      <a:r>
                        <a:rPr lang="en-US" dirty="0"/>
                        <a:t> start-label 800000 index-range 40000;</a:t>
                      </a:r>
                    </a:p>
                    <a:p>
                      <a:r>
                        <a:rPr lang="en-US" dirty="0"/>
                        <a:t>        }</a:t>
                      </a:r>
                    </a:p>
                    <a:p>
                      <a:r>
                        <a:rPr lang="en-US" dirty="0"/>
                        <a:t>        level 1 disable;</a:t>
                      </a:r>
                    </a:p>
                  </a:txBody>
                  <a:tcPr/>
                </a:tc>
                <a:tc>
                  <a:txBody>
                    <a:bodyPr/>
                    <a:lstStyle/>
                    <a:p>
                      <a:r>
                        <a:rPr lang="en-US" dirty="0"/>
                        <a:t>level 2 {</a:t>
                      </a:r>
                    </a:p>
                    <a:p>
                      <a:r>
                        <a:rPr lang="en-US" dirty="0"/>
                        <a:t>            authentication-key ## SECRET-DATA</a:t>
                      </a:r>
                    </a:p>
                    <a:p>
                      <a:r>
                        <a:rPr lang="en-US" dirty="0"/>
                        <a:t>            authentication-type simple;</a:t>
                      </a:r>
                    </a:p>
                    <a:p>
                      <a:r>
                        <a:rPr lang="en-US" dirty="0"/>
                        <a:t>            wide-metrics-only;</a:t>
                      </a:r>
                    </a:p>
                    <a:p>
                      <a:r>
                        <a:rPr lang="en-US" dirty="0"/>
                        <a:t>        }</a:t>
                      </a:r>
                    </a:p>
                    <a:p>
                      <a:r>
                        <a:rPr lang="en-US" dirty="0"/>
                        <a:t>        interface lo0.0 {</a:t>
                      </a:r>
                    </a:p>
                    <a:p>
                      <a:r>
                        <a:rPr lang="en-US" dirty="0"/>
                        <a:t>            passive;</a:t>
                      </a:r>
                    </a:p>
                    <a:p>
                      <a:r>
                        <a:rPr lang="en-US" dirty="0"/>
                        <a:t>        }</a:t>
                      </a:r>
                    </a:p>
                    <a:p>
                      <a:r>
                        <a:rPr lang="en-US" dirty="0"/>
                        <a:t>        interface &lt;*e*&gt; {</a:t>
                      </a:r>
                    </a:p>
                    <a:p>
                      <a:r>
                        <a:rPr lang="en-US" dirty="0"/>
                        <a:t>            point-to-point;</a:t>
                      </a:r>
                    </a:p>
                    <a:p>
                      <a:r>
                        <a:rPr lang="en-US" dirty="0"/>
                        <a:t>            level 2 {</a:t>
                      </a:r>
                    </a:p>
                    <a:p>
                      <a:r>
                        <a:rPr lang="en-US" dirty="0"/>
                        <a:t>                post-convergence-</a:t>
                      </a:r>
                      <a:r>
                        <a:rPr lang="en-US" dirty="0" err="1"/>
                        <a:t>lfa</a:t>
                      </a:r>
                      <a:r>
                        <a:rPr lang="en-US" dirty="0"/>
                        <a:t> {</a:t>
                      </a:r>
                    </a:p>
                    <a:p>
                      <a:r>
                        <a:rPr lang="en-US" dirty="0"/>
                        <a:t>                    node-protection;</a:t>
                      </a:r>
                    </a:p>
                    <a:p>
                      <a:r>
                        <a:rPr lang="en-US" dirty="0"/>
                        <a:t>                    fate-sharing-protection;</a:t>
                      </a:r>
                    </a:p>
                    <a:p>
                      <a:r>
                        <a:rPr lang="en-US" dirty="0"/>
                        <a:t>                }</a:t>
                      </a:r>
                    </a:p>
                    <a:p>
                      <a:r>
                        <a:rPr lang="en-US" dirty="0"/>
                        <a:t>            }</a:t>
                      </a:r>
                    </a:p>
                    <a:p>
                      <a:r>
                        <a:rPr lang="en-US" dirty="0"/>
                        <a:t>        }</a:t>
                      </a:r>
                    </a:p>
                    <a:p>
                      <a:r>
                        <a:rPr lang="en-US" dirty="0"/>
                        <a:t>    }</a:t>
                      </a:r>
                    </a:p>
                    <a:p>
                      <a:r>
                        <a:rPr lang="en-US" dirty="0"/>
                        <a:t>}</a:t>
                      </a:r>
                    </a:p>
                  </a:txBody>
                  <a:tcPr/>
                </a:tc>
                <a:extLst>
                  <a:ext uri="{0D108BD9-81ED-4DB2-BD59-A6C34878D82A}">
                    <a16:rowId xmlns:a16="http://schemas.microsoft.com/office/drawing/2014/main" val="4036315048"/>
                  </a:ext>
                </a:extLst>
              </a:tr>
            </a:tbl>
          </a:graphicData>
        </a:graphic>
      </p:graphicFrame>
    </p:spTree>
    <p:extLst>
      <p:ext uri="{BB962C8B-B14F-4D97-AF65-F5344CB8AC3E}">
        <p14:creationId xmlns:p14="http://schemas.microsoft.com/office/powerpoint/2010/main" val="23679367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AAA123F-7E6D-4EB3-A1D2-06D63C29EB69}"/>
              </a:ext>
            </a:extLst>
          </p:cNvPr>
          <p:cNvGraphicFramePr>
            <a:graphicFrameLocks noGrp="1"/>
          </p:cNvGraphicFramePr>
          <p:nvPr>
            <p:extLst/>
          </p:nvPr>
        </p:nvGraphicFramePr>
        <p:xfrm>
          <a:off x="838200" y="719666"/>
          <a:ext cx="10515600" cy="5029200"/>
        </p:xfrm>
        <a:graphic>
          <a:graphicData uri="http://schemas.openxmlformats.org/drawingml/2006/table">
            <a:tbl>
              <a:tblPr firstRow="1" bandRow="1">
                <a:tableStyleId>{5C22544A-7EE6-4342-B048-85BDC9FD1C3A}</a:tableStyleId>
              </a:tblPr>
              <a:tblGrid>
                <a:gridCol w="6814351">
                  <a:extLst>
                    <a:ext uri="{9D8B030D-6E8A-4147-A177-3AD203B41FA5}">
                      <a16:colId xmlns:a16="http://schemas.microsoft.com/office/drawing/2014/main" val="394054339"/>
                    </a:ext>
                  </a:extLst>
                </a:gridCol>
                <a:gridCol w="3701249">
                  <a:extLst>
                    <a:ext uri="{9D8B030D-6E8A-4147-A177-3AD203B41FA5}">
                      <a16:colId xmlns:a16="http://schemas.microsoft.com/office/drawing/2014/main" val="2519444732"/>
                    </a:ext>
                  </a:extLst>
                </a:gridCol>
              </a:tblGrid>
              <a:tr h="370840">
                <a:tc>
                  <a:txBody>
                    <a:bodyPr/>
                    <a:lstStyle/>
                    <a:p>
                      <a:r>
                        <a:rPr lang="en-US" dirty="0"/>
                        <a:t>@r-mx10003-lab-re0# run show </a:t>
                      </a:r>
                      <a:r>
                        <a:rPr lang="en-US" dirty="0" err="1"/>
                        <a:t>isis</a:t>
                      </a:r>
                      <a:r>
                        <a:rPr lang="en-US" dirty="0"/>
                        <a:t> ?</a:t>
                      </a:r>
                    </a:p>
                    <a:p>
                      <a:r>
                        <a:rPr lang="en-US" dirty="0"/>
                        <a:t>Possible completions:</a:t>
                      </a:r>
                    </a:p>
                    <a:p>
                      <a:r>
                        <a:rPr lang="en-US" dirty="0"/>
                        <a:t>  adjacency            Show IS-IS adjacency database</a:t>
                      </a:r>
                    </a:p>
                    <a:p>
                      <a:r>
                        <a:rPr lang="en-US" dirty="0"/>
                        <a:t>  authentication       Show IS-IS authentication information</a:t>
                      </a:r>
                    </a:p>
                    <a:p>
                      <a:r>
                        <a:rPr lang="en-US" dirty="0"/>
                        <a:t>  backup               Show IS-IS backup information</a:t>
                      </a:r>
                    </a:p>
                    <a:p>
                      <a:r>
                        <a:rPr lang="en-US" dirty="0"/>
                        <a:t>  </a:t>
                      </a:r>
                      <a:r>
                        <a:rPr lang="en-US" dirty="0" err="1"/>
                        <a:t>bgp-orr</a:t>
                      </a:r>
                      <a:r>
                        <a:rPr lang="en-US" dirty="0"/>
                        <a:t>              Show BGP optimal route reflection groups</a:t>
                      </a:r>
                    </a:p>
                    <a:p>
                      <a:r>
                        <a:rPr lang="en-US" dirty="0"/>
                        <a:t>  context-identifier   Show IS-IS context-identifier information</a:t>
                      </a:r>
                    </a:p>
                    <a:p>
                      <a:r>
                        <a:rPr lang="en-US" dirty="0"/>
                        <a:t>  database             Show IS-IS link-state database</a:t>
                      </a:r>
                    </a:p>
                    <a:p>
                      <a:r>
                        <a:rPr lang="en-US" dirty="0"/>
                        <a:t>  hostname             Show IS-IS hostname database</a:t>
                      </a:r>
                    </a:p>
                    <a:p>
                      <a:r>
                        <a:rPr lang="en-US" dirty="0"/>
                        <a:t>  interface            Show IS-IS interface information</a:t>
                      </a:r>
                    </a:p>
                    <a:p>
                      <a:r>
                        <a:rPr lang="en-US" dirty="0"/>
                        <a:t>  interface-group      Show IS-IS interface-group information</a:t>
                      </a:r>
                    </a:p>
                    <a:p>
                      <a:r>
                        <a:rPr lang="en-US" dirty="0"/>
                        <a:t>  layer2-map           Show IS-IS ARP/ND mapping information</a:t>
                      </a:r>
                    </a:p>
                    <a:p>
                      <a:r>
                        <a:rPr lang="en-US" dirty="0"/>
                        <a:t>  overview             Show overview of IS-IS information</a:t>
                      </a:r>
                    </a:p>
                    <a:p>
                      <a:r>
                        <a:rPr lang="en-US" dirty="0"/>
                        <a:t>  purge                Show Purge information</a:t>
                      </a:r>
                    </a:p>
                    <a:p>
                      <a:r>
                        <a:rPr lang="en-US" dirty="0"/>
                        <a:t>  route                Show IS-IS routing table</a:t>
                      </a:r>
                    </a:p>
                    <a:p>
                      <a:r>
                        <a:rPr lang="en-US" dirty="0"/>
                        <a:t>  </a:t>
                      </a:r>
                      <a:r>
                        <a:rPr lang="en-US" dirty="0" err="1"/>
                        <a:t>spf</a:t>
                      </a:r>
                      <a:r>
                        <a:rPr lang="en-US" dirty="0"/>
                        <a:t>                  Show shortest-path-first calculations information</a:t>
                      </a:r>
                    </a:p>
                    <a:p>
                      <a:r>
                        <a:rPr lang="en-US" dirty="0"/>
                        <a:t>  spring               Show SPRING related information</a:t>
                      </a:r>
                    </a:p>
                    <a:p>
                      <a:r>
                        <a:rPr lang="en-US" dirty="0"/>
                        <a:t>  statistics           Show IS-IS performance statistics</a:t>
                      </a:r>
                    </a:p>
                  </a:txBody>
                  <a:tcPr/>
                </a:tc>
                <a:tc>
                  <a:txBody>
                    <a:bodyPr/>
                    <a:lstStyle/>
                    <a:p>
                      <a:endParaRPr lang="en-US" dirty="0"/>
                    </a:p>
                  </a:txBody>
                  <a:tcPr/>
                </a:tc>
                <a:extLst>
                  <a:ext uri="{0D108BD9-81ED-4DB2-BD59-A6C34878D82A}">
                    <a16:rowId xmlns:a16="http://schemas.microsoft.com/office/drawing/2014/main" val="4036315048"/>
                  </a:ext>
                </a:extLst>
              </a:tr>
            </a:tbl>
          </a:graphicData>
        </a:graphic>
      </p:graphicFrame>
    </p:spTree>
    <p:extLst>
      <p:ext uri="{BB962C8B-B14F-4D97-AF65-F5344CB8AC3E}">
        <p14:creationId xmlns:p14="http://schemas.microsoft.com/office/powerpoint/2010/main" val="34124943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AAA123F-7E6D-4EB3-A1D2-06D63C29EB69}"/>
              </a:ext>
            </a:extLst>
          </p:cNvPr>
          <p:cNvGraphicFramePr>
            <a:graphicFrameLocks noGrp="1"/>
          </p:cNvGraphicFramePr>
          <p:nvPr>
            <p:extLst/>
          </p:nvPr>
        </p:nvGraphicFramePr>
        <p:xfrm>
          <a:off x="838200" y="719666"/>
          <a:ext cx="10515600" cy="5699760"/>
        </p:xfrm>
        <a:graphic>
          <a:graphicData uri="http://schemas.openxmlformats.org/drawingml/2006/table">
            <a:tbl>
              <a:tblPr firstRow="1" bandRow="1">
                <a:tableStyleId>{5C22544A-7EE6-4342-B048-85BDC9FD1C3A}</a:tableStyleId>
              </a:tblPr>
              <a:tblGrid>
                <a:gridCol w="8403454">
                  <a:extLst>
                    <a:ext uri="{9D8B030D-6E8A-4147-A177-3AD203B41FA5}">
                      <a16:colId xmlns:a16="http://schemas.microsoft.com/office/drawing/2014/main" val="394054339"/>
                    </a:ext>
                  </a:extLst>
                </a:gridCol>
                <a:gridCol w="2112146">
                  <a:extLst>
                    <a:ext uri="{9D8B030D-6E8A-4147-A177-3AD203B41FA5}">
                      <a16:colId xmlns:a16="http://schemas.microsoft.com/office/drawing/2014/main" val="2519444732"/>
                    </a:ext>
                  </a:extLst>
                </a:gridCol>
              </a:tblGrid>
              <a:tr h="5077452">
                <a:tc>
                  <a:txBody>
                    <a:bodyPr/>
                    <a:lstStyle/>
                    <a:p>
                      <a:r>
                        <a:rPr lang="en-US" sz="1600" dirty="0"/>
                        <a:t>@r-mx10003-lab-re0# run show </a:t>
                      </a:r>
                      <a:r>
                        <a:rPr lang="en-US" sz="1600" dirty="0" err="1"/>
                        <a:t>isis</a:t>
                      </a:r>
                      <a:r>
                        <a:rPr lang="en-US" sz="1600" dirty="0"/>
                        <a:t> adjacency                        </a:t>
                      </a:r>
                    </a:p>
                    <a:p>
                      <a:r>
                        <a:rPr lang="en-US" sz="1600" dirty="0"/>
                        <a:t>Interface             System         L State        Hold (secs) SNPA</a:t>
                      </a:r>
                    </a:p>
                    <a:p>
                      <a:r>
                        <a:rPr lang="en-US" sz="1600" dirty="0"/>
                        <a:t>ae0.3488              r-mx10003-lab-2-re1 2 Up               21</a:t>
                      </a:r>
                    </a:p>
                    <a:p>
                      <a:r>
                        <a:rPr lang="en-US" sz="1600" dirty="0"/>
                        <a:t>ae1.3508              r-mx204-lab-re0 2 Up                   26</a:t>
                      </a:r>
                    </a:p>
                    <a:p>
                      <a:r>
                        <a:rPr lang="en-US" sz="1600" dirty="0"/>
                        <a:t>et-1/1/1.3110         r-mx2010-lab-re1 2 Up                  26</a:t>
                      </a:r>
                    </a:p>
                    <a:p>
                      <a:r>
                        <a:rPr lang="en-US" sz="1600" dirty="0"/>
                        <a:t>et-1/1/6.3510         r-mx10003-lab-2-re1 2 Up               26</a:t>
                      </a:r>
                    </a:p>
                    <a:p>
                      <a:r>
                        <a:rPr lang="en-US" sz="1600" dirty="0"/>
                        <a:t>xe-1/0/2:0.3489       r-mx104-lab-ac-re0 2 Up                26</a:t>
                      </a:r>
                    </a:p>
                    <a:p>
                      <a:r>
                        <a:rPr lang="en-US" sz="1600" dirty="0"/>
                        <a:t>xe-1/0/2:1.3498       r-mx104-lab-dc-re0 2 Up                25</a:t>
                      </a:r>
                    </a:p>
                    <a:p>
                      <a:endParaRPr lang="en-US" sz="1600" dirty="0"/>
                    </a:p>
                    <a:p>
                      <a:r>
                        <a:rPr lang="en-US" sz="1600" dirty="0"/>
                        <a:t>m7h@r-mx10003-lab-re0# run show </a:t>
                      </a:r>
                      <a:r>
                        <a:rPr lang="en-US" sz="1600" dirty="0" err="1"/>
                        <a:t>isis</a:t>
                      </a:r>
                      <a:r>
                        <a:rPr lang="en-US" sz="1600" dirty="0"/>
                        <a:t> adjacency extensive    </a:t>
                      </a:r>
                    </a:p>
                    <a:p>
                      <a:r>
                        <a:rPr lang="en-US" sz="1600" dirty="0"/>
                        <a:t>…</a:t>
                      </a:r>
                    </a:p>
                    <a:p>
                      <a:r>
                        <a:rPr lang="en-US" sz="1600" dirty="0"/>
                        <a:t>r-mx204-lab-re0</a:t>
                      </a:r>
                    </a:p>
                    <a:p>
                      <a:r>
                        <a:rPr lang="en-US" sz="1600" dirty="0"/>
                        <a:t>  Interface: ae1.3508, Level: 2, State: Up, Expires in 23 secs</a:t>
                      </a:r>
                    </a:p>
                    <a:p>
                      <a:r>
                        <a:rPr lang="en-US" sz="1600" dirty="0"/>
                        <a:t>  Priority: 0, Up/Down transitions: 1, Last transition: 1w0d 05:25:08 ago</a:t>
                      </a:r>
                    </a:p>
                    <a:p>
                      <a:r>
                        <a:rPr lang="en-US" sz="1600" dirty="0"/>
                        <a:t>  Circuit type: 2, Speaks: IP, IPv6</a:t>
                      </a:r>
                    </a:p>
                    <a:p>
                      <a:r>
                        <a:rPr lang="en-US" sz="1600" dirty="0"/>
                        <a:t>  Topologies: Unicast</a:t>
                      </a:r>
                    </a:p>
                    <a:p>
                      <a:r>
                        <a:rPr lang="en-US" sz="1600" dirty="0"/>
                        <a:t>  Restart capable: Yes, Adjacency advertisement: Advertise</a:t>
                      </a:r>
                    </a:p>
                    <a:p>
                      <a:r>
                        <a:rPr lang="en-US" sz="1600" dirty="0"/>
                        <a:t>  IP addresses: 143.235.43.206</a:t>
                      </a:r>
                    </a:p>
                    <a:p>
                      <a:r>
                        <a:rPr lang="en-US" sz="1600" dirty="0"/>
                        <a:t>  IPv6 addresses: fe80::b233:a60d:b467:2800</a:t>
                      </a:r>
                    </a:p>
                    <a:p>
                      <a:r>
                        <a:rPr lang="en-US" sz="1600" dirty="0"/>
                        <a:t>  Level 2 IPv4 Adj-SID: 18</a:t>
                      </a:r>
                    </a:p>
                    <a:p>
                      <a:r>
                        <a:rPr lang="en-US" sz="1600" dirty="0"/>
                        <a:t>  Level 2 IPv6 Adj-SID: 19</a:t>
                      </a:r>
                    </a:p>
                    <a:p>
                      <a:r>
                        <a:rPr lang="en-US" sz="1600" dirty="0"/>
                        <a:t>  State: Up</a:t>
                      </a:r>
                    </a:p>
                    <a:p>
                      <a:endParaRPr lang="en-US" sz="1600" dirty="0"/>
                    </a:p>
                  </a:txBody>
                  <a:tcPr/>
                </a:tc>
                <a:tc>
                  <a:txBody>
                    <a:bodyPr/>
                    <a:lstStyle/>
                    <a:p>
                      <a:endParaRPr lang="en-US" sz="1600" dirty="0"/>
                    </a:p>
                  </a:txBody>
                  <a:tcPr/>
                </a:tc>
                <a:extLst>
                  <a:ext uri="{0D108BD9-81ED-4DB2-BD59-A6C34878D82A}">
                    <a16:rowId xmlns:a16="http://schemas.microsoft.com/office/drawing/2014/main" val="4036315048"/>
                  </a:ext>
                </a:extLst>
              </a:tr>
            </a:tbl>
          </a:graphicData>
        </a:graphic>
      </p:graphicFrame>
    </p:spTree>
    <p:extLst>
      <p:ext uri="{BB962C8B-B14F-4D97-AF65-F5344CB8AC3E}">
        <p14:creationId xmlns:p14="http://schemas.microsoft.com/office/powerpoint/2010/main" val="12107568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AAA123F-7E6D-4EB3-A1D2-06D63C29EB69}"/>
              </a:ext>
            </a:extLst>
          </p:cNvPr>
          <p:cNvGraphicFramePr>
            <a:graphicFrameLocks noGrp="1"/>
          </p:cNvGraphicFramePr>
          <p:nvPr>
            <p:extLst/>
          </p:nvPr>
        </p:nvGraphicFramePr>
        <p:xfrm>
          <a:off x="838200" y="719666"/>
          <a:ext cx="10515600" cy="5943600"/>
        </p:xfrm>
        <a:graphic>
          <a:graphicData uri="http://schemas.openxmlformats.org/drawingml/2006/table">
            <a:tbl>
              <a:tblPr firstRow="1" bandRow="1">
                <a:tableStyleId>{5C22544A-7EE6-4342-B048-85BDC9FD1C3A}</a:tableStyleId>
              </a:tblPr>
              <a:tblGrid>
                <a:gridCol w="8403454">
                  <a:extLst>
                    <a:ext uri="{9D8B030D-6E8A-4147-A177-3AD203B41FA5}">
                      <a16:colId xmlns:a16="http://schemas.microsoft.com/office/drawing/2014/main" val="394054339"/>
                    </a:ext>
                  </a:extLst>
                </a:gridCol>
                <a:gridCol w="2112146">
                  <a:extLst>
                    <a:ext uri="{9D8B030D-6E8A-4147-A177-3AD203B41FA5}">
                      <a16:colId xmlns:a16="http://schemas.microsoft.com/office/drawing/2014/main" val="2519444732"/>
                    </a:ext>
                  </a:extLst>
                </a:gridCol>
              </a:tblGrid>
              <a:tr h="5077452">
                <a:tc>
                  <a:txBody>
                    <a:bodyPr/>
                    <a:lstStyle/>
                    <a:p>
                      <a:r>
                        <a:rPr lang="en-US" sz="1600" dirty="0"/>
                        <a:t>@r-mx10003-lab-re0# run show </a:t>
                      </a:r>
                      <a:r>
                        <a:rPr lang="en-US" sz="1600" dirty="0" err="1"/>
                        <a:t>isis</a:t>
                      </a:r>
                      <a:r>
                        <a:rPr lang="en-US" sz="1600" dirty="0"/>
                        <a:t> interface   </a:t>
                      </a:r>
                    </a:p>
                    <a:p>
                      <a:r>
                        <a:rPr lang="en-US" sz="1600" dirty="0"/>
                        <a:t>IS-IS interface database:</a:t>
                      </a:r>
                    </a:p>
                    <a:p>
                      <a:r>
                        <a:rPr lang="en-US" sz="1600" dirty="0"/>
                        <a:t>Interface             L </a:t>
                      </a:r>
                      <a:r>
                        <a:rPr lang="en-US" sz="1600" dirty="0" err="1"/>
                        <a:t>CirID</a:t>
                      </a:r>
                      <a:r>
                        <a:rPr lang="en-US" sz="1600" dirty="0"/>
                        <a:t> Level 1 DR        Level 2 DR        L1/L2 Metric</a:t>
                      </a:r>
                    </a:p>
                    <a:p>
                      <a:r>
                        <a:rPr lang="en-US" sz="1600" dirty="0"/>
                        <a:t>ae0.3488              2   0x1 Disabled          Point to Point         10/1</a:t>
                      </a:r>
                    </a:p>
                    <a:p>
                      <a:r>
                        <a:rPr lang="en-US" sz="1600" dirty="0"/>
                        <a:t>ae1.3508              2   0x1 Disabled          Point to Point         10/17</a:t>
                      </a:r>
                    </a:p>
                    <a:p>
                      <a:r>
                        <a:rPr lang="en-US" sz="1600" dirty="0"/>
                        <a:t>et-1/1/0.3511         2   0x1 Disabled          Down                   10/1</a:t>
                      </a:r>
                    </a:p>
                    <a:p>
                      <a:r>
                        <a:rPr lang="en-US" sz="1600" dirty="0"/>
                        <a:t>et-1/1/1.3110         2   0x1 Disabled          Point to Point         10/1</a:t>
                      </a:r>
                    </a:p>
                    <a:p>
                      <a:r>
                        <a:rPr lang="en-US" sz="1600" dirty="0"/>
                        <a:t>et-1/1/6.3510         2   0x1 Disabled          Point to Point         10/1</a:t>
                      </a:r>
                    </a:p>
                    <a:p>
                      <a:r>
                        <a:rPr lang="en-US" sz="1600" dirty="0"/>
                        <a:t>lo0.0                 2   0x1 Passive           </a:t>
                      </a:r>
                      <a:r>
                        <a:rPr lang="en-US" sz="1600" dirty="0" err="1"/>
                        <a:t>Passive</a:t>
                      </a:r>
                      <a:r>
                        <a:rPr lang="en-US" sz="1600" dirty="0"/>
                        <a:t>                 0/0</a:t>
                      </a:r>
                    </a:p>
                    <a:p>
                      <a:r>
                        <a:rPr lang="en-US" sz="1600" dirty="0"/>
                        <a:t>xe-1/0/2:0.3489       2   0x1 Disabled          Point to Point         10/1005</a:t>
                      </a:r>
                    </a:p>
                    <a:p>
                      <a:r>
                        <a:rPr lang="en-US" sz="1600" dirty="0"/>
                        <a:t>xe-1/0/2:1.3498       2   0x1 Disabled          Point to Point         10/1005</a:t>
                      </a:r>
                    </a:p>
                    <a:p>
                      <a:r>
                        <a:rPr lang="en-US" sz="1600" dirty="0"/>
                        <a:t>xe-1/0/2:2.3104       2   0x1 Passive           </a:t>
                      </a:r>
                      <a:r>
                        <a:rPr lang="en-US" sz="1600" dirty="0" err="1"/>
                        <a:t>Passive</a:t>
                      </a:r>
                      <a:r>
                        <a:rPr lang="en-US" sz="1600" dirty="0"/>
                        <a:t>                10/10</a:t>
                      </a:r>
                    </a:p>
                    <a:p>
                      <a:endParaRPr lang="en-US" sz="1600" dirty="0"/>
                    </a:p>
                    <a:p>
                      <a:r>
                        <a:rPr lang="en-US" sz="1600" dirty="0"/>
                        <a:t>@r-mx10003-lab-re0# run show </a:t>
                      </a:r>
                      <a:r>
                        <a:rPr lang="en-US" sz="1600" dirty="0" err="1"/>
                        <a:t>isis</a:t>
                      </a:r>
                      <a:r>
                        <a:rPr lang="en-US" sz="1600" dirty="0"/>
                        <a:t> interface extensive </a:t>
                      </a:r>
                    </a:p>
                    <a:p>
                      <a:r>
                        <a:rPr lang="en-US" sz="1600" dirty="0"/>
                        <a:t>IS-IS interface database:</a:t>
                      </a:r>
                    </a:p>
                    <a:p>
                      <a:r>
                        <a:rPr lang="en-US" sz="1600" dirty="0"/>
                        <a:t>ae0.3488</a:t>
                      </a:r>
                    </a:p>
                    <a:p>
                      <a:r>
                        <a:rPr lang="en-US" sz="1600" dirty="0"/>
                        <a:t>  Index: 328, State: 0x6, Circuit id: 0x1, Circuit type: 2</a:t>
                      </a:r>
                    </a:p>
                    <a:p>
                      <a:r>
                        <a:rPr lang="en-US" sz="1600" dirty="0"/>
                        <a:t>  LSP interval: 100 </a:t>
                      </a:r>
                      <a:r>
                        <a:rPr lang="en-US" sz="1600" dirty="0" err="1"/>
                        <a:t>ms</a:t>
                      </a:r>
                      <a:r>
                        <a:rPr lang="en-US" sz="1600" dirty="0"/>
                        <a:t>, CSNP interval: 30 s, Loose Hello padding, IIH max size: 1492</a:t>
                      </a:r>
                    </a:p>
                    <a:p>
                      <a:r>
                        <a:rPr lang="en-US" sz="1600" dirty="0"/>
                        <a:t>  Adjacency advertisement: Advertise, Layer2-map: Disabled</a:t>
                      </a:r>
                    </a:p>
                    <a:p>
                      <a:r>
                        <a:rPr lang="en-US" sz="1600" dirty="0"/>
                        <a:t>  Interface Group </a:t>
                      </a:r>
                      <a:r>
                        <a:rPr lang="en-US" sz="1600" dirty="0" err="1"/>
                        <a:t>Holddown</a:t>
                      </a:r>
                      <a:r>
                        <a:rPr lang="en-US" sz="1600" dirty="0"/>
                        <a:t> Delay: 20 s, remaining: 0 s</a:t>
                      </a:r>
                    </a:p>
                    <a:p>
                      <a:r>
                        <a:rPr lang="en-US" sz="1600" dirty="0"/>
                        <a:t>  Level 2</a:t>
                      </a:r>
                    </a:p>
                    <a:p>
                      <a:r>
                        <a:rPr lang="en-US" sz="1600" dirty="0"/>
                        <a:t>    Adjacencies: 1, Priority: 64, Metric: 1</a:t>
                      </a:r>
                    </a:p>
                    <a:p>
                      <a:r>
                        <a:rPr lang="en-US" sz="1600" dirty="0"/>
                        <a:t>    Hello Interval: 9.000 s, Hold Time: 27 s</a:t>
                      </a:r>
                    </a:p>
                    <a:p>
                      <a:r>
                        <a:rPr lang="en-US" sz="1600" dirty="0"/>
                        <a:t>    Post convergence </a:t>
                      </a:r>
                      <a:r>
                        <a:rPr lang="en-US" sz="1600" dirty="0" err="1"/>
                        <a:t>Protection:Enabled</a:t>
                      </a:r>
                      <a:r>
                        <a:rPr lang="en-US" sz="1600" dirty="0"/>
                        <a:t>, Fate sharing: Yes, </a:t>
                      </a:r>
                      <a:r>
                        <a:rPr lang="en-US" sz="1600" dirty="0" err="1"/>
                        <a:t>Srlg</a:t>
                      </a:r>
                      <a:r>
                        <a:rPr lang="en-US" sz="1600" dirty="0"/>
                        <a:t>: No, Node cost: 1</a:t>
                      </a:r>
                    </a:p>
                  </a:txBody>
                  <a:tcPr/>
                </a:tc>
                <a:tc>
                  <a:txBody>
                    <a:bodyPr/>
                    <a:lstStyle/>
                    <a:p>
                      <a:endParaRPr lang="en-US" sz="1600" dirty="0"/>
                    </a:p>
                  </a:txBody>
                  <a:tcPr/>
                </a:tc>
                <a:extLst>
                  <a:ext uri="{0D108BD9-81ED-4DB2-BD59-A6C34878D82A}">
                    <a16:rowId xmlns:a16="http://schemas.microsoft.com/office/drawing/2014/main" val="4036315048"/>
                  </a:ext>
                </a:extLst>
              </a:tr>
            </a:tbl>
          </a:graphicData>
        </a:graphic>
      </p:graphicFrame>
    </p:spTree>
    <p:extLst>
      <p:ext uri="{BB962C8B-B14F-4D97-AF65-F5344CB8AC3E}">
        <p14:creationId xmlns:p14="http://schemas.microsoft.com/office/powerpoint/2010/main" val="17434406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3318-4CA5-4DE7-9473-90D6773DE660}"/>
              </a:ext>
            </a:extLst>
          </p:cNvPr>
          <p:cNvSpPr>
            <a:spLocks noGrp="1"/>
          </p:cNvSpPr>
          <p:nvPr>
            <p:ph type="title"/>
          </p:nvPr>
        </p:nvSpPr>
        <p:spPr/>
        <p:txBody>
          <a:bodyPr/>
          <a:lstStyle/>
          <a:p>
            <a:r>
              <a:rPr lang="en-US" dirty="0"/>
              <a:t>Other interesting IS-IS commands	</a:t>
            </a:r>
          </a:p>
        </p:txBody>
      </p:sp>
      <p:sp>
        <p:nvSpPr>
          <p:cNvPr id="3" name="Content Placeholder 2">
            <a:extLst>
              <a:ext uri="{FF2B5EF4-FFF2-40B4-BE49-F238E27FC236}">
                <a16:creationId xmlns:a16="http://schemas.microsoft.com/office/drawing/2014/main" id="{24EFCF93-8B97-44F4-9134-2DEE2AFA5713}"/>
              </a:ext>
            </a:extLst>
          </p:cNvPr>
          <p:cNvSpPr>
            <a:spLocks noGrp="1"/>
          </p:cNvSpPr>
          <p:nvPr>
            <p:ph idx="1"/>
          </p:nvPr>
        </p:nvSpPr>
        <p:spPr/>
        <p:txBody>
          <a:bodyPr/>
          <a:lstStyle/>
          <a:p>
            <a:r>
              <a:rPr lang="en-US" dirty="0"/>
              <a:t>To big to really demonstrate on a slide</a:t>
            </a:r>
          </a:p>
          <a:p>
            <a:pPr marL="0" indent="0">
              <a:buNone/>
            </a:pPr>
            <a:endParaRPr lang="en-US" dirty="0"/>
          </a:p>
          <a:p>
            <a:r>
              <a:rPr lang="en-US" dirty="0"/>
              <a:t>run show </a:t>
            </a:r>
            <a:r>
              <a:rPr lang="en-US" dirty="0" err="1"/>
              <a:t>isis</a:t>
            </a:r>
            <a:r>
              <a:rPr lang="en-US" dirty="0"/>
              <a:t> database extensive      </a:t>
            </a:r>
          </a:p>
          <a:p>
            <a:r>
              <a:rPr lang="en-US" dirty="0"/>
              <a:t>run show </a:t>
            </a:r>
            <a:r>
              <a:rPr lang="en-US" dirty="0" err="1"/>
              <a:t>isis</a:t>
            </a:r>
            <a:r>
              <a:rPr lang="en-US" dirty="0"/>
              <a:t> overview     </a:t>
            </a:r>
          </a:p>
          <a:p>
            <a:r>
              <a:rPr lang="en-US" dirty="0"/>
              <a:t>run show </a:t>
            </a:r>
            <a:r>
              <a:rPr lang="en-US" dirty="0" err="1"/>
              <a:t>isis</a:t>
            </a:r>
            <a:r>
              <a:rPr lang="en-US" dirty="0"/>
              <a:t> route   </a:t>
            </a:r>
          </a:p>
          <a:p>
            <a:r>
              <a:rPr lang="en-US" dirty="0"/>
              <a:t>run show </a:t>
            </a:r>
            <a:r>
              <a:rPr lang="en-US" dirty="0" err="1"/>
              <a:t>isis</a:t>
            </a:r>
            <a:r>
              <a:rPr lang="en-US" dirty="0"/>
              <a:t> </a:t>
            </a:r>
            <a:r>
              <a:rPr lang="en-US" dirty="0" err="1"/>
              <a:t>spf</a:t>
            </a:r>
            <a:endParaRPr lang="en-US" dirty="0"/>
          </a:p>
        </p:txBody>
      </p:sp>
    </p:spTree>
    <p:extLst>
      <p:ext uri="{BB962C8B-B14F-4D97-AF65-F5344CB8AC3E}">
        <p14:creationId xmlns:p14="http://schemas.microsoft.com/office/powerpoint/2010/main" val="245477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0A1D2-0D87-4A67-94ED-726C4669089B}"/>
              </a:ext>
            </a:extLst>
          </p:cNvPr>
          <p:cNvSpPr>
            <a:spLocks noGrp="1"/>
          </p:cNvSpPr>
          <p:nvPr>
            <p:ph type="title"/>
          </p:nvPr>
        </p:nvSpPr>
        <p:spPr/>
        <p:txBody>
          <a:bodyPr/>
          <a:lstStyle/>
          <a:p>
            <a:r>
              <a:rPr lang="en-US" dirty="0"/>
              <a:t>1G examples</a:t>
            </a:r>
          </a:p>
        </p:txBody>
      </p:sp>
      <p:sp>
        <p:nvSpPr>
          <p:cNvPr id="3" name="Content Placeholder 2">
            <a:extLst>
              <a:ext uri="{FF2B5EF4-FFF2-40B4-BE49-F238E27FC236}">
                <a16:creationId xmlns:a16="http://schemas.microsoft.com/office/drawing/2014/main" id="{F50E3D5C-CDCD-4DB0-AD32-3603491937A9}"/>
              </a:ext>
            </a:extLst>
          </p:cNvPr>
          <p:cNvSpPr>
            <a:spLocks noGrp="1"/>
          </p:cNvSpPr>
          <p:nvPr>
            <p:ph idx="1"/>
          </p:nvPr>
        </p:nvSpPr>
        <p:spPr/>
        <p:txBody>
          <a:bodyPr>
            <a:normAutofit fontScale="92500" lnSpcReduction="20000"/>
          </a:bodyPr>
          <a:lstStyle/>
          <a:p>
            <a:pPr marL="0" indent="0">
              <a:buNone/>
            </a:pPr>
            <a:r>
              <a:rPr lang="en-US" dirty="0"/>
              <a:t>Examples of 1G stuff that are not in scope</a:t>
            </a:r>
          </a:p>
          <a:p>
            <a:r>
              <a:rPr lang="en-US" dirty="0"/>
              <a:t>4x1 bundles on the Snazzy mux path (replaced with 10G waves)</a:t>
            </a:r>
          </a:p>
          <a:p>
            <a:r>
              <a:rPr lang="en-US" dirty="0"/>
              <a:t>UWC 1G VPN interfaces (MX104s are remaining at the UWCs)</a:t>
            </a:r>
          </a:p>
          <a:p>
            <a:pPr marL="0" indent="0">
              <a:buNone/>
            </a:pPr>
            <a:endParaRPr lang="en-US" dirty="0"/>
          </a:p>
          <a:p>
            <a:pPr marL="0" indent="0">
              <a:buNone/>
            </a:pPr>
            <a:r>
              <a:rPr lang="en-US" dirty="0"/>
              <a:t>Examples of 1G stuff that is in scope</a:t>
            </a:r>
          </a:p>
          <a:p>
            <a:r>
              <a:rPr lang="en-US" dirty="0"/>
              <a:t>1G campus DMZ handoffs (UW Superior, others.?)</a:t>
            </a:r>
          </a:p>
          <a:p>
            <a:r>
              <a:rPr lang="en-US" dirty="0"/>
              <a:t>r-</a:t>
            </a:r>
            <a:r>
              <a:rPr lang="en-US" dirty="0" err="1"/>
              <a:t>uweauclaire</a:t>
            </a:r>
            <a:r>
              <a:rPr lang="en-US" dirty="0"/>
              <a:t>-hub </a:t>
            </a:r>
            <a:r>
              <a:rPr lang="en-US" dirty="0" err="1"/>
              <a:t>uwcmarshfield</a:t>
            </a:r>
            <a:r>
              <a:rPr lang="en-US" dirty="0"/>
              <a:t> nursing l2circuit</a:t>
            </a:r>
          </a:p>
          <a:p>
            <a:r>
              <a:rPr lang="en-US" dirty="0"/>
              <a:t>r-</a:t>
            </a:r>
            <a:r>
              <a:rPr lang="en-US" dirty="0" err="1"/>
              <a:t>uwwhitewater</a:t>
            </a:r>
            <a:r>
              <a:rPr lang="en-US" dirty="0"/>
              <a:t>-hub/r-uwwhitewater-hub-2 VOIP services</a:t>
            </a:r>
          </a:p>
          <a:p>
            <a:r>
              <a:rPr lang="en-US" dirty="0"/>
              <a:t>r-</a:t>
            </a:r>
            <a:r>
              <a:rPr lang="en-US" dirty="0" err="1"/>
              <a:t>uwgreenbay</a:t>
            </a:r>
            <a:r>
              <a:rPr lang="en-US" dirty="0"/>
              <a:t>-hub/r-uwgreenbay-hub-2 VOIP services</a:t>
            </a:r>
          </a:p>
          <a:p>
            <a:r>
              <a:rPr lang="en-US" dirty="0"/>
              <a:t>Management network (terminal server, DC plants, </a:t>
            </a:r>
            <a:r>
              <a:rPr lang="en-US" dirty="0" err="1"/>
              <a:t>etc</a:t>
            </a:r>
            <a:r>
              <a:rPr lang="en-US" dirty="0"/>
              <a:t>)</a:t>
            </a:r>
          </a:p>
          <a:p>
            <a:pPr marL="0" indent="0">
              <a:buNone/>
            </a:pPr>
            <a:endParaRPr lang="en-US" dirty="0"/>
          </a:p>
        </p:txBody>
      </p:sp>
    </p:spTree>
    <p:extLst>
      <p:ext uri="{BB962C8B-B14F-4D97-AF65-F5344CB8AC3E}">
        <p14:creationId xmlns:p14="http://schemas.microsoft.com/office/powerpoint/2010/main" val="165619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1CEB9-369B-4CCA-AFFA-3EFC9890A2DD}"/>
              </a:ext>
            </a:extLst>
          </p:cNvPr>
          <p:cNvSpPr>
            <a:spLocks noGrp="1"/>
          </p:cNvSpPr>
          <p:nvPr>
            <p:ph type="title"/>
          </p:nvPr>
        </p:nvSpPr>
        <p:spPr/>
        <p:txBody>
          <a:bodyPr/>
          <a:lstStyle/>
          <a:p>
            <a:r>
              <a:rPr lang="en-US" dirty="0"/>
              <a:t>High Level planned architecture</a:t>
            </a:r>
          </a:p>
        </p:txBody>
      </p:sp>
      <p:sp>
        <p:nvSpPr>
          <p:cNvPr id="3" name="Content Placeholder 2">
            <a:extLst>
              <a:ext uri="{FF2B5EF4-FFF2-40B4-BE49-F238E27FC236}">
                <a16:creationId xmlns:a16="http://schemas.microsoft.com/office/drawing/2014/main" id="{4ED06664-CFD6-4B53-9B47-F3CA0C2629E4}"/>
              </a:ext>
            </a:extLst>
          </p:cNvPr>
          <p:cNvSpPr>
            <a:spLocks noGrp="1"/>
          </p:cNvSpPr>
          <p:nvPr>
            <p:ph idx="1"/>
          </p:nvPr>
        </p:nvSpPr>
        <p:spPr/>
        <p:txBody>
          <a:bodyPr/>
          <a:lstStyle/>
          <a:p>
            <a:r>
              <a:rPr lang="en-US" dirty="0"/>
              <a:t>Today: internet peering on r-</a:t>
            </a:r>
            <a:r>
              <a:rPr lang="en-US" dirty="0" err="1"/>
              <a:t>uwmadison</a:t>
            </a:r>
            <a:r>
              <a:rPr lang="en-US" dirty="0"/>
              <a:t>-hub, r-</a:t>
            </a:r>
            <a:r>
              <a:rPr lang="en-US" dirty="0" err="1"/>
              <a:t>uwmilwaukee</a:t>
            </a:r>
            <a:r>
              <a:rPr lang="en-US" dirty="0"/>
              <a:t>-hub</a:t>
            </a:r>
          </a:p>
          <a:p>
            <a:r>
              <a:rPr lang="en-US" dirty="0"/>
              <a:t>Plan: internet peering (full/partial) at the following locations</a:t>
            </a:r>
          </a:p>
          <a:p>
            <a:pPr lvl="1"/>
            <a:r>
              <a:rPr lang="en-US" dirty="0"/>
              <a:t>SFCP = settlement free commercial peering</a:t>
            </a:r>
          </a:p>
          <a:p>
            <a:pPr lvl="1"/>
            <a:r>
              <a:rPr lang="en-US" dirty="0"/>
              <a:t>Minneapolis (511 building).  MICE (SFCP), upcoming opportunity for </a:t>
            </a:r>
            <a:r>
              <a:rPr lang="en-US" dirty="0" err="1"/>
              <a:t>Telia</a:t>
            </a:r>
            <a:r>
              <a:rPr lang="en-US" dirty="0"/>
              <a:t> transit or I2 connectivity</a:t>
            </a:r>
          </a:p>
          <a:p>
            <a:pPr lvl="1"/>
            <a:r>
              <a:rPr lang="en-US" dirty="0"/>
              <a:t>Madison (UW): AT&amp;T transit, </a:t>
            </a:r>
            <a:r>
              <a:rPr lang="en-US" dirty="0" err="1"/>
              <a:t>WiscNet</a:t>
            </a:r>
            <a:r>
              <a:rPr lang="en-US" dirty="0"/>
              <a:t> peering</a:t>
            </a:r>
          </a:p>
          <a:p>
            <a:pPr lvl="1"/>
            <a:r>
              <a:rPr lang="en-US" dirty="0"/>
              <a:t>Madison (222): </a:t>
            </a:r>
            <a:r>
              <a:rPr lang="en-US" dirty="0" err="1"/>
              <a:t>madIX</a:t>
            </a:r>
            <a:r>
              <a:rPr lang="en-US" dirty="0"/>
              <a:t> (SFCP)</a:t>
            </a:r>
          </a:p>
          <a:p>
            <a:pPr lvl="1"/>
            <a:r>
              <a:rPr lang="en-US" dirty="0"/>
              <a:t>Milwaukee (UW): AT&amp;T transit, </a:t>
            </a:r>
            <a:r>
              <a:rPr lang="en-US" dirty="0" err="1"/>
              <a:t>WiscNet</a:t>
            </a:r>
            <a:r>
              <a:rPr lang="en-US" dirty="0"/>
              <a:t> peering, </a:t>
            </a:r>
            <a:r>
              <a:rPr lang="en-US" dirty="0" err="1"/>
              <a:t>mkeIX</a:t>
            </a:r>
            <a:r>
              <a:rPr lang="en-US" dirty="0"/>
              <a:t> (SFCP)</a:t>
            </a:r>
          </a:p>
          <a:p>
            <a:pPr lvl="1"/>
            <a:r>
              <a:rPr lang="en-US" dirty="0"/>
              <a:t>Chicago 600W: I2, WRIPs, </a:t>
            </a:r>
            <a:r>
              <a:rPr lang="en-US" dirty="0" err="1"/>
              <a:t>Telia</a:t>
            </a:r>
            <a:r>
              <a:rPr lang="en-US" dirty="0"/>
              <a:t> </a:t>
            </a:r>
            <a:r>
              <a:rPr lang="en-US" dirty="0" err="1"/>
              <a:t>vlan</a:t>
            </a:r>
            <a:endParaRPr lang="en-US" dirty="0"/>
          </a:p>
          <a:p>
            <a:pPr lvl="1"/>
            <a:r>
              <a:rPr lang="en-US" dirty="0"/>
              <a:t>Chicago 710NLSD: I2, WRIPs, </a:t>
            </a:r>
            <a:r>
              <a:rPr lang="en-US" dirty="0" err="1"/>
              <a:t>Telia</a:t>
            </a:r>
            <a:r>
              <a:rPr lang="en-US" dirty="0"/>
              <a:t> </a:t>
            </a:r>
            <a:r>
              <a:rPr lang="en-US" dirty="0" err="1"/>
              <a:t>vlan</a:t>
            </a:r>
            <a:endParaRPr lang="en-US" dirty="0"/>
          </a:p>
          <a:p>
            <a:endParaRPr lang="en-US" dirty="0"/>
          </a:p>
        </p:txBody>
      </p:sp>
    </p:spTree>
    <p:extLst>
      <p:ext uri="{BB962C8B-B14F-4D97-AF65-F5344CB8AC3E}">
        <p14:creationId xmlns:p14="http://schemas.microsoft.com/office/powerpoint/2010/main" val="85055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1CEB9-369B-4CCA-AFFA-3EFC9890A2DD}"/>
              </a:ext>
            </a:extLst>
          </p:cNvPr>
          <p:cNvSpPr>
            <a:spLocks noGrp="1"/>
          </p:cNvSpPr>
          <p:nvPr>
            <p:ph type="title"/>
          </p:nvPr>
        </p:nvSpPr>
        <p:spPr/>
        <p:txBody>
          <a:bodyPr/>
          <a:lstStyle/>
          <a:p>
            <a:r>
              <a:rPr lang="en-US" dirty="0"/>
              <a:t>High Level planned architecture</a:t>
            </a:r>
          </a:p>
        </p:txBody>
      </p:sp>
      <p:sp>
        <p:nvSpPr>
          <p:cNvPr id="3" name="Content Placeholder 2">
            <a:extLst>
              <a:ext uri="{FF2B5EF4-FFF2-40B4-BE49-F238E27FC236}">
                <a16:creationId xmlns:a16="http://schemas.microsoft.com/office/drawing/2014/main" id="{4ED06664-CFD6-4B53-9B47-F3CA0C2629E4}"/>
              </a:ext>
            </a:extLst>
          </p:cNvPr>
          <p:cNvSpPr>
            <a:spLocks noGrp="1"/>
          </p:cNvSpPr>
          <p:nvPr>
            <p:ph idx="1"/>
          </p:nvPr>
        </p:nvSpPr>
        <p:spPr/>
        <p:txBody>
          <a:bodyPr>
            <a:normAutofit fontScale="77500" lnSpcReduction="20000"/>
          </a:bodyPr>
          <a:lstStyle/>
          <a:p>
            <a:r>
              <a:rPr lang="en-US" dirty="0"/>
              <a:t>All egress nodes will be protected at layer 3</a:t>
            </a:r>
          </a:p>
          <a:p>
            <a:r>
              <a:rPr lang="en-US" dirty="0"/>
              <a:t>Convergence events minimized to failure on last mile transport or peering session, not long unprotected fiber runs</a:t>
            </a:r>
          </a:p>
          <a:p>
            <a:r>
              <a:rPr lang="en-US" dirty="0"/>
              <a:t>Each PE will have the top N (N=1000?) routes [based on flow stats] and will route directly to the correct egress node directly over MPLS.</a:t>
            </a:r>
          </a:p>
          <a:p>
            <a:r>
              <a:rPr lang="en-US" dirty="0"/>
              <a:t>Each PE will also have all local AS routes (</a:t>
            </a:r>
            <a:r>
              <a:rPr lang="en-US" dirty="0" err="1"/>
              <a:t>Ie</a:t>
            </a:r>
            <a:r>
              <a:rPr lang="en-US" dirty="0"/>
              <a:t>, UW X and send directly to UW Y without default sorting).</a:t>
            </a:r>
          </a:p>
          <a:p>
            <a:r>
              <a:rPr lang="en-US" dirty="0"/>
              <a:t>Any node with full transit will be usable for default packet sorting.  (</a:t>
            </a:r>
            <a:r>
              <a:rPr lang="en-US" dirty="0" err="1"/>
              <a:t>ie</a:t>
            </a:r>
            <a:r>
              <a:rPr lang="en-US" dirty="0"/>
              <a:t> they will all announce default, it’s just a matter of deciding our policy re: order of use). </a:t>
            </a:r>
          </a:p>
          <a:p>
            <a:r>
              <a:rPr lang="en-US" dirty="0"/>
              <a:t>Transit nodes are planned to be Madison (UW), Milwaukee (UW), Chicago 600W and Chicago 710NLSD.  Future potential of Minneapolis 511 to replace Chicago 600W.</a:t>
            </a:r>
          </a:p>
          <a:p>
            <a:r>
              <a:rPr lang="en-US" dirty="0"/>
              <a:t>Various options for default packet sorting.  Likely to prefer Madison/Milwaukee UW locations.  Don’t want to pull packets to Chicago and potentially turn them around and send them back to Wisconsin (RTT / BDP implications)</a:t>
            </a:r>
          </a:p>
        </p:txBody>
      </p:sp>
    </p:spTree>
    <p:extLst>
      <p:ext uri="{BB962C8B-B14F-4D97-AF65-F5344CB8AC3E}">
        <p14:creationId xmlns:p14="http://schemas.microsoft.com/office/powerpoint/2010/main" val="304557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1CEB9-369B-4CCA-AFFA-3EFC9890A2DD}"/>
              </a:ext>
            </a:extLst>
          </p:cNvPr>
          <p:cNvSpPr>
            <a:spLocks noGrp="1"/>
          </p:cNvSpPr>
          <p:nvPr>
            <p:ph type="title"/>
          </p:nvPr>
        </p:nvSpPr>
        <p:spPr/>
        <p:txBody>
          <a:bodyPr/>
          <a:lstStyle/>
          <a:p>
            <a:r>
              <a:rPr lang="en-US" dirty="0"/>
              <a:t>High Level planned architecture</a:t>
            </a:r>
          </a:p>
        </p:txBody>
      </p:sp>
      <p:sp>
        <p:nvSpPr>
          <p:cNvPr id="3" name="Content Placeholder 2">
            <a:extLst>
              <a:ext uri="{FF2B5EF4-FFF2-40B4-BE49-F238E27FC236}">
                <a16:creationId xmlns:a16="http://schemas.microsoft.com/office/drawing/2014/main" id="{4ED06664-CFD6-4B53-9B47-F3CA0C2629E4}"/>
              </a:ext>
            </a:extLst>
          </p:cNvPr>
          <p:cNvSpPr>
            <a:spLocks noGrp="1"/>
          </p:cNvSpPr>
          <p:nvPr>
            <p:ph idx="1"/>
          </p:nvPr>
        </p:nvSpPr>
        <p:spPr/>
        <p:txBody>
          <a:bodyPr>
            <a:normAutofit/>
          </a:bodyPr>
          <a:lstStyle/>
          <a:p>
            <a:r>
              <a:rPr lang="en-US" dirty="0"/>
              <a:t>Further convergence optimization plans:</a:t>
            </a:r>
          </a:p>
          <a:p>
            <a:pPr lvl="1"/>
            <a:r>
              <a:rPr lang="en-US" dirty="0"/>
              <a:t>DFZ routes will be taken into consideration for routing purposes but the FIB may follow default to transit if there isn’t a substantially better (cheaper) path.</a:t>
            </a:r>
          </a:p>
          <a:p>
            <a:pPr lvl="1"/>
            <a:r>
              <a:rPr lang="en-US" dirty="0"/>
              <a:t>This could cut unique FIB entries from about 700k to about 300k.  Convergence time is half route </a:t>
            </a:r>
            <a:r>
              <a:rPr lang="en-US" dirty="0" err="1"/>
              <a:t>recalc</a:t>
            </a:r>
            <a:r>
              <a:rPr lang="en-US" dirty="0"/>
              <a:t> and about half FIB reprogramming.  I can cut convergence time by about 25%.  This combined with more reliable BGP sessions and programming the top 1000 routes on every PE should make a marked improvement in user experience during topology change.</a:t>
            </a:r>
          </a:p>
          <a:p>
            <a:pPr lvl="1"/>
            <a:r>
              <a:rPr lang="en-US" dirty="0"/>
              <a:t>tradeoff: packets to unreachable destinations previously null routed on AS3128 will be sent across transit links</a:t>
            </a:r>
          </a:p>
        </p:txBody>
      </p:sp>
    </p:spTree>
    <p:extLst>
      <p:ext uri="{BB962C8B-B14F-4D97-AF65-F5344CB8AC3E}">
        <p14:creationId xmlns:p14="http://schemas.microsoft.com/office/powerpoint/2010/main" val="1288183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3A011-EC19-4C32-9E93-340A7AA68076}"/>
              </a:ext>
            </a:extLst>
          </p:cNvPr>
          <p:cNvSpPr>
            <a:spLocks noGrp="1"/>
          </p:cNvSpPr>
          <p:nvPr>
            <p:ph type="title"/>
          </p:nvPr>
        </p:nvSpPr>
        <p:spPr/>
        <p:txBody>
          <a:bodyPr/>
          <a:lstStyle/>
          <a:p>
            <a:r>
              <a:rPr lang="en-US" dirty="0"/>
              <a:t>Tried the protocol soup?  Its delicious.</a:t>
            </a:r>
          </a:p>
        </p:txBody>
      </p:sp>
      <p:sp>
        <p:nvSpPr>
          <p:cNvPr id="3" name="Content Placeholder 2">
            <a:extLst>
              <a:ext uri="{FF2B5EF4-FFF2-40B4-BE49-F238E27FC236}">
                <a16:creationId xmlns:a16="http://schemas.microsoft.com/office/drawing/2014/main" id="{390530E1-2073-492B-883E-49EF8DDEE294}"/>
              </a:ext>
            </a:extLst>
          </p:cNvPr>
          <p:cNvSpPr>
            <a:spLocks noGrp="1"/>
          </p:cNvSpPr>
          <p:nvPr>
            <p:ph idx="1"/>
          </p:nvPr>
        </p:nvSpPr>
        <p:spPr/>
        <p:txBody>
          <a:bodyPr/>
          <a:lstStyle/>
          <a:p>
            <a:r>
              <a:rPr lang="en-US" dirty="0"/>
              <a:t>The lab looks totally unlike production</a:t>
            </a:r>
          </a:p>
          <a:p>
            <a:r>
              <a:rPr lang="en-US" dirty="0"/>
              <a:t>Production: OSPFv2 (IPv4) + OSPFv3 (IPv6) + LDP + RSVP.</a:t>
            </a:r>
          </a:p>
          <a:p>
            <a:pPr lvl="1"/>
            <a:r>
              <a:rPr lang="en-US" dirty="0"/>
              <a:t>Supports: Fast re-route for some topology changes for IPv4 unicast, IPv4 L3VPNs, all Layer2 VPNs [pseudowire, mac learning e-vpn]</a:t>
            </a:r>
          </a:p>
          <a:p>
            <a:pPr lvl="1"/>
            <a:r>
              <a:rPr lang="en-US" dirty="0"/>
              <a:t>Does not support: Fast re-route for IPv6 unicast, IPv6 L3VPNS</a:t>
            </a:r>
          </a:p>
          <a:p>
            <a:r>
              <a:rPr lang="en-US" dirty="0"/>
              <a:t>Lab Testing: IS-IS + Segment Routing (SR)</a:t>
            </a:r>
          </a:p>
          <a:p>
            <a:pPr lvl="1"/>
            <a:r>
              <a:rPr lang="en-US" dirty="0"/>
              <a:t>Supports: Fast re-route for (nearly) all topology changes for all classes of traffic (v4, v6, unicast, </a:t>
            </a:r>
            <a:r>
              <a:rPr lang="en-US" dirty="0" err="1"/>
              <a:t>vpns</a:t>
            </a:r>
            <a:r>
              <a:rPr lang="en-US" dirty="0"/>
              <a:t>, l2 </a:t>
            </a:r>
            <a:r>
              <a:rPr lang="en-US" dirty="0" err="1"/>
              <a:t>vpns</a:t>
            </a:r>
            <a:r>
              <a:rPr lang="en-US" dirty="0"/>
              <a:t>, </a:t>
            </a:r>
            <a:r>
              <a:rPr lang="en-US" dirty="0" err="1"/>
              <a:t>etc</a:t>
            </a:r>
            <a:r>
              <a:rPr lang="en-US" dirty="0"/>
              <a:t>)</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080295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TotalTime>
  <Words>4263</Words>
  <Application>Microsoft Office PowerPoint</Application>
  <PresentationFormat>Widescreen</PresentationFormat>
  <Paragraphs>409</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 uwsys.net l2/l3  2020 plans</vt:lpstr>
      <vt:lpstr>An update on L2/L3 testing</vt:lpstr>
      <vt:lpstr>An update on L2/L3 testing (cont)</vt:lpstr>
      <vt:lpstr>1G support</vt:lpstr>
      <vt:lpstr>1G examples</vt:lpstr>
      <vt:lpstr>High Level planned architecture</vt:lpstr>
      <vt:lpstr>High Level planned architecture</vt:lpstr>
      <vt:lpstr>High Level planned architecture</vt:lpstr>
      <vt:lpstr>Tried the protocol soup?  Its delicious.</vt:lpstr>
      <vt:lpstr>But what if the soup is rancid?</vt:lpstr>
      <vt:lpstr>This soup tastes great!</vt:lpstr>
      <vt:lpstr>But I liked my old soup..?!</vt:lpstr>
      <vt:lpstr>I can eat this soup faster</vt:lpstr>
      <vt:lpstr>PowerPoint Presentation</vt:lpstr>
      <vt:lpstr>PowerPoint Presentation</vt:lpstr>
      <vt:lpstr>Other SR features at 20Kft</vt:lpstr>
      <vt:lpstr>The ugly</vt:lpstr>
      <vt:lpstr>The good</vt:lpstr>
      <vt:lpstr>EVPN-VPWS, our savior</vt:lpstr>
      <vt:lpstr>How to get from here to there</vt:lpstr>
      <vt:lpstr>Other operational updates</vt:lpstr>
      <vt:lpstr>Telemetry</vt:lpstr>
      <vt:lpstr>PowerPoint Presentation</vt:lpstr>
      <vt:lpstr>Support for Ethernet OAM CFM: </vt:lpstr>
      <vt:lpstr>PowerPoint Presentation</vt:lpstr>
      <vt:lpstr>PowerPoint Presentation</vt:lpstr>
      <vt:lpstr>FIN</vt:lpstr>
      <vt:lpstr>Routing security</vt:lpstr>
      <vt:lpstr>Route protection</vt:lpstr>
      <vt:lpstr>Route filtering</vt:lpstr>
      <vt:lpstr>Route filtering (continued)</vt:lpstr>
      <vt:lpstr>RPKI</vt:lpstr>
      <vt:lpstr>RPKI (cont)</vt:lpstr>
      <vt:lpstr>FIN</vt:lpstr>
      <vt:lpstr>CLOUD</vt:lpstr>
      <vt:lpstr>Cloud interconnects</vt:lpstr>
      <vt:lpstr>Cloud interconnects (cont)</vt:lpstr>
      <vt:lpstr>Cloud interconnects (cont)</vt:lpstr>
      <vt:lpstr>FIN</vt:lpstr>
      <vt:lpstr>Example IS-IS output</vt:lpstr>
      <vt:lpstr>PowerPoint Presentation</vt:lpstr>
      <vt:lpstr>PowerPoint Presentation</vt:lpstr>
      <vt:lpstr>PowerPoint Presentation</vt:lpstr>
      <vt:lpstr>PowerPoint Presentation</vt:lpstr>
      <vt:lpstr>PowerPoint Presentation</vt:lpstr>
      <vt:lpstr>PowerPoint Presentation</vt:lpstr>
      <vt:lpstr>Other interesting IS-IS commands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 2019/early 2020 uwsys.net routing plans</dc:title>
  <dc:creator>Michael Hare</dc:creator>
  <cp:lastModifiedBy>Michael Hare</cp:lastModifiedBy>
  <cp:revision>37</cp:revision>
  <dcterms:created xsi:type="dcterms:W3CDTF">2019-08-16T18:02:27Z</dcterms:created>
  <dcterms:modified xsi:type="dcterms:W3CDTF">2019-09-23T16:01:46Z</dcterms:modified>
</cp:coreProperties>
</file>