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460" r:id="rId2"/>
    <p:sldId id="483" r:id="rId3"/>
    <p:sldId id="482" r:id="rId4"/>
    <p:sldId id="481" r:id="rId5"/>
    <p:sldId id="487" r:id="rId6"/>
    <p:sldId id="484" r:id="rId7"/>
    <p:sldId id="480" r:id="rId8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420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baseline="0" dirty="0" smtClean="0"/>
              <a:t>Events per Fiscal Year</a:t>
            </a:r>
            <a:endParaRPr lang="en-US" b="1" i="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Planned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72</c:v>
                </c:pt>
                <c:pt idx="1">
                  <c:v>260</c:v>
                </c:pt>
                <c:pt idx="2">
                  <c:v>338</c:v>
                </c:pt>
                <c:pt idx="3">
                  <c:v>348</c:v>
                </c:pt>
                <c:pt idx="4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41-4218-AFC3-EEA43A996F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Unplanned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FY15</c:v>
                </c:pt>
                <c:pt idx="1">
                  <c:v>FY16</c:v>
                </c:pt>
                <c:pt idx="2">
                  <c:v>FY17</c:v>
                </c:pt>
                <c:pt idx="3">
                  <c:v>FY18</c:v>
                </c:pt>
                <c:pt idx="4">
                  <c:v>FY19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130</c:v>
                </c:pt>
                <c:pt idx="1">
                  <c:v>88</c:v>
                </c:pt>
                <c:pt idx="2">
                  <c:v>111</c:v>
                </c:pt>
                <c:pt idx="3">
                  <c:v>260</c:v>
                </c:pt>
                <c:pt idx="4">
                  <c:v>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41-4218-AFC3-EEA43A996FB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92693224"/>
        <c:axId val="19269244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FY15</c:v>
                      </c:pt>
                      <c:pt idx="1">
                        <c:v>FY16</c:v>
                      </c:pt>
                      <c:pt idx="2">
                        <c:v>FY17</c:v>
                      </c:pt>
                      <c:pt idx="3">
                        <c:v>FY18</c:v>
                      </c:pt>
                      <c:pt idx="4">
                        <c:v>FY19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AB41-4218-AFC3-EEA43A996FBB}"/>
                  </c:ext>
                </c:extLst>
              </c15:ser>
            </c15:filteredBarSeries>
          </c:ext>
        </c:extLst>
      </c:barChart>
      <c:catAx>
        <c:axId val="192693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92440"/>
        <c:crosses val="autoZero"/>
        <c:auto val="1"/>
        <c:lblAlgn val="ctr"/>
        <c:lblOffset val="100"/>
        <c:noMultiLvlLbl val="0"/>
      </c:catAx>
      <c:valAx>
        <c:axId val="192692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693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8640419947506562"/>
          <c:y val="0.89926131889763783"/>
          <c:w val="0.42302493438320216"/>
          <c:h val="0.100738681102362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Frequency</a:t>
            </a:r>
            <a:r>
              <a:rPr lang="en-US" b="1" baseline="0" dirty="0" smtClean="0"/>
              <a:t> distribution of network event root causes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56</c:v>
                </c:pt>
                <c:pt idx="1">
                  <c:v>40</c:v>
                </c:pt>
                <c:pt idx="2">
                  <c:v>30</c:v>
                </c:pt>
                <c:pt idx="3">
                  <c:v>20</c:v>
                </c:pt>
                <c:pt idx="4">
                  <c:v>19</c:v>
                </c:pt>
                <c:pt idx="5">
                  <c:v>18</c:v>
                </c:pt>
                <c:pt idx="6">
                  <c:v>15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3C-49FA-B88E-6FB3F04A26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FY16</c:v>
                </c:pt>
              </c:strCache>
            </c:strRef>
          </c:tx>
          <c:spPr>
            <a:solidFill>
              <a:srgbClr val="0033CC"/>
            </a:solidFill>
            <a:ln>
              <a:solidFill>
                <a:srgbClr val="0033CC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141</c:v>
                </c:pt>
                <c:pt idx="1">
                  <c:v>21</c:v>
                </c:pt>
                <c:pt idx="2">
                  <c:v>46</c:v>
                </c:pt>
                <c:pt idx="3">
                  <c:v>2</c:v>
                </c:pt>
                <c:pt idx="4">
                  <c:v>28</c:v>
                </c:pt>
                <c:pt idx="5">
                  <c:v>64</c:v>
                </c:pt>
                <c:pt idx="6">
                  <c:v>39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3C-49FA-B88E-6FB3F04A26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FY17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strRef>
              <c:f>Sheet1!$A$2:$A$10</c:f>
              <c:strCache>
                <c:ptCount val="8"/>
                <c:pt idx="0">
                  <c:v>Fiber</c:v>
                </c:pt>
                <c:pt idx="1">
                  <c:v>Facilities</c:v>
                </c:pt>
                <c:pt idx="2">
                  <c:v>CPE</c:v>
                </c:pt>
                <c:pt idx="3">
                  <c:v>Operations</c:v>
                </c:pt>
                <c:pt idx="4">
                  <c:v>Hardware</c:v>
                </c:pt>
                <c:pt idx="5">
                  <c:v>Circuits</c:v>
                </c:pt>
                <c:pt idx="6">
                  <c:v>Software</c:v>
                </c:pt>
                <c:pt idx="7">
                  <c:v>Misc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202</c:v>
                </c:pt>
                <c:pt idx="1">
                  <c:v>25</c:v>
                </c:pt>
                <c:pt idx="2">
                  <c:v>21</c:v>
                </c:pt>
                <c:pt idx="3">
                  <c:v>5</c:v>
                </c:pt>
                <c:pt idx="4">
                  <c:v>23</c:v>
                </c:pt>
                <c:pt idx="5">
                  <c:v>122</c:v>
                </c:pt>
                <c:pt idx="6">
                  <c:v>32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3C-49FA-B88E-6FB3F04A265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FY18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Sheet1!$E$2:$E$9</c:f>
              <c:numCache>
                <c:formatCode>General</c:formatCode>
                <c:ptCount val="8"/>
                <c:pt idx="0">
                  <c:v>303</c:v>
                </c:pt>
                <c:pt idx="1">
                  <c:v>53</c:v>
                </c:pt>
                <c:pt idx="2">
                  <c:v>28</c:v>
                </c:pt>
                <c:pt idx="3">
                  <c:v>21</c:v>
                </c:pt>
                <c:pt idx="4">
                  <c:v>32</c:v>
                </c:pt>
                <c:pt idx="5">
                  <c:v>112</c:v>
                </c:pt>
                <c:pt idx="6">
                  <c:v>51</c:v>
                </c:pt>
                <c:pt idx="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83C-49FA-B88E-6FB3F04A265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FY19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val>
            <c:numRef>
              <c:f>Sheet1!$F$2:$F$9</c:f>
              <c:numCache>
                <c:formatCode>General</c:formatCode>
                <c:ptCount val="8"/>
                <c:pt idx="0">
                  <c:v>217</c:v>
                </c:pt>
                <c:pt idx="1">
                  <c:v>76</c:v>
                </c:pt>
                <c:pt idx="2">
                  <c:v>43</c:v>
                </c:pt>
                <c:pt idx="3">
                  <c:v>19</c:v>
                </c:pt>
                <c:pt idx="4">
                  <c:v>42</c:v>
                </c:pt>
                <c:pt idx="5">
                  <c:v>115</c:v>
                </c:pt>
                <c:pt idx="6">
                  <c:v>73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3C-49FA-B88E-6FB3F04A2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4926600"/>
        <c:axId val="374926208"/>
      </c:barChart>
      <c:catAx>
        <c:axId val="3749266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Network</a:t>
                </a:r>
                <a:r>
                  <a:rPr lang="en-US" b="1" baseline="0" dirty="0" smtClean="0"/>
                  <a:t> event root causes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26208"/>
        <c:crosses val="autoZero"/>
        <c:auto val="1"/>
        <c:lblAlgn val="ctr"/>
        <c:lblOffset val="100"/>
        <c:noMultiLvlLbl val="0"/>
      </c:catAx>
      <c:valAx>
        <c:axId val="37492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/>
                  <a:t>Frequency of root</a:t>
                </a:r>
                <a:r>
                  <a:rPr lang="en-US" b="1" baseline="0" dirty="0" smtClean="0"/>
                  <a:t> cause event</a:t>
                </a:r>
                <a:endParaRPr lang="en-US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26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Increasing # of unplanned events (double v FY17) (fiber &amp; facilities</a:t>
            </a:r>
            <a:r>
              <a:rPr lang="en-US" baseline="0" dirty="0" smtClean="0"/>
              <a:t> in FY18)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3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3rd party circuit providers (e.g. </a:t>
            </a:r>
            <a:r>
              <a:rPr lang="en-US" dirty="0" err="1" smtClean="0"/>
              <a:t>BadgerNet</a:t>
            </a:r>
            <a:r>
              <a:rPr lang="en-US" dirty="0" smtClean="0"/>
              <a:t> had issues</a:t>
            </a:r>
            <a:r>
              <a:rPr lang="en-US" baseline="0" dirty="0" smtClean="0"/>
              <a:t> v dark fiber to campus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3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~50% of events continue to be fiber related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Facilities issues slight uptick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99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schlicht@uws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Christian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FY19 UW System Network Operations Metrics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9/24/2019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smtClean="0"/>
              <a:t>FY19 Significant event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MX104 corrupted flash memory at several locations</a:t>
            </a:r>
          </a:p>
          <a:p>
            <a:pPr lvl="1"/>
            <a:r>
              <a:rPr lang="en-US" dirty="0" smtClean="0"/>
              <a:t>Replacement project complete!</a:t>
            </a:r>
          </a:p>
          <a:p>
            <a:r>
              <a:rPr lang="en-US" dirty="0" err="1" smtClean="0"/>
              <a:t>BadgerNet</a:t>
            </a:r>
            <a:r>
              <a:rPr lang="en-US" dirty="0" smtClean="0"/>
              <a:t> reliability issues continue</a:t>
            </a:r>
          </a:p>
          <a:p>
            <a:pPr lvl="1"/>
            <a:r>
              <a:rPr lang="en-US" dirty="0" smtClean="0"/>
              <a:t>Marinette down ~80 hours in FY19!</a:t>
            </a:r>
          </a:p>
          <a:p>
            <a:r>
              <a:rPr lang="en-US" dirty="0" smtClean="0"/>
              <a:t>Facility (power/cooling) issues at several branch campuses – will address power in SysNet2020</a:t>
            </a:r>
          </a:p>
          <a:p>
            <a:r>
              <a:rPr lang="en-US" dirty="0" smtClean="0"/>
              <a:t>Serious flooding in Western WI did NOT impact Richland Center, UW-La Crosse &amp; UW-Platteville connectivity</a:t>
            </a:r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Workload metrics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36933481"/>
              </p:ext>
            </p:extLst>
          </p:nvPr>
        </p:nvGraphicFramePr>
        <p:xfrm>
          <a:off x="342900" y="1219200"/>
          <a:ext cx="84582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294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FY15 is a partial year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4267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3584736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348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28956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449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1981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1771962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20033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Overall network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b="0" dirty="0" smtClean="0"/>
              <a:t>Availability </a:t>
            </a:r>
            <a:r>
              <a:rPr lang="en-US" b="0" dirty="0"/>
              <a:t>=  </a:t>
            </a:r>
            <a:r>
              <a:rPr lang="en-US" b="0" dirty="0" smtClean="0"/>
              <a:t>(unplanned) time all campus networks can connect </a:t>
            </a:r>
            <a:r>
              <a:rPr lang="en-US" b="0" dirty="0"/>
              <a:t>to UW-System </a:t>
            </a:r>
            <a:r>
              <a:rPr lang="en-US" b="0" dirty="0" smtClean="0"/>
              <a:t>Network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486400"/>
            <a:ext cx="2800784" cy="18587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133600"/>
            <a:ext cx="9470852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0191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609600"/>
          </a:xfrm>
        </p:spPr>
        <p:txBody>
          <a:bodyPr/>
          <a:lstStyle/>
          <a:p>
            <a:r>
              <a:rPr lang="en-US" dirty="0" smtClean="0"/>
              <a:t>FY19 campus network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44793"/>
              </p:ext>
            </p:extLst>
          </p:nvPr>
        </p:nvGraphicFramePr>
        <p:xfrm>
          <a:off x="1752600" y="609600"/>
          <a:ext cx="6096000" cy="630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406766646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7688455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81470489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2755862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8875629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4168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UW-Eau Claire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UW-Baraboo-Sauk County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99.8141%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271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UW-Green Bay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UW-Barron County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0532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UW-La Crosse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UW-Fond du Lac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8449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UW-Madison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UW-Fox Valley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756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UW-Milwaukee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UW-Manitowoc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99.9893%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78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UW-Oshkosh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UW-Marathon County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99.9994%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9766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UW-Parkside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UW-Marinette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99.0891%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981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UW-Platteville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UW-Marshfield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2677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UW-River Falls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UW-Richland Center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99.9621%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946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UW-Stevens Point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UW-Rock County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99.9536%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177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UW-Stout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UW-Sheboygan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99.8925%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3290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UW-Superior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UW-Washington County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99.9566%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6354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UW-Whitewater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UW-Waukesha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99.9888%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3732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UWC-Online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7329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UWC-Upham Woods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99.9127%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0825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UW Colleges-Ext (780)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99.9654%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3408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01601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en-US" dirty="0" smtClean="0"/>
              <a:t>Root cause analysis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753255"/>
              </p:ext>
            </p:extLst>
          </p:nvPr>
        </p:nvGraphicFramePr>
        <p:xfrm>
          <a:off x="152401" y="1097845"/>
          <a:ext cx="8887096" cy="5760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29400" y="6488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FY15 is a partial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816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3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4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14543</TotalTime>
  <Words>295</Words>
  <Application>Microsoft Office PowerPoint</Application>
  <PresentationFormat>On-screen Show (4:3)</PresentationFormat>
  <Paragraphs>115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Calibri</vt:lpstr>
      <vt:lpstr>UW System 101</vt:lpstr>
      <vt:lpstr>FY19 UW System Network Operations Metrics</vt:lpstr>
      <vt:lpstr>FY19 Significant event summary</vt:lpstr>
      <vt:lpstr>Workload metrics</vt:lpstr>
      <vt:lpstr>Overall network availability</vt:lpstr>
      <vt:lpstr>FY19 campus network availability</vt:lpstr>
      <vt:lpstr>Root cause analysis</vt:lpstr>
      <vt:lpstr>Questions?</vt:lpstr>
    </vt:vector>
  </TitlesOfParts>
  <Company>UW System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Christian</dc:creator>
  <cp:lastModifiedBy>Patrick Christian</cp:lastModifiedBy>
  <cp:revision>382</cp:revision>
  <cp:lastPrinted>2014-04-24T17:00:02Z</cp:lastPrinted>
  <dcterms:created xsi:type="dcterms:W3CDTF">2005-09-14T17:31:16Z</dcterms:created>
  <dcterms:modified xsi:type="dcterms:W3CDTF">2019-09-19T20:36:57Z</dcterms:modified>
</cp:coreProperties>
</file>