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embeddedFontLst>
    <p:embeddedFont>
      <p:font typeface="Montserrat"/>
      <p:regular r:id="rId15"/>
      <p:bold r:id="rId16"/>
      <p:italic r:id="rId17"/>
      <p:boldItalic r:id="rId18"/>
    </p:embeddedFont>
    <p:embeddedFont>
      <p:font typeface="Karla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Karla-bold.fntdata"/><Relationship Id="rId11" Type="http://schemas.openxmlformats.org/officeDocument/2006/relationships/slide" Target="slides/slide7.xml"/><Relationship Id="rId22" Type="http://schemas.openxmlformats.org/officeDocument/2006/relationships/font" Target="fonts/Karla-boldItalic.fntdata"/><Relationship Id="rId10" Type="http://schemas.openxmlformats.org/officeDocument/2006/relationships/slide" Target="slides/slide6.xml"/><Relationship Id="rId21" Type="http://schemas.openxmlformats.org/officeDocument/2006/relationships/font" Target="fonts/Karla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regular.fntdata"/><Relationship Id="rId14" Type="http://schemas.openxmlformats.org/officeDocument/2006/relationships/slide" Target="slides/slide10.xml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" Target="slides/slide1.xml"/><Relationship Id="rId19" Type="http://schemas.openxmlformats.org/officeDocument/2006/relationships/font" Target="fonts/Karla-regular.fntdata"/><Relationship Id="rId6" Type="http://schemas.openxmlformats.org/officeDocument/2006/relationships/slide" Target="slides/slide2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3e29ca1d1_4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" name="Google Shape;63;g13e29ca1d1_4_6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616087437b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g616087437b_0_10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3e29ca1d1_4_56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g13e29ca1d1_4_56:notes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616087437b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g616087437b_0_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616087437b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g616087437b_0_2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616087437b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g616087437b_0_1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616087437b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g616087437b_0_8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616087437b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g616087437b_0_9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616087437b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g616087437b_0_12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616087437b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g616087437b_0_1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18925" y="-9675"/>
            <a:ext cx="5277000" cy="5167200"/>
          </a:xfrm>
          <a:custGeom>
            <a:rect b="b" l="l" r="r" t="t"/>
            <a:pathLst>
              <a:path extrusionOk="0" h="120000" w="120000">
                <a:moveTo>
                  <a:pt x="220" y="0"/>
                </a:moveTo>
                <a:lnTo>
                  <a:pt x="0" y="120000"/>
                </a:lnTo>
                <a:lnTo>
                  <a:pt x="120000" y="119919"/>
                </a:lnTo>
                <a:lnTo>
                  <a:pt x="88581" y="174"/>
                </a:lnTo>
                <a:close/>
              </a:path>
            </a:pathLst>
          </a:custGeom>
          <a:solidFill>
            <a:srgbClr val="000000">
              <a:alpha val="7060"/>
            </a:srgbClr>
          </a:solidFill>
          <a:ln>
            <a:noFill/>
          </a:ln>
        </p:spPr>
      </p:sp>
      <p:sp>
        <p:nvSpPr>
          <p:cNvPr id="10" name="Google Shape;10;p2"/>
          <p:cNvSpPr/>
          <p:nvPr/>
        </p:nvSpPr>
        <p:spPr>
          <a:xfrm>
            <a:off x="-9675" y="-9675"/>
            <a:ext cx="5277000" cy="5167200"/>
          </a:xfrm>
          <a:custGeom>
            <a:rect b="b" l="l" r="r" t="t"/>
            <a:pathLst>
              <a:path extrusionOk="0" h="120000" w="120000">
                <a:moveTo>
                  <a:pt x="220" y="0"/>
                </a:moveTo>
                <a:lnTo>
                  <a:pt x="0" y="120000"/>
                </a:lnTo>
                <a:lnTo>
                  <a:pt x="120000" y="119919"/>
                </a:lnTo>
                <a:lnTo>
                  <a:pt x="88581" y="1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648300" y="3404550"/>
            <a:ext cx="3530700" cy="1182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Montserrat"/>
              <a:buNone/>
              <a:defRPr b="1" i="0" sz="3000" u="none" cap="none" strike="noStrike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Montserrat"/>
              <a:buNone/>
              <a:defRPr b="1" i="0" sz="3000" u="none" cap="none" strike="noStrike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Montserrat"/>
              <a:buNone/>
              <a:defRPr b="1" sz="30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Montserrat"/>
              <a:buNone/>
              <a:defRPr b="1" sz="30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Montserrat"/>
              <a:buNone/>
              <a:defRPr b="1" sz="30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Montserrat"/>
              <a:buNone/>
              <a:defRPr b="1" sz="30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Montserrat"/>
              <a:buNone/>
              <a:defRPr b="1" sz="30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Montserrat"/>
              <a:buNone/>
              <a:defRPr b="1" sz="30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Montserrat"/>
              <a:buNone/>
              <a:defRPr b="1" sz="30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big image">
  <p:cSld name="Title + big image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/>
          <p:nvPr/>
        </p:nvSpPr>
        <p:spPr>
          <a:xfrm>
            <a:off x="209250" y="-9675"/>
            <a:ext cx="3076800" cy="5167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0" y="120000"/>
                </a:lnTo>
                <a:lnTo>
                  <a:pt x="120000" y="119919"/>
                </a:lnTo>
                <a:lnTo>
                  <a:pt x="66115" y="174"/>
                </a:lnTo>
                <a:close/>
              </a:path>
            </a:pathLst>
          </a:custGeom>
          <a:solidFill>
            <a:srgbClr val="000000">
              <a:alpha val="7060"/>
            </a:srgbClr>
          </a:solidFill>
          <a:ln>
            <a:noFill/>
          </a:ln>
        </p:spPr>
      </p:sp>
      <p:sp>
        <p:nvSpPr>
          <p:cNvPr id="51" name="Google Shape;51;p11"/>
          <p:cNvSpPr/>
          <p:nvPr/>
        </p:nvSpPr>
        <p:spPr>
          <a:xfrm>
            <a:off x="-19350" y="-9675"/>
            <a:ext cx="3076800" cy="5167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0" y="120000"/>
                </a:lnTo>
                <a:lnTo>
                  <a:pt x="120000" y="119919"/>
                </a:lnTo>
                <a:lnTo>
                  <a:pt x="66115" y="1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2" name="Google Shape;52;p11"/>
          <p:cNvSpPr txBox="1"/>
          <p:nvPr>
            <p:ph type="title"/>
          </p:nvPr>
        </p:nvSpPr>
        <p:spPr>
          <a:xfrm>
            <a:off x="609704" y="4116875"/>
            <a:ext cx="16098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Montserrat"/>
              <a:buNone/>
              <a:defRPr b="1" i="0" sz="1200" u="none" cap="none" strike="noStrike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Montserrat"/>
              <a:buNone/>
              <a:defRPr b="1" i="0" sz="1200" u="none" cap="none" strike="noStrike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Montserrat"/>
              <a:buNone/>
              <a:defRPr b="1" sz="12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Montserrat"/>
              <a:buNone/>
              <a:defRPr b="1" sz="12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Montserrat"/>
              <a:buNone/>
              <a:defRPr b="1" sz="12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Montserrat"/>
              <a:buNone/>
              <a:defRPr b="1" sz="12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Montserrat"/>
              <a:buNone/>
              <a:defRPr b="1" sz="12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Montserrat"/>
              <a:buNone/>
              <a:defRPr b="1" sz="12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Montserrat"/>
              <a:buNone/>
              <a:defRPr b="1" sz="12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/>
          <p:nvPr/>
        </p:nvSpPr>
        <p:spPr>
          <a:xfrm>
            <a:off x="228600" y="-10437"/>
            <a:ext cx="8229300" cy="516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0" y="120000"/>
                </a:lnTo>
                <a:lnTo>
                  <a:pt x="120000" y="120000"/>
                </a:lnTo>
                <a:lnTo>
                  <a:pt x="99854" y="192"/>
                </a:lnTo>
                <a:close/>
              </a:path>
            </a:pathLst>
          </a:custGeom>
          <a:solidFill>
            <a:srgbClr val="000000">
              <a:alpha val="7060"/>
            </a:srgbClr>
          </a:solidFill>
          <a:ln>
            <a:noFill/>
          </a:ln>
        </p:spPr>
      </p:sp>
      <p:sp>
        <p:nvSpPr>
          <p:cNvPr id="55" name="Google Shape;55;p12"/>
          <p:cNvSpPr/>
          <p:nvPr/>
        </p:nvSpPr>
        <p:spPr>
          <a:xfrm>
            <a:off x="0" y="-10437"/>
            <a:ext cx="8229300" cy="516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0" y="120000"/>
                </a:lnTo>
                <a:lnTo>
                  <a:pt x="120000" y="120000"/>
                </a:lnTo>
                <a:lnTo>
                  <a:pt x="99854" y="1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6" name="Google Shape;56;p12"/>
          <p:cNvSpPr txBox="1"/>
          <p:nvPr>
            <p:ph type="title"/>
          </p:nvPr>
        </p:nvSpPr>
        <p:spPr>
          <a:xfrm>
            <a:off x="841000" y="1884100"/>
            <a:ext cx="48015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Montserrat"/>
              <a:buNone/>
              <a:defRPr b="1" i="0" sz="1200" u="none" cap="none" strike="noStrike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Montserrat"/>
              <a:buNone/>
              <a:defRPr b="1" i="0" sz="1200" u="none" cap="none" strike="noStrike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Montserrat"/>
              <a:buNone/>
              <a:defRPr b="1" sz="12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Montserrat"/>
              <a:buNone/>
              <a:defRPr b="1" sz="12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Montserrat"/>
              <a:buNone/>
              <a:defRPr b="1" sz="12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Montserrat"/>
              <a:buNone/>
              <a:defRPr b="1" sz="12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Montserrat"/>
              <a:buNone/>
              <a:defRPr b="1" sz="12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Montserrat"/>
              <a:buNone/>
              <a:defRPr b="1" sz="12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Montserrat"/>
              <a:buNone/>
              <a:defRPr b="1" sz="12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/>
          <p:nvPr/>
        </p:nvSpPr>
        <p:spPr>
          <a:xfrm>
            <a:off x="228600" y="-10437"/>
            <a:ext cx="8229300" cy="516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0" y="120000"/>
                </a:lnTo>
                <a:lnTo>
                  <a:pt x="120000" y="120000"/>
                </a:lnTo>
                <a:lnTo>
                  <a:pt x="99854" y="192"/>
                </a:lnTo>
                <a:close/>
              </a:path>
            </a:pathLst>
          </a:custGeom>
          <a:solidFill>
            <a:srgbClr val="000000">
              <a:alpha val="7060"/>
            </a:srgbClr>
          </a:solidFill>
          <a:ln>
            <a:noFill/>
          </a:ln>
        </p:spPr>
      </p:sp>
      <p:sp>
        <p:nvSpPr>
          <p:cNvPr id="59" name="Google Shape;59;p13"/>
          <p:cNvSpPr/>
          <p:nvPr/>
        </p:nvSpPr>
        <p:spPr>
          <a:xfrm>
            <a:off x="0" y="-10437"/>
            <a:ext cx="8229300" cy="516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0" y="120000"/>
                </a:lnTo>
                <a:lnTo>
                  <a:pt x="120000" y="120000"/>
                </a:lnTo>
                <a:lnTo>
                  <a:pt x="99854" y="1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0" name="Google Shape;60;p13"/>
          <p:cNvSpPr txBox="1"/>
          <p:nvPr>
            <p:ph idx="1" type="body"/>
          </p:nvPr>
        </p:nvSpPr>
        <p:spPr>
          <a:xfrm>
            <a:off x="841000" y="4025300"/>
            <a:ext cx="78459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None/>
              <a:defRPr b="0" i="0" sz="1200" u="none" cap="none" strike="noStrik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▹"/>
              <a:defRPr b="0" i="0" sz="1600" u="none" cap="none" strike="noStrik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▹"/>
              <a:defRPr b="0" i="0" sz="1600" u="none" cap="none" strike="noStrik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Karla"/>
              <a:buNone/>
              <a:defRPr b="0" i="0" sz="1600" u="none" cap="none" strike="noStrik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Karla"/>
              <a:buNone/>
              <a:defRPr b="0" i="0" sz="1600" u="none" cap="none" strike="noStrik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Karla"/>
              <a:buNone/>
              <a:defRPr b="0" i="0" sz="1600" u="none" cap="none" strike="noStrik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Karla"/>
              <a:buNone/>
              <a:defRPr b="0" i="0" sz="1600" u="none" cap="none" strike="noStrik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Karla"/>
              <a:buNone/>
              <a:defRPr b="0" i="0" sz="1600" u="none" cap="none" strike="noStrik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Karla"/>
              <a:buNone/>
              <a:defRPr b="0" i="0" sz="1600" u="none" cap="none" strike="noStrik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228600" y="-10437"/>
            <a:ext cx="8229300" cy="516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0" y="120000"/>
                </a:lnTo>
                <a:lnTo>
                  <a:pt x="120000" y="120000"/>
                </a:lnTo>
                <a:lnTo>
                  <a:pt x="99854" y="192"/>
                </a:lnTo>
                <a:close/>
              </a:path>
            </a:pathLst>
          </a:custGeom>
          <a:solidFill>
            <a:srgbClr val="000000">
              <a:alpha val="7060"/>
            </a:srgbClr>
          </a:solidFill>
          <a:ln>
            <a:noFill/>
          </a:ln>
        </p:spPr>
      </p:sp>
      <p:sp>
        <p:nvSpPr>
          <p:cNvPr id="14" name="Google Shape;14;p3"/>
          <p:cNvSpPr/>
          <p:nvPr/>
        </p:nvSpPr>
        <p:spPr>
          <a:xfrm>
            <a:off x="0" y="-10437"/>
            <a:ext cx="8229300" cy="516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0" y="120000"/>
                </a:lnTo>
                <a:lnTo>
                  <a:pt x="120000" y="120000"/>
                </a:lnTo>
                <a:lnTo>
                  <a:pt x="99854" y="1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/>
          <p:nvPr/>
        </p:nvSpPr>
        <p:spPr>
          <a:xfrm>
            <a:off x="228600" y="-10437"/>
            <a:ext cx="8229300" cy="516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0" y="120000"/>
                </a:lnTo>
                <a:lnTo>
                  <a:pt x="120000" y="120000"/>
                </a:lnTo>
                <a:lnTo>
                  <a:pt x="99854" y="192"/>
                </a:lnTo>
                <a:close/>
              </a:path>
            </a:pathLst>
          </a:custGeom>
          <a:solidFill>
            <a:srgbClr val="000000">
              <a:alpha val="7060"/>
            </a:srgbClr>
          </a:solidFill>
          <a:ln>
            <a:noFill/>
          </a:ln>
        </p:spPr>
      </p:sp>
      <p:sp>
        <p:nvSpPr>
          <p:cNvPr id="17" name="Google Shape;17;p4"/>
          <p:cNvSpPr/>
          <p:nvPr/>
        </p:nvSpPr>
        <p:spPr>
          <a:xfrm>
            <a:off x="0" y="-10437"/>
            <a:ext cx="8229300" cy="516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0" y="120000"/>
                </a:lnTo>
                <a:lnTo>
                  <a:pt x="120000" y="120000"/>
                </a:lnTo>
                <a:lnTo>
                  <a:pt x="99854" y="1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8" name="Google Shape;18;p4"/>
          <p:cNvSpPr txBox="1"/>
          <p:nvPr>
            <p:ph type="title"/>
          </p:nvPr>
        </p:nvSpPr>
        <p:spPr>
          <a:xfrm>
            <a:off x="838350" y="1807900"/>
            <a:ext cx="53241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Montserrat"/>
              <a:buNone/>
              <a:defRPr b="1" i="0" sz="1200" u="none" cap="none" strike="noStrike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Montserrat"/>
              <a:buNone/>
              <a:defRPr b="1" i="0" sz="1200" u="none" cap="none" strike="noStrike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Montserrat"/>
              <a:buNone/>
              <a:defRPr b="1" sz="12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Montserrat"/>
              <a:buNone/>
              <a:defRPr b="1" sz="12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Montserrat"/>
              <a:buNone/>
              <a:defRPr b="1" sz="12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Montserrat"/>
              <a:buNone/>
              <a:defRPr b="1" sz="12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Montserrat"/>
              <a:buNone/>
              <a:defRPr b="1" sz="12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Montserrat"/>
              <a:buNone/>
              <a:defRPr b="1" sz="12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Montserrat"/>
              <a:buNone/>
              <a:defRPr b="1" sz="12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838250" y="2419350"/>
            <a:ext cx="5324100" cy="22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▸"/>
              <a:defRPr b="0" i="0" sz="1600" u="none" cap="none" strike="noStrik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▹"/>
              <a:defRPr b="0" i="0" sz="1600" u="none" cap="none" strike="noStrik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▹"/>
              <a:defRPr b="0" i="0" sz="1600" u="none" cap="none" strike="noStrik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Karla"/>
              <a:buNone/>
              <a:defRPr b="0" i="0" sz="1600" u="none" cap="none" strike="noStrik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Karla"/>
              <a:buNone/>
              <a:defRPr b="0" i="0" sz="1600" u="none" cap="none" strike="noStrik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Karla"/>
              <a:buNone/>
              <a:defRPr b="0" i="0" sz="1600" u="none" cap="none" strike="noStrik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Karla"/>
              <a:buNone/>
              <a:defRPr b="0" i="0" sz="1600" u="none" cap="none" strike="noStrik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Karla"/>
              <a:buNone/>
              <a:defRPr b="0" i="0" sz="1600" u="none" cap="none" strike="noStrik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Karla"/>
              <a:buNone/>
              <a:defRPr b="0" i="0" sz="1600" u="none" cap="none" strike="noStrik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mpty">
  <p:cSld name="Empt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/>
          <p:nvPr/>
        </p:nvSpPr>
        <p:spPr>
          <a:xfrm>
            <a:off x="228600" y="-10437"/>
            <a:ext cx="8229300" cy="516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0" y="120000"/>
                </a:lnTo>
                <a:lnTo>
                  <a:pt x="120000" y="120000"/>
                </a:lnTo>
                <a:lnTo>
                  <a:pt x="99854" y="192"/>
                </a:lnTo>
                <a:close/>
              </a:path>
            </a:pathLst>
          </a:custGeom>
          <a:solidFill>
            <a:srgbClr val="000000">
              <a:alpha val="7060"/>
            </a:srgbClr>
          </a:solidFill>
          <a:ln>
            <a:noFill/>
          </a:ln>
        </p:spPr>
      </p:sp>
      <p:sp>
        <p:nvSpPr>
          <p:cNvPr id="23" name="Google Shape;23;p6"/>
          <p:cNvSpPr/>
          <p:nvPr/>
        </p:nvSpPr>
        <p:spPr>
          <a:xfrm>
            <a:off x="0" y="-10437"/>
            <a:ext cx="8229300" cy="516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0" y="120000"/>
                </a:lnTo>
                <a:lnTo>
                  <a:pt x="120000" y="120000"/>
                </a:lnTo>
                <a:lnTo>
                  <a:pt x="99854" y="1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4" name="Google Shape;24;p6"/>
          <p:cNvSpPr txBox="1"/>
          <p:nvPr>
            <p:ph type="title"/>
          </p:nvPr>
        </p:nvSpPr>
        <p:spPr>
          <a:xfrm>
            <a:off x="841000" y="1884100"/>
            <a:ext cx="48015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Montserrat"/>
              <a:buNone/>
              <a:defRPr b="1" i="0" sz="1200" u="none" cap="none" strike="noStrike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Montserrat"/>
              <a:buNone/>
              <a:defRPr b="1" i="0" sz="1200" u="none" cap="none" strike="noStrike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Montserrat"/>
              <a:buNone/>
              <a:defRPr b="1" sz="12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Montserrat"/>
              <a:buNone/>
              <a:defRPr b="1" sz="12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Montserrat"/>
              <a:buNone/>
              <a:defRPr b="1" sz="12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Montserrat"/>
              <a:buNone/>
              <a:defRPr b="1" sz="12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Montserrat"/>
              <a:buNone/>
              <a:defRPr b="1" sz="12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Montserrat"/>
              <a:buNone/>
              <a:defRPr b="1" sz="12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Montserrat"/>
              <a:buNone/>
              <a:defRPr b="1" sz="12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5" name="Google Shape;25;p6"/>
          <p:cNvSpPr txBox="1"/>
          <p:nvPr>
            <p:ph idx="1" type="body"/>
          </p:nvPr>
        </p:nvSpPr>
        <p:spPr>
          <a:xfrm>
            <a:off x="841000" y="2492425"/>
            <a:ext cx="2671800" cy="24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▸"/>
              <a:defRPr b="0" i="0" sz="1600" u="none" cap="none" strike="noStrik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▹"/>
              <a:defRPr b="0" i="0" sz="1600" u="none" cap="none" strike="noStrik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▹"/>
              <a:defRPr b="0" i="0" sz="1600" u="none" cap="none" strike="noStrik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Karla"/>
              <a:buNone/>
              <a:defRPr b="0" i="0" sz="1600" u="none" cap="none" strike="noStrik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Karla"/>
              <a:buNone/>
              <a:defRPr b="0" i="0" sz="1600" u="none" cap="none" strike="noStrik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Karla"/>
              <a:buNone/>
              <a:defRPr b="0" i="0" sz="1600" u="none" cap="none" strike="noStrik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Karla"/>
              <a:buNone/>
              <a:defRPr b="0" i="0" sz="1600" u="none" cap="none" strike="noStrik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Karla"/>
              <a:buNone/>
              <a:defRPr b="0" i="0" sz="1600" u="none" cap="none" strike="noStrik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Karla"/>
              <a:buNone/>
              <a:defRPr b="0" i="0" sz="1600" u="none" cap="none" strike="noStrik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/>
        </p:txBody>
      </p:sp>
      <p:sp>
        <p:nvSpPr>
          <p:cNvPr id="26" name="Google Shape;26;p6"/>
          <p:cNvSpPr txBox="1"/>
          <p:nvPr>
            <p:ph idx="2" type="body"/>
          </p:nvPr>
        </p:nvSpPr>
        <p:spPr>
          <a:xfrm>
            <a:off x="3673842" y="2492425"/>
            <a:ext cx="2671800" cy="24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▸"/>
              <a:defRPr b="0" i="0" sz="1600" u="none" cap="none" strike="noStrik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▹"/>
              <a:defRPr b="0" i="0" sz="1600" u="none" cap="none" strike="noStrik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▹"/>
              <a:defRPr b="0" i="0" sz="1600" u="none" cap="none" strike="noStrik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Karla"/>
              <a:buNone/>
              <a:defRPr b="0" i="0" sz="1600" u="none" cap="none" strike="noStrik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Karla"/>
              <a:buNone/>
              <a:defRPr b="0" i="0" sz="1600" u="none" cap="none" strike="noStrik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Karla"/>
              <a:buNone/>
              <a:defRPr b="0" i="0" sz="1600" u="none" cap="none" strike="noStrik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Karla"/>
              <a:buNone/>
              <a:defRPr b="0" i="0" sz="1600" u="none" cap="none" strike="noStrik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Karla"/>
              <a:buNone/>
              <a:defRPr b="0" i="0" sz="1600" u="none" cap="none" strike="noStrik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Karla"/>
              <a:buNone/>
              <a:defRPr b="0" i="0" sz="1600" u="none" cap="none" strike="noStrik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Subtitle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/>
          <p:nvPr/>
        </p:nvSpPr>
        <p:spPr>
          <a:xfrm>
            <a:off x="218925" y="-9675"/>
            <a:ext cx="5277000" cy="5167200"/>
          </a:xfrm>
          <a:custGeom>
            <a:rect b="b" l="l" r="r" t="t"/>
            <a:pathLst>
              <a:path extrusionOk="0" h="120000" w="120000">
                <a:moveTo>
                  <a:pt x="220" y="0"/>
                </a:moveTo>
                <a:lnTo>
                  <a:pt x="0" y="120000"/>
                </a:lnTo>
                <a:lnTo>
                  <a:pt x="120000" y="119919"/>
                </a:lnTo>
                <a:lnTo>
                  <a:pt x="88581" y="174"/>
                </a:lnTo>
                <a:close/>
              </a:path>
            </a:pathLst>
          </a:custGeom>
          <a:solidFill>
            <a:srgbClr val="000000">
              <a:alpha val="7060"/>
            </a:srgbClr>
          </a:solidFill>
          <a:ln>
            <a:noFill/>
          </a:ln>
        </p:spPr>
      </p:sp>
      <p:sp>
        <p:nvSpPr>
          <p:cNvPr id="29" name="Google Shape;29;p7"/>
          <p:cNvSpPr/>
          <p:nvPr/>
        </p:nvSpPr>
        <p:spPr>
          <a:xfrm>
            <a:off x="-9675" y="-9675"/>
            <a:ext cx="5277000" cy="5167200"/>
          </a:xfrm>
          <a:custGeom>
            <a:rect b="b" l="l" r="r" t="t"/>
            <a:pathLst>
              <a:path extrusionOk="0" h="120000" w="120000">
                <a:moveTo>
                  <a:pt x="220" y="0"/>
                </a:moveTo>
                <a:lnTo>
                  <a:pt x="0" y="120000"/>
                </a:lnTo>
                <a:lnTo>
                  <a:pt x="120000" y="119919"/>
                </a:lnTo>
                <a:lnTo>
                  <a:pt x="88581" y="1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0" name="Google Shape;30;p7"/>
          <p:cNvSpPr txBox="1"/>
          <p:nvPr>
            <p:ph type="ctrTitle"/>
          </p:nvPr>
        </p:nvSpPr>
        <p:spPr>
          <a:xfrm>
            <a:off x="648300" y="1583350"/>
            <a:ext cx="3522300" cy="298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Montserrat"/>
              <a:buNone/>
              <a:defRPr b="1" i="0" sz="3000" u="none" cap="none" strike="noStrike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Montserrat"/>
              <a:buNone/>
              <a:defRPr b="1" i="0" sz="3000" u="none" cap="none" strike="noStrike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Montserrat"/>
              <a:buNone/>
              <a:defRPr b="1" sz="30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Montserrat"/>
              <a:buNone/>
              <a:defRPr b="1" sz="30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Montserrat"/>
              <a:buNone/>
              <a:defRPr b="1" sz="30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Montserrat"/>
              <a:buNone/>
              <a:defRPr b="1" sz="30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Montserrat"/>
              <a:buNone/>
              <a:defRPr b="1" sz="30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Montserrat"/>
              <a:buNone/>
              <a:defRPr b="1" sz="30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Montserrat"/>
              <a:buNone/>
              <a:defRPr b="1" sz="30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subTitle"/>
          </p:nvPr>
        </p:nvSpPr>
        <p:spPr>
          <a:xfrm>
            <a:off x="6724950" y="3494300"/>
            <a:ext cx="1906200" cy="103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Karla"/>
              <a:buNone/>
              <a:defRPr b="0" i="0" sz="1800" u="none" cap="none" strike="noStrike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defRPr>
            </a:lvl1pPr>
            <a:lvl2pPr indent="0" lvl="1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Karla"/>
              <a:buNone/>
              <a:defRPr b="0" i="0" sz="1800" u="none" cap="none" strike="noStrike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defRPr>
            </a:lvl2pPr>
            <a:lvl3pPr indent="0" lvl="2" marL="9144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Karla"/>
              <a:buNone/>
              <a:defRPr b="0" i="0" sz="1800" u="none" cap="none" strike="noStrike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defRPr>
            </a:lvl3pPr>
            <a:lvl4pPr indent="0" lvl="3" marL="13716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Karla"/>
              <a:buNone/>
              <a:defRPr b="0" i="0" sz="1800" u="none" cap="none" strike="noStrike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defRPr>
            </a:lvl4pPr>
            <a:lvl5pPr indent="0" lvl="4" marL="18288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Karla"/>
              <a:buNone/>
              <a:defRPr b="0" i="0" sz="1800" u="none" cap="none" strike="noStrike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defRPr>
            </a:lvl5pPr>
            <a:lvl6pPr indent="0" lvl="5" marL="22860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Karla"/>
              <a:buNone/>
              <a:defRPr b="0" i="0" sz="1800" u="none" cap="none" strike="noStrike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defRPr>
            </a:lvl6pPr>
            <a:lvl7pPr indent="0" lvl="6" marL="2743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Karla"/>
              <a:buNone/>
              <a:defRPr b="0" i="0" sz="1800" u="none" cap="none" strike="noStrike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defRPr>
            </a:lvl7pPr>
            <a:lvl8pPr indent="0" lvl="7" marL="32004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Karla"/>
              <a:buNone/>
              <a:defRPr b="0" i="0" sz="1800" u="none" cap="none" strike="noStrike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defRPr>
            </a:lvl8pPr>
            <a:lvl9pPr indent="0" lvl="8" marL="36576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Karla"/>
              <a:buNone/>
              <a:defRPr b="0" i="0" sz="1800" u="none" cap="none" strike="noStrike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Quote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/>
          <p:nvPr/>
        </p:nvSpPr>
        <p:spPr>
          <a:xfrm>
            <a:off x="228600" y="-10437"/>
            <a:ext cx="8229300" cy="516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0" y="120000"/>
                </a:lnTo>
                <a:lnTo>
                  <a:pt x="120000" y="120000"/>
                </a:lnTo>
                <a:lnTo>
                  <a:pt x="99854" y="192"/>
                </a:lnTo>
                <a:close/>
              </a:path>
            </a:pathLst>
          </a:custGeom>
          <a:solidFill>
            <a:srgbClr val="000000">
              <a:alpha val="7060"/>
            </a:srgbClr>
          </a:solidFill>
          <a:ln>
            <a:noFill/>
          </a:ln>
        </p:spPr>
      </p:sp>
      <p:sp>
        <p:nvSpPr>
          <p:cNvPr id="34" name="Google Shape;34;p8"/>
          <p:cNvSpPr/>
          <p:nvPr/>
        </p:nvSpPr>
        <p:spPr>
          <a:xfrm>
            <a:off x="0" y="-10437"/>
            <a:ext cx="8229300" cy="516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0" y="120000"/>
                </a:lnTo>
                <a:lnTo>
                  <a:pt x="120000" y="120000"/>
                </a:lnTo>
                <a:lnTo>
                  <a:pt x="99854" y="1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5" name="Google Shape;35;p8"/>
          <p:cNvSpPr txBox="1"/>
          <p:nvPr/>
        </p:nvSpPr>
        <p:spPr>
          <a:xfrm>
            <a:off x="799645" y="1612074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Font typeface="Montserrat"/>
              <a:buNone/>
            </a:pPr>
            <a:r>
              <a:rPr b="0" i="0" lang="en" sz="7200" u="none" cap="none" strike="noStrike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/>
          </a:p>
        </p:txBody>
      </p:sp>
      <p:sp>
        <p:nvSpPr>
          <p:cNvPr id="36" name="Google Shape;36;p8"/>
          <p:cNvSpPr txBox="1"/>
          <p:nvPr>
            <p:ph idx="1" type="body"/>
          </p:nvPr>
        </p:nvSpPr>
        <p:spPr>
          <a:xfrm>
            <a:off x="838250" y="2419350"/>
            <a:ext cx="5324100" cy="22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Char char="▸"/>
              <a:defRPr b="0" i="0" sz="2400" u="none" cap="none" strike="noStrik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Char char="▹"/>
              <a:defRPr b="0" i="0" sz="2400" u="none" cap="none" strike="noStrik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Char char="▹"/>
              <a:defRPr b="0" i="0" sz="2400" u="none" cap="none" strike="noStrik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Montserrat"/>
              <a:buNone/>
              <a:defRPr b="0" i="0" sz="2400" u="none" cap="none" strike="noStrik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Montserrat"/>
              <a:buNone/>
              <a:defRPr b="0" i="0" sz="2400" u="none" cap="none" strike="noStrik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Montserrat"/>
              <a:buNone/>
              <a:defRPr b="0" i="0" sz="2400" u="none" cap="none" strike="noStrik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Montserrat"/>
              <a:buNone/>
              <a:defRPr b="0" i="0" sz="2400" u="none" cap="none" strike="noStrik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Montserrat"/>
              <a:buNone/>
              <a:defRPr b="0" i="0" sz="2400" u="none" cap="none" strike="noStrik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Montserrat"/>
              <a:buNone/>
              <a:defRPr b="0" i="0" sz="2400" u="none" cap="none" strike="noStrik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 + 3 column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228600" y="-10437"/>
            <a:ext cx="8229300" cy="516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0" y="120000"/>
                </a:lnTo>
                <a:lnTo>
                  <a:pt x="120000" y="120000"/>
                </a:lnTo>
                <a:lnTo>
                  <a:pt x="99854" y="192"/>
                </a:lnTo>
                <a:close/>
              </a:path>
            </a:pathLst>
          </a:custGeom>
          <a:solidFill>
            <a:srgbClr val="000000">
              <a:alpha val="7060"/>
            </a:srgbClr>
          </a:solidFill>
          <a:ln>
            <a:noFill/>
          </a:ln>
        </p:spPr>
      </p:sp>
      <p:sp>
        <p:nvSpPr>
          <p:cNvPr id="39" name="Google Shape;39;p9"/>
          <p:cNvSpPr/>
          <p:nvPr/>
        </p:nvSpPr>
        <p:spPr>
          <a:xfrm>
            <a:off x="0" y="-10437"/>
            <a:ext cx="8229300" cy="516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0" y="120000"/>
                </a:lnTo>
                <a:lnTo>
                  <a:pt x="120000" y="120000"/>
                </a:lnTo>
                <a:lnTo>
                  <a:pt x="99854" y="1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0" name="Google Shape;40;p9"/>
          <p:cNvSpPr txBox="1"/>
          <p:nvPr>
            <p:ph type="title"/>
          </p:nvPr>
        </p:nvSpPr>
        <p:spPr>
          <a:xfrm>
            <a:off x="841000" y="1884100"/>
            <a:ext cx="48015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Montserrat"/>
              <a:buNone/>
              <a:defRPr b="1" i="0" sz="1200" u="none" cap="none" strike="noStrike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Montserrat"/>
              <a:buNone/>
              <a:defRPr b="1" i="0" sz="1200" u="none" cap="none" strike="noStrike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Montserrat"/>
              <a:buNone/>
              <a:defRPr b="1" sz="12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Montserrat"/>
              <a:buNone/>
              <a:defRPr b="1" sz="12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Montserrat"/>
              <a:buNone/>
              <a:defRPr b="1" sz="12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Montserrat"/>
              <a:buNone/>
              <a:defRPr b="1" sz="12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Montserrat"/>
              <a:buNone/>
              <a:defRPr b="1" sz="12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Montserrat"/>
              <a:buNone/>
              <a:defRPr b="1" sz="12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Montserrat"/>
              <a:buNone/>
              <a:defRPr b="1" sz="12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1" type="body"/>
          </p:nvPr>
        </p:nvSpPr>
        <p:spPr>
          <a:xfrm>
            <a:off x="841000" y="2515375"/>
            <a:ext cx="1988700" cy="24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Karla"/>
              <a:buChar char="▸"/>
              <a:defRPr b="0" i="0" sz="1400" u="none" cap="none" strike="noStrik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Karla"/>
              <a:buChar char="▹"/>
              <a:defRPr b="0" i="0" sz="1400" u="none" cap="none" strike="noStrik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Karla"/>
              <a:buChar char="▹"/>
              <a:defRPr b="0" i="0" sz="1400" u="none" cap="none" strike="noStrik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Karla"/>
              <a:buNone/>
              <a:defRPr b="0" i="0" sz="1400" u="none" cap="none" strike="noStrik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Karla"/>
              <a:buNone/>
              <a:defRPr b="0" i="0" sz="1400" u="none" cap="none" strike="noStrik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Karla"/>
              <a:buNone/>
              <a:defRPr b="0" i="0" sz="1400" u="none" cap="none" strike="noStrik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Karla"/>
              <a:buNone/>
              <a:defRPr b="0" i="0" sz="1400" u="none" cap="none" strike="noStrik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Karla"/>
              <a:buNone/>
              <a:defRPr b="0" i="0" sz="1400" u="none" cap="none" strike="noStrik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Karla"/>
              <a:buNone/>
              <a:defRPr b="0" i="0" sz="1400" u="none" cap="none" strike="noStrik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2" type="body"/>
          </p:nvPr>
        </p:nvSpPr>
        <p:spPr>
          <a:xfrm>
            <a:off x="2931574" y="2515375"/>
            <a:ext cx="1988700" cy="24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Karla"/>
              <a:buChar char="▸"/>
              <a:defRPr b="0" i="0" sz="1400" u="none" cap="none" strike="noStrik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Karla"/>
              <a:buChar char="▹"/>
              <a:defRPr b="0" i="0" sz="1400" u="none" cap="none" strike="noStrik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Karla"/>
              <a:buChar char="▹"/>
              <a:defRPr b="0" i="0" sz="1400" u="none" cap="none" strike="noStrik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Karla"/>
              <a:buNone/>
              <a:defRPr b="0" i="0" sz="1400" u="none" cap="none" strike="noStrik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Karla"/>
              <a:buNone/>
              <a:defRPr b="0" i="0" sz="1400" u="none" cap="none" strike="noStrik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Karla"/>
              <a:buNone/>
              <a:defRPr b="0" i="0" sz="1400" u="none" cap="none" strike="noStrik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Karla"/>
              <a:buNone/>
              <a:defRPr b="0" i="0" sz="1400" u="none" cap="none" strike="noStrik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Karla"/>
              <a:buNone/>
              <a:defRPr b="0" i="0" sz="1400" u="none" cap="none" strike="noStrik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Karla"/>
              <a:buNone/>
              <a:defRPr b="0" i="0" sz="1400" u="none" cap="none" strike="noStrik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3" type="body"/>
          </p:nvPr>
        </p:nvSpPr>
        <p:spPr>
          <a:xfrm>
            <a:off x="5022149" y="2515375"/>
            <a:ext cx="1988700" cy="24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Karla"/>
              <a:buChar char="▸"/>
              <a:defRPr b="0" i="0" sz="1400" u="none" cap="none" strike="noStrik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Karla"/>
              <a:buChar char="▹"/>
              <a:defRPr b="0" i="0" sz="1400" u="none" cap="none" strike="noStrik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Karla"/>
              <a:buChar char="▹"/>
              <a:defRPr b="0" i="0" sz="1400" u="none" cap="none" strike="noStrik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Karla"/>
              <a:buNone/>
              <a:defRPr b="0" i="0" sz="1400" u="none" cap="none" strike="noStrik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Karla"/>
              <a:buNone/>
              <a:defRPr b="0" i="0" sz="1400" u="none" cap="none" strike="noStrik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Karla"/>
              <a:buNone/>
              <a:defRPr b="0" i="0" sz="1400" u="none" cap="none" strike="noStrik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Karla"/>
              <a:buNone/>
              <a:defRPr b="0" i="0" sz="1400" u="none" cap="none" strike="noStrik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Karla"/>
              <a:buNone/>
              <a:defRPr b="0" i="0" sz="1400" u="none" cap="none" strike="noStrik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Karla"/>
              <a:buNone/>
              <a:defRPr b="0" i="0" sz="1400" u="none" cap="none" strike="noStrik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 + image">
  <p:cSld name="Title + 1 column + image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/>
          <p:nvPr/>
        </p:nvSpPr>
        <p:spPr>
          <a:xfrm>
            <a:off x="218925" y="-9675"/>
            <a:ext cx="5277000" cy="5167200"/>
          </a:xfrm>
          <a:custGeom>
            <a:rect b="b" l="l" r="r" t="t"/>
            <a:pathLst>
              <a:path extrusionOk="0" h="120000" w="120000">
                <a:moveTo>
                  <a:pt x="220" y="0"/>
                </a:moveTo>
                <a:lnTo>
                  <a:pt x="0" y="120000"/>
                </a:lnTo>
                <a:lnTo>
                  <a:pt x="120000" y="119919"/>
                </a:lnTo>
                <a:lnTo>
                  <a:pt x="88581" y="174"/>
                </a:lnTo>
                <a:close/>
              </a:path>
            </a:pathLst>
          </a:custGeom>
          <a:solidFill>
            <a:srgbClr val="000000">
              <a:alpha val="7060"/>
            </a:srgbClr>
          </a:solidFill>
          <a:ln>
            <a:noFill/>
          </a:ln>
        </p:spPr>
      </p:sp>
      <p:sp>
        <p:nvSpPr>
          <p:cNvPr id="46" name="Google Shape;46;p10"/>
          <p:cNvSpPr/>
          <p:nvPr/>
        </p:nvSpPr>
        <p:spPr>
          <a:xfrm>
            <a:off x="-9675" y="-9675"/>
            <a:ext cx="5277000" cy="5167200"/>
          </a:xfrm>
          <a:custGeom>
            <a:rect b="b" l="l" r="r" t="t"/>
            <a:pathLst>
              <a:path extrusionOk="0" h="120000" w="120000">
                <a:moveTo>
                  <a:pt x="220" y="0"/>
                </a:moveTo>
                <a:lnTo>
                  <a:pt x="0" y="120000"/>
                </a:lnTo>
                <a:lnTo>
                  <a:pt x="120000" y="119919"/>
                </a:lnTo>
                <a:lnTo>
                  <a:pt x="88581" y="1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7" name="Google Shape;47;p10"/>
          <p:cNvSpPr txBox="1"/>
          <p:nvPr>
            <p:ph type="title"/>
          </p:nvPr>
        </p:nvSpPr>
        <p:spPr>
          <a:xfrm>
            <a:off x="838309" y="1807900"/>
            <a:ext cx="31482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Montserrat"/>
              <a:buNone/>
              <a:defRPr b="1" i="0" sz="1200" u="none" cap="none" strike="noStrike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Montserrat"/>
              <a:buNone/>
              <a:defRPr b="1" i="0" sz="1200" u="none" cap="none" strike="noStrike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Montserrat"/>
              <a:buNone/>
              <a:defRPr b="1" sz="12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Montserrat"/>
              <a:buNone/>
              <a:defRPr b="1" sz="12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Montserrat"/>
              <a:buNone/>
              <a:defRPr b="1" sz="12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Montserrat"/>
              <a:buNone/>
              <a:defRPr b="1" sz="12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Montserrat"/>
              <a:buNone/>
              <a:defRPr b="1" sz="12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Montserrat"/>
              <a:buNone/>
              <a:defRPr b="1" sz="12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Montserrat"/>
              <a:buNone/>
              <a:defRPr b="1" sz="12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8" name="Google Shape;48;p10"/>
          <p:cNvSpPr txBox="1"/>
          <p:nvPr>
            <p:ph idx="1" type="body"/>
          </p:nvPr>
        </p:nvSpPr>
        <p:spPr>
          <a:xfrm>
            <a:off x="838250" y="2419350"/>
            <a:ext cx="3148200" cy="22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▸"/>
              <a:defRPr b="0" i="0" sz="1600" u="none" cap="none" strike="noStrik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▹"/>
              <a:defRPr b="0" i="0" sz="1600" u="none" cap="none" strike="noStrik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▹"/>
              <a:defRPr b="0" i="0" sz="1600" u="none" cap="none" strike="noStrik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Karla"/>
              <a:buNone/>
              <a:defRPr b="0" i="0" sz="1600" u="none" cap="none" strike="noStrik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Karla"/>
              <a:buNone/>
              <a:defRPr b="0" i="0" sz="1600" u="none" cap="none" strike="noStrik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Karla"/>
              <a:buNone/>
              <a:defRPr b="0" i="0" sz="1600" u="none" cap="none" strike="noStrik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Karla"/>
              <a:buNone/>
              <a:defRPr b="0" i="0" sz="1600" u="none" cap="none" strike="noStrik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Karla"/>
              <a:buNone/>
              <a:defRPr b="0" i="0" sz="1600" u="none" cap="none" strike="noStrik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Karla"/>
              <a:buNone/>
              <a:defRPr b="0" i="0" sz="1600" u="none" cap="none" strike="noStrik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63974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1884100"/>
            <a:ext cx="5185200" cy="4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Montserrat"/>
              <a:buNone/>
              <a:defRPr b="1" i="0" sz="1200" u="none" cap="none" strike="noStrike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Montserrat"/>
              <a:buNone/>
              <a:defRPr b="1" i="0" sz="1200" u="none" cap="none" strike="noStrike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Montserrat"/>
              <a:buNone/>
              <a:defRPr b="1" sz="12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Montserrat"/>
              <a:buNone/>
              <a:defRPr b="1" sz="12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Montserrat"/>
              <a:buNone/>
              <a:defRPr b="1" sz="12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Montserrat"/>
              <a:buNone/>
              <a:defRPr b="1" sz="12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Montserrat"/>
              <a:buNone/>
              <a:defRPr b="1" sz="12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Montserrat"/>
              <a:buNone/>
              <a:defRPr b="1" sz="12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Montserrat"/>
              <a:buNone/>
              <a:defRPr b="1" sz="12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2495550"/>
            <a:ext cx="5185200" cy="22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▸"/>
              <a:defRPr b="0" i="0" sz="1600" u="none" cap="none" strike="noStrik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▹"/>
              <a:defRPr b="0" i="0" sz="1600" u="none" cap="none" strike="noStrik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▹"/>
              <a:defRPr b="0" i="0" sz="1600" u="none" cap="none" strike="noStrik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Karla"/>
              <a:buNone/>
              <a:defRPr b="0" i="0" sz="1600" u="none" cap="none" strike="noStrik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Karla"/>
              <a:buNone/>
              <a:defRPr b="0" i="0" sz="1600" u="none" cap="none" strike="noStrik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Karla"/>
              <a:buNone/>
              <a:defRPr b="0" i="0" sz="1600" u="none" cap="none" strike="noStrik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Karla"/>
              <a:buNone/>
              <a:defRPr b="0" i="0" sz="1600" u="none" cap="none" strike="noStrik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Karla"/>
              <a:buNone/>
              <a:defRPr b="0" i="0" sz="1600" u="none" cap="none" strike="noStrik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Karla"/>
              <a:buNone/>
              <a:defRPr b="0" i="0" sz="1600" u="none" cap="none" strike="noStrik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Relationship Id="rId4" Type="http://schemas.openxmlformats.org/officeDocument/2006/relationships/image" Target="../media/image12.jpg"/><Relationship Id="rId5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eathermap.wiscnet.net/weathermap/wiscnet-wrips.html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mailto:bchase@wiscnet.net" TargetMode="External"/><Relationship Id="rId4" Type="http://schemas.openxmlformats.org/officeDocument/2006/relationships/hyperlink" Target="mailto:joshg@wiscnet.net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167600" y="1406525"/>
            <a:ext cx="48015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1130"/>
              </a:buClr>
              <a:buFont typeface="Arial"/>
              <a:buNone/>
            </a:pPr>
            <a:r>
              <a:rPr b="0" lang="en" sz="2900">
                <a:solidFill>
                  <a:srgbClr val="663974"/>
                </a:solidFill>
                <a:latin typeface="Arial"/>
                <a:ea typeface="Arial"/>
                <a:cs typeface="Arial"/>
                <a:sym typeface="Arial"/>
              </a:rPr>
              <a:t>WiscNet Network Update</a:t>
            </a:r>
            <a:br>
              <a:rPr b="0" lang="en" sz="2900">
                <a:solidFill>
                  <a:srgbClr val="66397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n" sz="2900">
                <a:solidFill>
                  <a:srgbClr val="663974"/>
                </a:solidFill>
                <a:latin typeface="Arial"/>
                <a:ea typeface="Arial"/>
                <a:cs typeface="Arial"/>
                <a:sym typeface="Arial"/>
              </a:rPr>
              <a:t>Fall 2019</a:t>
            </a:r>
            <a:endParaRPr b="0" sz="2900">
              <a:solidFill>
                <a:srgbClr val="66397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1130"/>
              </a:buClr>
              <a:buFont typeface="Arial"/>
              <a:buNone/>
            </a:pPr>
            <a:r>
              <a:t/>
            </a:r>
            <a:endParaRPr b="0" sz="2900">
              <a:solidFill>
                <a:srgbClr val="6639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5278" y="1"/>
            <a:ext cx="409872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>
            <p:ph idx="1" type="body"/>
          </p:nvPr>
        </p:nvSpPr>
        <p:spPr>
          <a:xfrm>
            <a:off x="167600" y="2340125"/>
            <a:ext cx="4787100" cy="24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</a:rPr>
              <a:t>Ben Chase</a:t>
            </a:r>
            <a:endParaRPr sz="1200">
              <a:solidFill>
                <a:srgbClr val="666666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</a:rPr>
              <a:t>J</a:t>
            </a:r>
            <a:r>
              <a:rPr lang="en" sz="1200">
                <a:solidFill>
                  <a:srgbClr val="666666"/>
                </a:solidFill>
              </a:rPr>
              <a:t>osh Gorton</a:t>
            </a:r>
            <a:endParaRPr sz="1800">
              <a:solidFill>
                <a:srgbClr val="66397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63974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2425" y="2522224"/>
            <a:ext cx="2833349" cy="2124599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3"/>
          <p:cNvSpPr txBox="1"/>
          <p:nvPr>
            <p:ph type="title"/>
          </p:nvPr>
        </p:nvSpPr>
        <p:spPr>
          <a:xfrm>
            <a:off x="838350" y="283900"/>
            <a:ext cx="53241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Font typeface="Montserrat"/>
              <a:buNone/>
            </a:pPr>
            <a:r>
              <a:rPr lang="en">
                <a:solidFill>
                  <a:srgbClr val="999999"/>
                </a:solidFill>
              </a:rPr>
              <a:t>WISCNET </a:t>
            </a:r>
            <a:r>
              <a:rPr lang="en">
                <a:solidFill>
                  <a:srgbClr val="663974"/>
                </a:solidFill>
              </a:rPr>
              <a:t>NETWORK</a:t>
            </a:r>
            <a:r>
              <a:rPr lang="en">
                <a:solidFill>
                  <a:srgbClr val="999999"/>
                </a:solidFill>
              </a:rPr>
              <a:t> UPDATE</a:t>
            </a:r>
            <a:endParaRPr/>
          </a:p>
        </p:txBody>
      </p:sp>
      <p:sp>
        <p:nvSpPr>
          <p:cNvPr id="154" name="Google Shape;154;p23"/>
          <p:cNvSpPr txBox="1"/>
          <p:nvPr>
            <p:ph idx="1" type="body"/>
          </p:nvPr>
        </p:nvSpPr>
        <p:spPr>
          <a:xfrm>
            <a:off x="838350" y="769600"/>
            <a:ext cx="5324100" cy="5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3974"/>
              </a:buClr>
              <a:buSzPts val="1600"/>
              <a:buChar char="▸"/>
            </a:pPr>
            <a:r>
              <a:rPr lang="en">
                <a:solidFill>
                  <a:srgbClr val="663974"/>
                </a:solidFill>
              </a:rPr>
              <a:t>Bonus slide - MX/DPC/EX4200/Brocade status </a:t>
            </a:r>
            <a:endParaRPr>
              <a:solidFill>
                <a:srgbClr val="666666"/>
              </a:solidFill>
            </a:endParaRPr>
          </a:p>
        </p:txBody>
      </p:sp>
      <p:pic>
        <p:nvPicPr>
          <p:cNvPr id="155" name="Google Shape;15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1175" y="1571225"/>
            <a:ext cx="2890097" cy="2167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58625" y="1571225"/>
            <a:ext cx="1625682" cy="216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838350" y="283900"/>
            <a:ext cx="53241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Font typeface="Montserrat"/>
              <a:buNone/>
            </a:pPr>
            <a:r>
              <a:rPr lang="en">
                <a:solidFill>
                  <a:srgbClr val="999999"/>
                </a:solidFill>
              </a:rPr>
              <a:t>WISCNET </a:t>
            </a:r>
            <a:r>
              <a:rPr lang="en">
                <a:solidFill>
                  <a:srgbClr val="663974"/>
                </a:solidFill>
              </a:rPr>
              <a:t>NETWORK</a:t>
            </a:r>
            <a:r>
              <a:rPr lang="en">
                <a:solidFill>
                  <a:srgbClr val="999999"/>
                </a:solidFill>
              </a:rPr>
              <a:t> UPDATE</a:t>
            </a:r>
            <a:endParaRPr/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838350" y="769600"/>
            <a:ext cx="5324100" cy="38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▸"/>
            </a:pPr>
            <a:r>
              <a:rPr lang="en">
                <a:solidFill>
                  <a:schemeClr val="dk2"/>
                </a:solidFill>
              </a:rPr>
              <a:t>New Hardware</a:t>
            </a:r>
            <a:endParaRPr>
              <a:solidFill>
                <a:schemeClr val="dk2"/>
              </a:solidFill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▸"/>
            </a:pPr>
            <a:r>
              <a:rPr lang="en">
                <a:solidFill>
                  <a:schemeClr val="dk2"/>
                </a:solidFill>
              </a:rPr>
              <a:t>Backbone Upgrades</a:t>
            </a:r>
            <a:endParaRPr>
              <a:solidFill>
                <a:schemeClr val="dk2"/>
              </a:solidFill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▸"/>
            </a:pPr>
            <a:r>
              <a:rPr lang="en">
                <a:solidFill>
                  <a:schemeClr val="dk2"/>
                </a:solidFill>
              </a:rPr>
              <a:t>WRIPS Update</a:t>
            </a:r>
            <a:endParaRPr>
              <a:solidFill>
                <a:schemeClr val="dk2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▸"/>
            </a:pPr>
            <a:r>
              <a:rPr lang="en">
                <a:solidFill>
                  <a:schemeClr val="dk2"/>
                </a:solidFill>
              </a:rPr>
              <a:t>Tools</a:t>
            </a:r>
            <a:endParaRPr>
              <a:solidFill>
                <a:schemeClr val="dk2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▸"/>
            </a:pPr>
            <a:r>
              <a:rPr lang="en">
                <a:solidFill>
                  <a:schemeClr val="dk2"/>
                </a:solidFill>
              </a:rPr>
              <a:t>Projects</a:t>
            </a:r>
            <a:endParaRPr>
              <a:solidFill>
                <a:schemeClr val="dk2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▸"/>
            </a:pPr>
            <a:r>
              <a:rPr lang="en">
                <a:solidFill>
                  <a:schemeClr val="dk2"/>
                </a:solidFill>
              </a:rPr>
              <a:t>Reorg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6573" y="1688704"/>
            <a:ext cx="3855701" cy="2891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838350" y="283900"/>
            <a:ext cx="53241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Font typeface="Montserrat"/>
              <a:buNone/>
            </a:pPr>
            <a:r>
              <a:rPr lang="en">
                <a:solidFill>
                  <a:srgbClr val="999999"/>
                </a:solidFill>
              </a:rPr>
              <a:t>WISCNET </a:t>
            </a:r>
            <a:r>
              <a:rPr lang="en">
                <a:solidFill>
                  <a:srgbClr val="663974"/>
                </a:solidFill>
              </a:rPr>
              <a:t>NETWORK</a:t>
            </a:r>
            <a:r>
              <a:rPr lang="en">
                <a:solidFill>
                  <a:srgbClr val="999999"/>
                </a:solidFill>
              </a:rPr>
              <a:t> UPDATE</a:t>
            </a:r>
            <a:endParaRPr/>
          </a:p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838350" y="769600"/>
            <a:ext cx="5324100" cy="5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3974"/>
              </a:buClr>
              <a:buSzPts val="1600"/>
              <a:buChar char="▸"/>
            </a:pPr>
            <a:r>
              <a:rPr lang="en">
                <a:solidFill>
                  <a:srgbClr val="663974"/>
                </a:solidFill>
              </a:rPr>
              <a:t>New Hardware</a:t>
            </a:r>
            <a:endParaRPr>
              <a:solidFill>
                <a:srgbClr val="666666"/>
              </a:solidFill>
            </a:endParaRPr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6813" y="2805575"/>
            <a:ext cx="3064676" cy="61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8671" y="1289497"/>
            <a:ext cx="2542200" cy="864353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838350" y="1312050"/>
            <a:ext cx="5324100" cy="10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3974"/>
              </a:buClr>
              <a:buSzPts val="1200"/>
              <a:buChar char="▸"/>
            </a:pPr>
            <a:r>
              <a:rPr lang="en" sz="1200">
                <a:solidFill>
                  <a:srgbClr val="663974"/>
                </a:solidFill>
              </a:rPr>
              <a:t>Juniper QFX10002-36Q</a:t>
            </a:r>
            <a:endParaRPr sz="1200">
              <a:solidFill>
                <a:srgbClr val="663974"/>
              </a:solidFill>
            </a:endParaRPr>
          </a:p>
          <a:p>
            <a:pPr indent="254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3974"/>
              </a:buClr>
              <a:buSzPts val="1200"/>
              <a:buChar char="▹"/>
            </a:pPr>
            <a:r>
              <a:rPr lang="en" sz="1200">
                <a:solidFill>
                  <a:srgbClr val="663974"/>
                </a:solidFill>
              </a:rPr>
              <a:t>36x QSFP+, 12x QSFP28</a:t>
            </a:r>
            <a:endParaRPr sz="1200">
              <a:solidFill>
                <a:srgbClr val="663974"/>
              </a:solidFill>
            </a:endParaRPr>
          </a:p>
          <a:p>
            <a:pPr indent="254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3974"/>
              </a:buClr>
              <a:buSzPts val="1200"/>
              <a:buChar char="▹"/>
            </a:pPr>
            <a:r>
              <a:rPr lang="en" sz="1200">
                <a:solidFill>
                  <a:srgbClr val="663974"/>
                </a:solidFill>
              </a:rPr>
              <a:t>Handling</a:t>
            </a:r>
            <a:r>
              <a:rPr lang="en" sz="1200">
                <a:solidFill>
                  <a:srgbClr val="663974"/>
                </a:solidFill>
              </a:rPr>
              <a:t> new GTT 100G Transit Share</a:t>
            </a:r>
            <a:endParaRPr sz="1200">
              <a:solidFill>
                <a:srgbClr val="663974"/>
              </a:solidFill>
            </a:endParaRPr>
          </a:p>
          <a:p>
            <a:pPr indent="254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3974"/>
              </a:buClr>
              <a:buSzPts val="1200"/>
              <a:buChar char="▹"/>
            </a:pPr>
            <a:r>
              <a:rPr lang="en" sz="1200">
                <a:solidFill>
                  <a:srgbClr val="663974"/>
                </a:solidFill>
              </a:rPr>
              <a:t>3x Juniper Q5 chips (500Gbps per chip)</a:t>
            </a:r>
            <a:endParaRPr sz="1200">
              <a:solidFill>
                <a:srgbClr val="663974"/>
              </a:solidFill>
            </a:endParaRPr>
          </a:p>
          <a:p>
            <a:pPr indent="254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3974"/>
              </a:buClr>
              <a:buSzPts val="1200"/>
              <a:buChar char="▹"/>
            </a:pPr>
            <a:r>
              <a:rPr lang="en" sz="1200">
                <a:solidFill>
                  <a:srgbClr val="663974"/>
                </a:solidFill>
              </a:rPr>
              <a:t>Smaller sibling of the QFX10002-72Q</a:t>
            </a:r>
            <a:endParaRPr sz="1200">
              <a:solidFill>
                <a:srgbClr val="663974"/>
              </a:solidFill>
            </a:endParaRPr>
          </a:p>
        </p:txBody>
      </p:sp>
      <p:sp>
        <p:nvSpPr>
          <p:cNvPr id="84" name="Google Shape;84;p16"/>
          <p:cNvSpPr txBox="1"/>
          <p:nvPr>
            <p:ph idx="1" type="body"/>
          </p:nvPr>
        </p:nvSpPr>
        <p:spPr>
          <a:xfrm>
            <a:off x="838350" y="2805575"/>
            <a:ext cx="5738400" cy="11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3974"/>
              </a:buClr>
              <a:buSzPts val="1200"/>
              <a:buChar char="▸"/>
            </a:pPr>
            <a:r>
              <a:rPr lang="en" sz="1200">
                <a:solidFill>
                  <a:srgbClr val="663974"/>
                </a:solidFill>
              </a:rPr>
              <a:t>Juniper MX204</a:t>
            </a:r>
            <a:endParaRPr sz="1200">
              <a:solidFill>
                <a:srgbClr val="663974"/>
              </a:solidFill>
            </a:endParaRPr>
          </a:p>
          <a:p>
            <a:pPr indent="254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3974"/>
              </a:buClr>
              <a:buSzPts val="1200"/>
              <a:buChar char="▹"/>
            </a:pPr>
            <a:r>
              <a:rPr lang="en" sz="1200">
                <a:solidFill>
                  <a:srgbClr val="663974"/>
                </a:solidFill>
              </a:rPr>
              <a:t>4x QSFP28, 8x SFP+</a:t>
            </a:r>
            <a:endParaRPr sz="1200">
              <a:solidFill>
                <a:srgbClr val="663974"/>
              </a:solidFill>
            </a:endParaRPr>
          </a:p>
          <a:p>
            <a:pPr indent="254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3974"/>
              </a:buClr>
              <a:buSzPts val="1200"/>
              <a:buChar char="▹"/>
            </a:pPr>
            <a:r>
              <a:rPr lang="en" sz="1200">
                <a:solidFill>
                  <a:srgbClr val="663974"/>
                </a:solidFill>
              </a:rPr>
              <a:t>Handling</a:t>
            </a:r>
            <a:r>
              <a:rPr lang="en" sz="1200">
                <a:solidFill>
                  <a:srgbClr val="663974"/>
                </a:solidFill>
              </a:rPr>
              <a:t> East/West 100G Backbone</a:t>
            </a:r>
            <a:endParaRPr sz="1200">
              <a:solidFill>
                <a:srgbClr val="663974"/>
              </a:solidFill>
            </a:endParaRPr>
          </a:p>
          <a:p>
            <a:pPr indent="254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3974"/>
              </a:buClr>
              <a:buSzPts val="1200"/>
              <a:buChar char="▹"/>
            </a:pPr>
            <a:r>
              <a:rPr lang="en" sz="1200">
                <a:solidFill>
                  <a:srgbClr val="663974"/>
                </a:solidFill>
              </a:rPr>
              <a:t>100G E, 100G W, 100G/10G down</a:t>
            </a:r>
            <a:endParaRPr sz="1200">
              <a:solidFill>
                <a:srgbClr val="663974"/>
              </a:solidFill>
            </a:endParaRPr>
          </a:p>
          <a:p>
            <a:pPr indent="254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3974"/>
              </a:buClr>
              <a:buSzPts val="1200"/>
              <a:buChar char="▹"/>
            </a:pPr>
            <a:r>
              <a:rPr lang="en" sz="1200">
                <a:solidFill>
                  <a:srgbClr val="663974"/>
                </a:solidFill>
              </a:rPr>
              <a:t>1x Juniper Trio (Eagle) chip at 400Gbps</a:t>
            </a:r>
            <a:endParaRPr sz="1200">
              <a:solidFill>
                <a:srgbClr val="663974"/>
              </a:solidFill>
            </a:endParaRPr>
          </a:p>
          <a:p>
            <a:pPr indent="254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3974"/>
              </a:buClr>
              <a:buSzPts val="1200"/>
              <a:buChar char="▹"/>
            </a:pPr>
            <a:r>
              <a:rPr lang="en" sz="1200">
                <a:solidFill>
                  <a:srgbClr val="663974"/>
                </a:solidFill>
              </a:rPr>
              <a:t>Member agg sites</a:t>
            </a:r>
            <a:r>
              <a:rPr lang="en" sz="1200">
                <a:solidFill>
                  <a:srgbClr val="663974"/>
                </a:solidFill>
              </a:rPr>
              <a:t> with an MX204 have redundant hardware</a:t>
            </a:r>
            <a:endParaRPr sz="1200">
              <a:solidFill>
                <a:srgbClr val="663974"/>
              </a:solidFill>
            </a:endParaRPr>
          </a:p>
          <a:p>
            <a:pPr indent="254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3974"/>
              </a:buClr>
              <a:buSzPts val="1200"/>
              <a:buChar char="▹"/>
            </a:pPr>
            <a:r>
              <a:rPr lang="en" sz="1200">
                <a:solidFill>
                  <a:srgbClr val="663974"/>
                </a:solidFill>
              </a:rPr>
              <a:t>Comparing to previous 100G hardware</a:t>
            </a:r>
            <a:endParaRPr sz="1200">
              <a:solidFill>
                <a:srgbClr val="663974"/>
              </a:solidFill>
            </a:endParaRPr>
          </a:p>
          <a:p>
            <a:pPr indent="254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3974"/>
              </a:buClr>
              <a:buSzPts val="1200"/>
              <a:buChar char="▹"/>
            </a:pPr>
            <a:r>
              <a:rPr lang="en" sz="1200">
                <a:solidFill>
                  <a:srgbClr val="663974"/>
                </a:solidFill>
              </a:rPr>
              <a:t>MX204 is 23% the purchase cost of an MPC7E-MRATE</a:t>
            </a:r>
            <a:endParaRPr sz="1200">
              <a:solidFill>
                <a:srgbClr val="663974"/>
              </a:solidFill>
            </a:endParaRPr>
          </a:p>
          <a:p>
            <a:pPr indent="254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3974"/>
              </a:buClr>
              <a:buSzPts val="1200"/>
              <a:buChar char="▹"/>
            </a:pPr>
            <a:r>
              <a:rPr lang="en" sz="1200">
                <a:solidFill>
                  <a:srgbClr val="663974"/>
                </a:solidFill>
              </a:rPr>
              <a:t>MX204 is 15% the yearly support cost of an MPC7E-MRATE</a:t>
            </a:r>
            <a:endParaRPr sz="1200">
              <a:solidFill>
                <a:srgbClr val="663974"/>
              </a:solidFill>
            </a:endParaRPr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47896" y="2759975"/>
            <a:ext cx="1658330" cy="2211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838350" y="283900"/>
            <a:ext cx="53241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Font typeface="Montserrat"/>
              <a:buNone/>
            </a:pPr>
            <a:r>
              <a:rPr lang="en">
                <a:solidFill>
                  <a:srgbClr val="999999"/>
                </a:solidFill>
              </a:rPr>
              <a:t>WISCNET </a:t>
            </a:r>
            <a:r>
              <a:rPr lang="en">
                <a:solidFill>
                  <a:srgbClr val="663974"/>
                </a:solidFill>
              </a:rPr>
              <a:t>NETWORK</a:t>
            </a:r>
            <a:r>
              <a:rPr lang="en">
                <a:solidFill>
                  <a:srgbClr val="999999"/>
                </a:solidFill>
              </a:rPr>
              <a:t> UPDATE</a:t>
            </a:r>
            <a:endParaRPr/>
          </a:p>
        </p:txBody>
      </p:sp>
      <p:sp>
        <p:nvSpPr>
          <p:cNvPr id="91" name="Google Shape;91;p17"/>
          <p:cNvSpPr txBox="1"/>
          <p:nvPr>
            <p:ph idx="1" type="body"/>
          </p:nvPr>
        </p:nvSpPr>
        <p:spPr>
          <a:xfrm>
            <a:off x="838350" y="769600"/>
            <a:ext cx="5324100" cy="5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3974"/>
              </a:buClr>
              <a:buSzPts val="1600"/>
              <a:buChar char="▸"/>
            </a:pPr>
            <a:r>
              <a:rPr lang="en">
                <a:solidFill>
                  <a:srgbClr val="663974"/>
                </a:solidFill>
              </a:rPr>
              <a:t>Backbone Upgrades</a:t>
            </a:r>
            <a:endParaRPr>
              <a:solidFill>
                <a:srgbClr val="666666"/>
              </a:solidFill>
            </a:endParaRPr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5278" y="1"/>
            <a:ext cx="409872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7"/>
          <p:cNvSpPr/>
          <p:nvPr/>
        </p:nvSpPr>
        <p:spPr>
          <a:xfrm>
            <a:off x="5219925" y="1043100"/>
            <a:ext cx="296100" cy="160500"/>
          </a:xfrm>
          <a:prstGeom prst="ellipse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7"/>
          <p:cNvSpPr/>
          <p:nvPr/>
        </p:nvSpPr>
        <p:spPr>
          <a:xfrm>
            <a:off x="5219925" y="1525025"/>
            <a:ext cx="296100" cy="1605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7"/>
          <p:cNvSpPr/>
          <p:nvPr/>
        </p:nvSpPr>
        <p:spPr>
          <a:xfrm>
            <a:off x="6508950" y="1930550"/>
            <a:ext cx="296100" cy="1605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7"/>
          <p:cNvSpPr/>
          <p:nvPr/>
        </p:nvSpPr>
        <p:spPr>
          <a:xfrm>
            <a:off x="6073925" y="1237625"/>
            <a:ext cx="296100" cy="160500"/>
          </a:xfrm>
          <a:prstGeom prst="ellipse">
            <a:avLst/>
          </a:prstGeom>
          <a:noFill/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7"/>
          <p:cNvSpPr/>
          <p:nvPr/>
        </p:nvSpPr>
        <p:spPr>
          <a:xfrm>
            <a:off x="6054400" y="923363"/>
            <a:ext cx="296100" cy="160500"/>
          </a:xfrm>
          <a:prstGeom prst="ellipse">
            <a:avLst/>
          </a:prstGeom>
          <a:noFill/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7"/>
          <p:cNvSpPr/>
          <p:nvPr/>
        </p:nvSpPr>
        <p:spPr>
          <a:xfrm>
            <a:off x="8475300" y="1930538"/>
            <a:ext cx="296100" cy="1605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7"/>
          <p:cNvSpPr/>
          <p:nvPr/>
        </p:nvSpPr>
        <p:spPr>
          <a:xfrm>
            <a:off x="8393675" y="2784963"/>
            <a:ext cx="296100" cy="1605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7"/>
          <p:cNvSpPr/>
          <p:nvPr/>
        </p:nvSpPr>
        <p:spPr>
          <a:xfrm>
            <a:off x="8718000" y="2431138"/>
            <a:ext cx="296100" cy="160500"/>
          </a:xfrm>
          <a:prstGeom prst="ellipse">
            <a:avLst/>
          </a:prstGeom>
          <a:noFill/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7"/>
          <p:cNvSpPr/>
          <p:nvPr/>
        </p:nvSpPr>
        <p:spPr>
          <a:xfrm>
            <a:off x="7838825" y="2464163"/>
            <a:ext cx="296100" cy="160500"/>
          </a:xfrm>
          <a:prstGeom prst="ellipse">
            <a:avLst/>
          </a:prstGeom>
          <a:noFill/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7"/>
          <p:cNvSpPr/>
          <p:nvPr/>
        </p:nvSpPr>
        <p:spPr>
          <a:xfrm>
            <a:off x="8393675" y="3051138"/>
            <a:ext cx="296100" cy="1605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7"/>
          <p:cNvSpPr/>
          <p:nvPr/>
        </p:nvSpPr>
        <p:spPr>
          <a:xfrm>
            <a:off x="7107725" y="2784963"/>
            <a:ext cx="296100" cy="1605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7"/>
          <p:cNvSpPr/>
          <p:nvPr/>
        </p:nvSpPr>
        <p:spPr>
          <a:xfrm>
            <a:off x="7107725" y="3051138"/>
            <a:ext cx="296100" cy="1605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7"/>
          <p:cNvSpPr/>
          <p:nvPr/>
        </p:nvSpPr>
        <p:spPr>
          <a:xfrm>
            <a:off x="6102575" y="2410338"/>
            <a:ext cx="296100" cy="160500"/>
          </a:xfrm>
          <a:prstGeom prst="ellipse">
            <a:avLst/>
          </a:prstGeom>
          <a:noFill/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7"/>
          <p:cNvSpPr/>
          <p:nvPr/>
        </p:nvSpPr>
        <p:spPr>
          <a:xfrm>
            <a:off x="6398675" y="2410338"/>
            <a:ext cx="296100" cy="160500"/>
          </a:xfrm>
          <a:prstGeom prst="ellipse">
            <a:avLst/>
          </a:prstGeom>
          <a:noFill/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7"/>
          <p:cNvSpPr txBox="1"/>
          <p:nvPr>
            <p:ph idx="1" type="body"/>
          </p:nvPr>
        </p:nvSpPr>
        <p:spPr>
          <a:xfrm>
            <a:off x="838350" y="1093150"/>
            <a:ext cx="5324100" cy="22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Char char="▸"/>
            </a:pPr>
            <a:r>
              <a:rPr lang="en" sz="1400">
                <a:solidFill>
                  <a:srgbClr val="FF0000"/>
                </a:solidFill>
              </a:rPr>
              <a:t>MX forklifts, additions, or SCB/RE upgrades</a:t>
            </a:r>
            <a:endParaRPr sz="1400">
              <a:solidFill>
                <a:srgbClr val="FF0000"/>
              </a:solidFill>
            </a:endParaRPr>
          </a:p>
          <a:p>
            <a:pPr indent="12700" lvl="1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Char char="▹"/>
            </a:pPr>
            <a:r>
              <a:rPr lang="en" sz="1400">
                <a:solidFill>
                  <a:srgbClr val="FF0000"/>
                </a:solidFill>
              </a:rPr>
              <a:t>SCB-MX, RE-S-2000, and DPCE retired </a:t>
            </a:r>
            <a:endParaRPr sz="1400">
              <a:solidFill>
                <a:srgbClr val="FF0000"/>
              </a:solidFill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Char char="▸"/>
            </a:pPr>
            <a:r>
              <a:rPr lang="en" sz="1400">
                <a:solidFill>
                  <a:srgbClr val="FF9900"/>
                </a:solidFill>
              </a:rPr>
              <a:t>New QFX5100</a:t>
            </a:r>
            <a:endParaRPr sz="1400">
              <a:solidFill>
                <a:srgbClr val="0000FF"/>
              </a:solidFill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400"/>
              <a:buChar char="▸"/>
            </a:pPr>
            <a:r>
              <a:rPr lang="en" sz="1400">
                <a:solidFill>
                  <a:srgbClr val="FF00FF"/>
                </a:solidFill>
              </a:rPr>
              <a:t>New Transit Share</a:t>
            </a:r>
            <a:endParaRPr sz="1400">
              <a:solidFill>
                <a:srgbClr val="FF00FF"/>
              </a:solidFill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3974"/>
              </a:buClr>
              <a:buSzPts val="1400"/>
              <a:buChar char="▸"/>
            </a:pPr>
            <a:r>
              <a:rPr lang="en" sz="1400">
                <a:solidFill>
                  <a:srgbClr val="663974"/>
                </a:solidFill>
              </a:rPr>
              <a:t>Other/not shown</a:t>
            </a:r>
            <a:endParaRPr sz="1400">
              <a:solidFill>
                <a:srgbClr val="663974"/>
              </a:solidFill>
            </a:endParaRPr>
          </a:p>
          <a:p>
            <a:pPr indent="127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3974"/>
              </a:buClr>
              <a:buSzPts val="1400"/>
              <a:buChar char="▹"/>
            </a:pPr>
            <a:r>
              <a:rPr lang="en" sz="1400">
                <a:solidFill>
                  <a:srgbClr val="663974"/>
                </a:solidFill>
              </a:rPr>
              <a:t>Additional fiber OOB deployments</a:t>
            </a:r>
            <a:endParaRPr sz="1400">
              <a:solidFill>
                <a:srgbClr val="663974"/>
              </a:solidFill>
            </a:endParaRPr>
          </a:p>
          <a:p>
            <a:pPr indent="127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3974"/>
              </a:buClr>
              <a:buSzPts val="1400"/>
              <a:buChar char="▹"/>
            </a:pPr>
            <a:r>
              <a:rPr lang="en" sz="1400">
                <a:solidFill>
                  <a:srgbClr val="663974"/>
                </a:solidFill>
              </a:rPr>
              <a:t>New 100G backbone links</a:t>
            </a:r>
            <a:endParaRPr sz="1400">
              <a:solidFill>
                <a:srgbClr val="663974"/>
              </a:solidFill>
            </a:endParaRPr>
          </a:p>
          <a:p>
            <a:pPr indent="127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3974"/>
              </a:buClr>
              <a:buSzPts val="1400"/>
              <a:buChar char="▹"/>
            </a:pPr>
            <a:r>
              <a:rPr lang="en" sz="1400">
                <a:solidFill>
                  <a:srgbClr val="663974"/>
                </a:solidFill>
              </a:rPr>
              <a:t>Highway 41 progress</a:t>
            </a:r>
            <a:endParaRPr sz="1400">
              <a:solidFill>
                <a:srgbClr val="663974"/>
              </a:solidFill>
            </a:endParaRPr>
          </a:p>
        </p:txBody>
      </p:sp>
      <p:sp>
        <p:nvSpPr>
          <p:cNvPr id="108" name="Google Shape;108;p17"/>
          <p:cNvSpPr/>
          <p:nvPr/>
        </p:nvSpPr>
        <p:spPr>
          <a:xfrm>
            <a:off x="6675250" y="2410338"/>
            <a:ext cx="296100" cy="160500"/>
          </a:xfrm>
          <a:prstGeom prst="ellipse">
            <a:avLst/>
          </a:prstGeom>
          <a:noFill/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/>
          <p:nvPr>
            <p:ph type="title"/>
          </p:nvPr>
        </p:nvSpPr>
        <p:spPr>
          <a:xfrm>
            <a:off x="838350" y="283900"/>
            <a:ext cx="53241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Font typeface="Montserrat"/>
              <a:buNone/>
            </a:pPr>
            <a:r>
              <a:rPr lang="en">
                <a:solidFill>
                  <a:srgbClr val="999999"/>
                </a:solidFill>
              </a:rPr>
              <a:t>WISCNET </a:t>
            </a:r>
            <a:r>
              <a:rPr lang="en">
                <a:solidFill>
                  <a:srgbClr val="663974"/>
                </a:solidFill>
              </a:rPr>
              <a:t>NETWORK</a:t>
            </a:r>
            <a:r>
              <a:rPr lang="en">
                <a:solidFill>
                  <a:srgbClr val="999999"/>
                </a:solidFill>
              </a:rPr>
              <a:t> UPDATE</a:t>
            </a:r>
            <a:endParaRPr/>
          </a:p>
        </p:txBody>
      </p:sp>
      <p:sp>
        <p:nvSpPr>
          <p:cNvPr id="114" name="Google Shape;114;p18"/>
          <p:cNvSpPr txBox="1"/>
          <p:nvPr>
            <p:ph idx="1" type="body"/>
          </p:nvPr>
        </p:nvSpPr>
        <p:spPr>
          <a:xfrm>
            <a:off x="838350" y="769600"/>
            <a:ext cx="5324100" cy="5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3974"/>
              </a:buClr>
              <a:buSzPts val="1600"/>
              <a:buChar char="▸"/>
            </a:pPr>
            <a:r>
              <a:rPr lang="en">
                <a:solidFill>
                  <a:srgbClr val="663974"/>
                </a:solidFill>
              </a:rPr>
              <a:t>WRIPS</a:t>
            </a:r>
            <a:r>
              <a:rPr lang="en">
                <a:solidFill>
                  <a:srgbClr val="663974"/>
                </a:solidFill>
              </a:rPr>
              <a:t> Update</a:t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115" name="Google Shape;115;p18"/>
          <p:cNvSpPr txBox="1"/>
          <p:nvPr>
            <p:ph idx="1" type="body"/>
          </p:nvPr>
        </p:nvSpPr>
        <p:spPr>
          <a:xfrm>
            <a:off x="838350" y="1093150"/>
            <a:ext cx="5632800" cy="11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3974"/>
              </a:buClr>
              <a:buSzPts val="1200"/>
              <a:buFont typeface="Karla"/>
              <a:buChar char="▸"/>
            </a:pPr>
            <a:r>
              <a:rPr lang="en" sz="1200">
                <a:solidFill>
                  <a:srgbClr val="663974"/>
                </a:solidFill>
              </a:rPr>
              <a:t>URL: </a:t>
            </a:r>
            <a:r>
              <a:rPr lang="en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https://weathermap.wiscnet.net/weathermap/wiscnet-wrips.html</a:t>
            </a:r>
            <a:endParaRPr sz="1200">
              <a:solidFill>
                <a:srgbClr val="663974"/>
              </a:solidFill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3974"/>
              </a:buClr>
              <a:buSzPts val="1200"/>
              <a:buChar char="▸"/>
            </a:pPr>
            <a:r>
              <a:rPr lang="en" sz="1200">
                <a:solidFill>
                  <a:srgbClr val="663974"/>
                </a:solidFill>
              </a:rPr>
              <a:t>Minneapolis 100G MPC7E-MRATE likely moving to Chicago</a:t>
            </a:r>
            <a:endParaRPr sz="1200">
              <a:solidFill>
                <a:srgbClr val="663974"/>
              </a:solidFill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3974"/>
              </a:buClr>
              <a:buSzPts val="1200"/>
              <a:buChar char="▸"/>
            </a:pPr>
            <a:r>
              <a:rPr lang="en" sz="1200">
                <a:solidFill>
                  <a:srgbClr val="663974"/>
                </a:solidFill>
              </a:rPr>
              <a:t>100G Targets</a:t>
            </a:r>
            <a:endParaRPr sz="1200">
              <a:solidFill>
                <a:srgbClr val="663974"/>
              </a:solidFill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3974"/>
              </a:buClr>
              <a:buSzPts val="1200"/>
              <a:buChar char="▸"/>
            </a:pPr>
            <a:r>
              <a:rPr lang="en" sz="1200">
                <a:solidFill>
                  <a:srgbClr val="663974"/>
                </a:solidFill>
              </a:rPr>
              <a:t>Routing at 600W</a:t>
            </a:r>
            <a:endParaRPr sz="1200">
              <a:solidFill>
                <a:srgbClr val="663974"/>
              </a:solidFill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3974"/>
              </a:buClr>
              <a:buSzPts val="1200"/>
              <a:buChar char="▸"/>
            </a:pPr>
            <a:r>
              <a:rPr lang="en" sz="1200">
                <a:solidFill>
                  <a:srgbClr val="663974"/>
                </a:solidFill>
              </a:rPr>
              <a:t>Equinix Renewal</a:t>
            </a:r>
            <a:endParaRPr sz="1200">
              <a:solidFill>
                <a:srgbClr val="663974"/>
              </a:solidFill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3974"/>
              </a:buClr>
              <a:buSzPts val="1200"/>
              <a:buChar char="▸"/>
            </a:pPr>
            <a:r>
              <a:rPr lang="en" sz="1200">
                <a:solidFill>
                  <a:srgbClr val="663974"/>
                </a:solidFill>
              </a:rPr>
              <a:t>AMSIX US Sale</a:t>
            </a:r>
            <a:endParaRPr sz="1200">
              <a:solidFill>
                <a:srgbClr val="663974"/>
              </a:solidFill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3974"/>
              </a:buClr>
              <a:buSzPts val="1200"/>
              <a:buChar char="▸"/>
            </a:pPr>
            <a:r>
              <a:rPr lang="en" sz="1200">
                <a:solidFill>
                  <a:srgbClr val="663974"/>
                </a:solidFill>
              </a:rPr>
              <a:t>Chicago IX</a:t>
            </a:r>
            <a:endParaRPr sz="1200">
              <a:solidFill>
                <a:srgbClr val="663974"/>
              </a:solidFill>
            </a:endParaRPr>
          </a:p>
        </p:txBody>
      </p:sp>
      <p:pic>
        <p:nvPicPr>
          <p:cNvPr id="116" name="Google Shape;11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3000" y="1891675"/>
            <a:ext cx="4335750" cy="3251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type="title"/>
          </p:nvPr>
        </p:nvSpPr>
        <p:spPr>
          <a:xfrm>
            <a:off x="838350" y="283900"/>
            <a:ext cx="53241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Font typeface="Montserrat"/>
              <a:buNone/>
            </a:pPr>
            <a:r>
              <a:rPr lang="en">
                <a:solidFill>
                  <a:srgbClr val="999999"/>
                </a:solidFill>
              </a:rPr>
              <a:t>WISCNET </a:t>
            </a:r>
            <a:r>
              <a:rPr lang="en">
                <a:solidFill>
                  <a:srgbClr val="663974"/>
                </a:solidFill>
              </a:rPr>
              <a:t>NETWORK</a:t>
            </a:r>
            <a:r>
              <a:rPr lang="en">
                <a:solidFill>
                  <a:srgbClr val="999999"/>
                </a:solidFill>
              </a:rPr>
              <a:t> UPDATE</a:t>
            </a:r>
            <a:endParaRPr/>
          </a:p>
        </p:txBody>
      </p:sp>
      <p:sp>
        <p:nvSpPr>
          <p:cNvPr id="122" name="Google Shape;122;p19"/>
          <p:cNvSpPr txBox="1"/>
          <p:nvPr>
            <p:ph idx="1" type="body"/>
          </p:nvPr>
        </p:nvSpPr>
        <p:spPr>
          <a:xfrm>
            <a:off x="838350" y="769600"/>
            <a:ext cx="5324100" cy="5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3974"/>
              </a:buClr>
              <a:buSzPts val="1600"/>
              <a:buChar char="▸"/>
            </a:pPr>
            <a:r>
              <a:rPr lang="en">
                <a:solidFill>
                  <a:srgbClr val="663974"/>
                </a:solidFill>
              </a:rPr>
              <a:t>Tools</a:t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123" name="Google Shape;123;p19"/>
          <p:cNvSpPr txBox="1"/>
          <p:nvPr>
            <p:ph idx="1" type="body"/>
          </p:nvPr>
        </p:nvSpPr>
        <p:spPr>
          <a:xfrm>
            <a:off x="838350" y="1093150"/>
            <a:ext cx="5324100" cy="11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3974"/>
              </a:buClr>
              <a:buSzPts val="1400"/>
              <a:buFont typeface="Karla"/>
              <a:buChar char="▸"/>
            </a:pPr>
            <a:r>
              <a:rPr lang="en" sz="1400">
                <a:solidFill>
                  <a:srgbClr val="663974"/>
                </a:solidFill>
              </a:rPr>
              <a:t>WiscNic status:</a:t>
            </a:r>
            <a:endParaRPr sz="1400">
              <a:solidFill>
                <a:srgbClr val="663974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663974"/>
              </a:solidFill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3974"/>
              </a:buClr>
              <a:buSzPts val="1400"/>
              <a:buFont typeface="Karla"/>
              <a:buChar char="▸"/>
            </a:pPr>
            <a:r>
              <a:rPr lang="en" sz="1400">
                <a:solidFill>
                  <a:srgbClr val="663974"/>
                </a:solidFill>
              </a:rPr>
              <a:t>IPAM replacement: Netbox</a:t>
            </a:r>
            <a:endParaRPr sz="1400">
              <a:solidFill>
                <a:srgbClr val="663974"/>
              </a:solidFill>
            </a:endParaRPr>
          </a:p>
        </p:txBody>
      </p:sp>
      <p:pic>
        <p:nvPicPr>
          <p:cNvPr id="124" name="Google Shape;1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4100" y="1915300"/>
            <a:ext cx="3772431" cy="257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0675" y="1400290"/>
            <a:ext cx="5067500" cy="22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/>
          <p:nvPr>
            <p:ph type="title"/>
          </p:nvPr>
        </p:nvSpPr>
        <p:spPr>
          <a:xfrm>
            <a:off x="838350" y="283900"/>
            <a:ext cx="53241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Font typeface="Montserrat"/>
              <a:buNone/>
            </a:pPr>
            <a:r>
              <a:rPr lang="en">
                <a:solidFill>
                  <a:srgbClr val="999999"/>
                </a:solidFill>
              </a:rPr>
              <a:t>WISCNET </a:t>
            </a:r>
            <a:r>
              <a:rPr lang="en">
                <a:solidFill>
                  <a:srgbClr val="663974"/>
                </a:solidFill>
              </a:rPr>
              <a:t>NETWORK</a:t>
            </a:r>
            <a:r>
              <a:rPr lang="en">
                <a:solidFill>
                  <a:srgbClr val="999999"/>
                </a:solidFill>
              </a:rPr>
              <a:t> UPDATE</a:t>
            </a:r>
            <a:endParaRPr/>
          </a:p>
        </p:txBody>
      </p:sp>
      <p:sp>
        <p:nvSpPr>
          <p:cNvPr id="131" name="Google Shape;131;p20"/>
          <p:cNvSpPr txBox="1"/>
          <p:nvPr>
            <p:ph idx="1" type="body"/>
          </p:nvPr>
        </p:nvSpPr>
        <p:spPr>
          <a:xfrm>
            <a:off x="838350" y="769600"/>
            <a:ext cx="5324100" cy="5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3974"/>
              </a:buClr>
              <a:buSzPts val="1600"/>
              <a:buChar char="▸"/>
            </a:pPr>
            <a:r>
              <a:rPr lang="en">
                <a:solidFill>
                  <a:srgbClr val="663974"/>
                </a:solidFill>
              </a:rPr>
              <a:t>Projects</a:t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132" name="Google Shape;132;p20"/>
          <p:cNvSpPr txBox="1"/>
          <p:nvPr>
            <p:ph idx="1" type="body"/>
          </p:nvPr>
        </p:nvSpPr>
        <p:spPr>
          <a:xfrm>
            <a:off x="940825" y="1093150"/>
            <a:ext cx="4422000" cy="36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3974"/>
              </a:buClr>
              <a:buSzPts val="1400"/>
              <a:buFont typeface="Karla"/>
              <a:buChar char="▸"/>
            </a:pPr>
            <a:r>
              <a:rPr lang="en" sz="1400">
                <a:solidFill>
                  <a:srgbClr val="663974"/>
                </a:solidFill>
              </a:rPr>
              <a:t>DDoS scrubbing/monitoring</a:t>
            </a:r>
            <a:endParaRPr sz="1400">
              <a:solidFill>
                <a:srgbClr val="663974"/>
              </a:solidFill>
            </a:endParaRPr>
          </a:p>
          <a:p>
            <a:pPr indent="127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3974"/>
              </a:buClr>
              <a:buSzPts val="1400"/>
              <a:buChar char="▹"/>
            </a:pPr>
            <a:r>
              <a:rPr lang="en" sz="1400">
                <a:solidFill>
                  <a:srgbClr val="663974"/>
                </a:solidFill>
              </a:rPr>
              <a:t>Telia, GTT</a:t>
            </a:r>
            <a:endParaRPr sz="1400">
              <a:solidFill>
                <a:srgbClr val="663974"/>
              </a:solidFill>
            </a:endParaRPr>
          </a:p>
          <a:p>
            <a:pPr indent="127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3974"/>
              </a:buClr>
              <a:buSzPts val="1400"/>
              <a:buChar char="▹"/>
            </a:pPr>
            <a:r>
              <a:rPr lang="en" sz="1400">
                <a:solidFill>
                  <a:srgbClr val="663974"/>
                </a:solidFill>
              </a:rPr>
              <a:t>Kentik, Viavi, ThousandEyes...</a:t>
            </a:r>
            <a:endParaRPr sz="1400">
              <a:solidFill>
                <a:srgbClr val="663974"/>
              </a:solidFill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3974"/>
              </a:buClr>
              <a:buSzPts val="1400"/>
              <a:buChar char="▸"/>
            </a:pPr>
            <a:r>
              <a:rPr lang="en" sz="1400">
                <a:solidFill>
                  <a:srgbClr val="663974"/>
                </a:solidFill>
              </a:rPr>
              <a:t>Additional transit port in Minneapolis</a:t>
            </a:r>
            <a:endParaRPr sz="1400">
              <a:solidFill>
                <a:srgbClr val="663974"/>
              </a:solidFill>
            </a:endParaRPr>
          </a:p>
          <a:p>
            <a:pPr indent="127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3974"/>
              </a:buClr>
              <a:buSzPts val="1400"/>
              <a:buChar char="▹"/>
            </a:pPr>
            <a:r>
              <a:rPr lang="en" sz="1400">
                <a:solidFill>
                  <a:srgbClr val="663974"/>
                </a:solidFill>
              </a:rPr>
              <a:t>Telia</a:t>
            </a:r>
            <a:endParaRPr sz="1400">
              <a:solidFill>
                <a:srgbClr val="663974"/>
              </a:solidFill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3974"/>
              </a:buClr>
              <a:buSzPts val="1400"/>
              <a:buChar char="▸"/>
            </a:pPr>
            <a:r>
              <a:rPr lang="en" sz="1400">
                <a:solidFill>
                  <a:srgbClr val="663974"/>
                </a:solidFill>
              </a:rPr>
              <a:t>Highway 41</a:t>
            </a:r>
            <a:endParaRPr sz="1400">
              <a:solidFill>
                <a:srgbClr val="663974"/>
              </a:solidFill>
            </a:endParaRPr>
          </a:p>
          <a:p>
            <a:pPr indent="127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3974"/>
              </a:buClr>
              <a:buSzPts val="1400"/>
              <a:buChar char="▹"/>
            </a:pPr>
            <a:r>
              <a:rPr lang="en" sz="1400">
                <a:solidFill>
                  <a:srgbClr val="663974"/>
                </a:solidFill>
              </a:rPr>
              <a:t>Waiting on amps for the last span</a:t>
            </a:r>
            <a:endParaRPr sz="1400">
              <a:solidFill>
                <a:srgbClr val="663974"/>
              </a:solidFill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3974"/>
              </a:buClr>
              <a:buSzPts val="1400"/>
              <a:buChar char="▸"/>
            </a:pPr>
            <a:r>
              <a:rPr lang="en" sz="1400">
                <a:solidFill>
                  <a:srgbClr val="663974"/>
                </a:solidFill>
              </a:rPr>
              <a:t>100G backbone in Milwaukee</a:t>
            </a:r>
            <a:endParaRPr sz="1400">
              <a:solidFill>
                <a:srgbClr val="663974"/>
              </a:solidFill>
            </a:endParaRPr>
          </a:p>
          <a:p>
            <a:pPr indent="127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3974"/>
              </a:buClr>
              <a:buSzPts val="1400"/>
              <a:buChar char="▹"/>
            </a:pPr>
            <a:r>
              <a:rPr lang="en" sz="1400">
                <a:solidFill>
                  <a:srgbClr val="663974"/>
                </a:solidFill>
              </a:rPr>
              <a:t>Waiting on hardware</a:t>
            </a:r>
            <a:endParaRPr sz="1400">
              <a:solidFill>
                <a:srgbClr val="663974"/>
              </a:solidFill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3974"/>
              </a:buClr>
              <a:buSzPts val="1400"/>
              <a:buChar char="▸"/>
            </a:pPr>
            <a:r>
              <a:rPr lang="en" sz="1400">
                <a:solidFill>
                  <a:srgbClr val="663974"/>
                </a:solidFill>
              </a:rPr>
              <a:t>DNS</a:t>
            </a:r>
            <a:endParaRPr sz="1400">
              <a:solidFill>
                <a:srgbClr val="663974"/>
              </a:solidFill>
            </a:endParaRPr>
          </a:p>
          <a:p>
            <a:pPr indent="127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3974"/>
              </a:buClr>
              <a:buSzPts val="1400"/>
              <a:buChar char="▹"/>
            </a:pPr>
            <a:r>
              <a:rPr lang="en" sz="1400">
                <a:solidFill>
                  <a:srgbClr val="663974"/>
                </a:solidFill>
              </a:rPr>
              <a:t>Member portal</a:t>
            </a:r>
            <a:endParaRPr sz="1400">
              <a:solidFill>
                <a:srgbClr val="663974"/>
              </a:solidFill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3974"/>
              </a:buClr>
              <a:buSzPts val="1400"/>
              <a:buChar char="▸"/>
            </a:pPr>
            <a:r>
              <a:rPr lang="en" sz="1400">
                <a:solidFill>
                  <a:srgbClr val="663974"/>
                </a:solidFill>
              </a:rPr>
              <a:t>Hardware evaluations</a:t>
            </a:r>
            <a:endParaRPr sz="1400">
              <a:solidFill>
                <a:srgbClr val="663974"/>
              </a:solidFill>
            </a:endParaRPr>
          </a:p>
          <a:p>
            <a:pPr indent="127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3974"/>
              </a:buClr>
              <a:buSzPts val="1400"/>
              <a:buChar char="▹"/>
            </a:pPr>
            <a:r>
              <a:rPr lang="en" sz="1400">
                <a:solidFill>
                  <a:srgbClr val="663974"/>
                </a:solidFill>
              </a:rPr>
              <a:t>MX10k</a:t>
            </a:r>
            <a:endParaRPr sz="1400">
              <a:solidFill>
                <a:srgbClr val="663974"/>
              </a:solidFill>
            </a:endParaRPr>
          </a:p>
          <a:p>
            <a:pPr indent="127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3974"/>
              </a:buClr>
              <a:buSzPts val="1400"/>
              <a:buChar char="▹"/>
            </a:pPr>
            <a:r>
              <a:rPr lang="en" sz="1400">
                <a:solidFill>
                  <a:srgbClr val="663974"/>
                </a:solidFill>
              </a:rPr>
              <a:t>QFX51*0</a:t>
            </a:r>
            <a:endParaRPr sz="1400">
              <a:solidFill>
                <a:srgbClr val="663974"/>
              </a:solidFill>
            </a:endParaRPr>
          </a:p>
          <a:p>
            <a:pPr indent="127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3974"/>
              </a:buClr>
              <a:buSzPts val="1400"/>
              <a:buChar char="▹"/>
            </a:pPr>
            <a:r>
              <a:rPr lang="en" sz="1400">
                <a:solidFill>
                  <a:srgbClr val="663974"/>
                </a:solidFill>
              </a:rPr>
              <a:t>Other?</a:t>
            </a:r>
            <a:endParaRPr sz="1400">
              <a:solidFill>
                <a:srgbClr val="663974"/>
              </a:solidFill>
            </a:endParaRPr>
          </a:p>
        </p:txBody>
      </p:sp>
      <p:pic>
        <p:nvPicPr>
          <p:cNvPr id="133" name="Google Shape;13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8725" y="3718300"/>
            <a:ext cx="796625" cy="65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/>
          <p:nvPr>
            <p:ph type="title"/>
          </p:nvPr>
        </p:nvSpPr>
        <p:spPr>
          <a:xfrm>
            <a:off x="838350" y="283900"/>
            <a:ext cx="53241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Font typeface="Montserrat"/>
              <a:buNone/>
            </a:pPr>
            <a:r>
              <a:rPr lang="en">
                <a:solidFill>
                  <a:srgbClr val="999999"/>
                </a:solidFill>
              </a:rPr>
              <a:t>WISCNET </a:t>
            </a:r>
            <a:r>
              <a:rPr lang="en">
                <a:solidFill>
                  <a:srgbClr val="663974"/>
                </a:solidFill>
              </a:rPr>
              <a:t>NETWORK</a:t>
            </a:r>
            <a:r>
              <a:rPr lang="en">
                <a:solidFill>
                  <a:srgbClr val="999999"/>
                </a:solidFill>
              </a:rPr>
              <a:t> UPDATE</a:t>
            </a:r>
            <a:endParaRPr/>
          </a:p>
        </p:txBody>
      </p:sp>
      <p:sp>
        <p:nvSpPr>
          <p:cNvPr id="139" name="Google Shape;139;p21"/>
          <p:cNvSpPr txBox="1"/>
          <p:nvPr>
            <p:ph idx="1" type="body"/>
          </p:nvPr>
        </p:nvSpPr>
        <p:spPr>
          <a:xfrm>
            <a:off x="838350" y="769600"/>
            <a:ext cx="5324100" cy="5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3974"/>
              </a:buClr>
              <a:buSzPts val="1600"/>
              <a:buChar char="▸"/>
            </a:pPr>
            <a:r>
              <a:rPr lang="en">
                <a:solidFill>
                  <a:srgbClr val="663974"/>
                </a:solidFill>
              </a:rPr>
              <a:t>Reorg</a:t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140" name="Google Shape;140;p21"/>
          <p:cNvSpPr txBox="1"/>
          <p:nvPr>
            <p:ph idx="1" type="body"/>
          </p:nvPr>
        </p:nvSpPr>
        <p:spPr>
          <a:xfrm>
            <a:off x="940950" y="1050175"/>
            <a:ext cx="5793000" cy="25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663974"/>
              </a:buClr>
              <a:buSzPts val="1200"/>
              <a:buChar char="▸"/>
            </a:pPr>
            <a:r>
              <a:rPr lang="en" sz="1200">
                <a:solidFill>
                  <a:srgbClr val="663974"/>
                </a:solidFill>
              </a:rPr>
              <a:t>Dave Lois - CEO</a:t>
            </a:r>
            <a:endParaRPr sz="1200">
              <a:solidFill>
                <a:srgbClr val="663974"/>
              </a:solidFill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3974"/>
              </a:buClr>
              <a:buSzPts val="1200"/>
              <a:buFont typeface="Karla"/>
              <a:buChar char="▸"/>
            </a:pPr>
            <a:r>
              <a:rPr lang="en" sz="1200">
                <a:solidFill>
                  <a:srgbClr val="663974"/>
                </a:solidFill>
              </a:rPr>
              <a:t>From four teams to three:</a:t>
            </a:r>
            <a:endParaRPr sz="1200">
              <a:solidFill>
                <a:srgbClr val="663974"/>
              </a:solidFill>
            </a:endParaRPr>
          </a:p>
          <a:p>
            <a:pPr indent="254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3974"/>
              </a:buClr>
              <a:buSzPts val="1200"/>
              <a:buChar char="▹"/>
            </a:pPr>
            <a:r>
              <a:rPr lang="en" sz="1200">
                <a:solidFill>
                  <a:srgbClr val="663974"/>
                </a:solidFill>
              </a:rPr>
              <a:t>Member Engagement</a:t>
            </a:r>
            <a:endParaRPr sz="1200">
              <a:solidFill>
                <a:srgbClr val="663974"/>
              </a:solidFill>
            </a:endParaRPr>
          </a:p>
          <a:p>
            <a:pPr indent="254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3974"/>
              </a:buClr>
              <a:buSzPts val="1200"/>
              <a:buChar char="▹"/>
            </a:pPr>
            <a:r>
              <a:rPr lang="en" sz="1200">
                <a:solidFill>
                  <a:srgbClr val="663974"/>
                </a:solidFill>
              </a:rPr>
              <a:t>John Pederson - Organizational Strategist and Director</a:t>
            </a:r>
            <a:endParaRPr sz="1200">
              <a:solidFill>
                <a:srgbClr val="663974"/>
              </a:solidFill>
            </a:endParaRPr>
          </a:p>
          <a:p>
            <a:pPr indent="254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3974"/>
              </a:buClr>
              <a:buSzPts val="1200"/>
              <a:buChar char="▹"/>
            </a:pPr>
            <a:r>
              <a:rPr lang="en" sz="1200">
                <a:solidFill>
                  <a:srgbClr val="663974"/>
                </a:solidFill>
              </a:rPr>
              <a:t>Member Platform</a:t>
            </a:r>
            <a:endParaRPr sz="1200">
              <a:solidFill>
                <a:srgbClr val="663974"/>
              </a:solidFill>
            </a:endParaRPr>
          </a:p>
          <a:p>
            <a:pPr indent="254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3974"/>
              </a:buClr>
              <a:buSzPts val="1200"/>
              <a:buChar char="▹"/>
            </a:pPr>
            <a:r>
              <a:rPr lang="en" sz="1200">
                <a:solidFill>
                  <a:srgbClr val="663974"/>
                </a:solidFill>
              </a:rPr>
              <a:t>Brian Remer - CTO</a:t>
            </a:r>
            <a:endParaRPr sz="1200">
              <a:solidFill>
                <a:srgbClr val="663974"/>
              </a:solidFill>
            </a:endParaRPr>
          </a:p>
          <a:p>
            <a:pPr indent="254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3974"/>
              </a:buClr>
              <a:buSzPts val="1200"/>
              <a:buFont typeface="Karla"/>
              <a:buChar char="▹"/>
            </a:pPr>
            <a:r>
              <a:rPr lang="en" sz="1200">
                <a:solidFill>
                  <a:srgbClr val="663974"/>
                </a:solidFill>
              </a:rPr>
              <a:t>Member Success</a:t>
            </a:r>
            <a:endParaRPr sz="1200">
              <a:solidFill>
                <a:srgbClr val="663974"/>
              </a:solidFill>
            </a:endParaRPr>
          </a:p>
          <a:p>
            <a:pPr indent="254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3974"/>
              </a:buClr>
              <a:buSzPts val="1200"/>
              <a:buChar char="▹"/>
            </a:pPr>
            <a:r>
              <a:rPr lang="en" sz="1200">
                <a:solidFill>
                  <a:srgbClr val="663974"/>
                </a:solidFill>
              </a:rPr>
              <a:t>Kika Barr - COO</a:t>
            </a:r>
            <a:endParaRPr sz="1200">
              <a:solidFill>
                <a:srgbClr val="663974"/>
              </a:solidFill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3974"/>
              </a:buClr>
              <a:buSzPts val="1200"/>
              <a:buChar char="▸"/>
            </a:pPr>
            <a:r>
              <a:rPr lang="en" sz="1200">
                <a:solidFill>
                  <a:srgbClr val="663974"/>
                </a:solidFill>
              </a:rPr>
              <a:t>Current staff count: 21</a:t>
            </a:r>
            <a:endParaRPr sz="1200">
              <a:solidFill>
                <a:srgbClr val="663974"/>
              </a:solidFill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3974"/>
              </a:buClr>
              <a:buSzPts val="1200"/>
              <a:buChar char="▸"/>
            </a:pPr>
            <a:r>
              <a:rPr lang="en" sz="1200">
                <a:solidFill>
                  <a:srgbClr val="663974"/>
                </a:solidFill>
              </a:rPr>
              <a:t>24/7 NOC: Outsourced to iNOC</a:t>
            </a:r>
            <a:endParaRPr sz="1200">
              <a:solidFill>
                <a:srgbClr val="663974"/>
              </a:solidFill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3974"/>
              </a:buClr>
              <a:buSzPts val="1200"/>
              <a:buChar char="▸"/>
            </a:pPr>
            <a:r>
              <a:rPr lang="en" sz="1200">
                <a:solidFill>
                  <a:srgbClr val="663974"/>
                </a:solidFill>
              </a:rPr>
              <a:t>Accounts payable/</a:t>
            </a:r>
            <a:r>
              <a:rPr lang="en" sz="1200">
                <a:solidFill>
                  <a:srgbClr val="663974"/>
                </a:solidFill>
              </a:rPr>
              <a:t>receivable</a:t>
            </a:r>
            <a:r>
              <a:rPr lang="en" sz="1200">
                <a:solidFill>
                  <a:srgbClr val="663974"/>
                </a:solidFill>
              </a:rPr>
              <a:t> being </a:t>
            </a:r>
            <a:endParaRPr sz="1200">
              <a:solidFill>
                <a:srgbClr val="663974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3974"/>
                </a:solidFill>
              </a:rPr>
              <a:t>outsourced to Burndt</a:t>
            </a:r>
            <a:endParaRPr sz="1200">
              <a:solidFill>
                <a:srgbClr val="663974"/>
              </a:solidFill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3974"/>
              </a:buClr>
              <a:buSzPts val="1200"/>
              <a:buChar char="▸"/>
            </a:pPr>
            <a:r>
              <a:rPr lang="en" sz="1200">
                <a:solidFill>
                  <a:srgbClr val="663974"/>
                </a:solidFill>
              </a:rPr>
              <a:t>Office turkey season is starting</a:t>
            </a:r>
            <a:endParaRPr sz="1200">
              <a:solidFill>
                <a:srgbClr val="663974"/>
              </a:solidFill>
            </a:endParaRPr>
          </a:p>
          <a:p>
            <a:pPr indent="914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663974"/>
              </a:solidFill>
            </a:endParaRPr>
          </a:p>
        </p:txBody>
      </p:sp>
      <p:pic>
        <p:nvPicPr>
          <p:cNvPr id="141" name="Google Shape;14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7025" y="2487725"/>
            <a:ext cx="2934501" cy="2200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/>
          <p:nvPr>
            <p:ph idx="1" type="body"/>
          </p:nvPr>
        </p:nvSpPr>
        <p:spPr>
          <a:xfrm>
            <a:off x="167600" y="2400125"/>
            <a:ext cx="5064000" cy="22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</a:rPr>
              <a:t>Brian Remer, Chief Technology Officer, brian.remer@wiscnet.net</a:t>
            </a:r>
            <a:endParaRPr sz="1200">
              <a:solidFill>
                <a:srgbClr val="666666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</a:rPr>
              <a:t>Engineering Team:</a:t>
            </a:r>
            <a:endParaRPr sz="12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</a:rPr>
              <a:t>Ben Chase, Network Engineer,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hlinkClick r:id="rId3"/>
              </a:rPr>
              <a:t>bchase@wiscnet.net</a:t>
            </a:r>
            <a:endParaRPr sz="1200">
              <a:solidFill>
                <a:srgbClr val="666666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</a:rPr>
              <a:t>Chris Wopat, </a:t>
            </a:r>
            <a:r>
              <a:rPr lang="en" sz="1200">
                <a:solidFill>
                  <a:srgbClr val="666666"/>
                </a:solidFill>
              </a:rPr>
              <a:t>Senior</a:t>
            </a:r>
            <a:r>
              <a:rPr lang="en" sz="1200">
                <a:solidFill>
                  <a:srgbClr val="666666"/>
                </a:solidFill>
              </a:rPr>
              <a:t> Network Engineer, wopat@wiscnet.net</a:t>
            </a:r>
            <a:endParaRPr sz="1200">
              <a:solidFill>
                <a:srgbClr val="666666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</a:rPr>
              <a:t>Josh Gorton, </a:t>
            </a:r>
            <a:r>
              <a:rPr lang="en" sz="1200">
                <a:solidFill>
                  <a:schemeClr val="dk2"/>
                </a:solidFill>
              </a:rPr>
              <a:t>Network Engineer, </a:t>
            </a:r>
            <a:r>
              <a:rPr lang="en" sz="1200">
                <a:solidFill>
                  <a:srgbClr val="666666"/>
                </a:solidFill>
                <a:uFill>
                  <a:noFill/>
                </a:uFill>
                <a:hlinkClick r:id="rId4"/>
              </a:rPr>
              <a:t>joshg@wiscnet.net</a:t>
            </a:r>
            <a:endParaRPr sz="1200">
              <a:solidFill>
                <a:srgbClr val="666666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6397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63974"/>
              </a:solidFill>
            </a:endParaRPr>
          </a:p>
        </p:txBody>
      </p:sp>
      <p:sp>
        <p:nvSpPr>
          <p:cNvPr id="147" name="Google Shape;147;p22"/>
          <p:cNvSpPr txBox="1"/>
          <p:nvPr>
            <p:ph type="title"/>
          </p:nvPr>
        </p:nvSpPr>
        <p:spPr>
          <a:xfrm>
            <a:off x="167600" y="1406525"/>
            <a:ext cx="48015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1130"/>
              </a:buClr>
              <a:buFont typeface="Arial"/>
              <a:buNone/>
            </a:pPr>
            <a:r>
              <a:rPr b="0" lang="en" sz="2900">
                <a:solidFill>
                  <a:srgbClr val="663974"/>
                </a:solidFill>
                <a:latin typeface="Arial"/>
                <a:ea typeface="Arial"/>
                <a:cs typeface="Arial"/>
                <a:sym typeface="Arial"/>
              </a:rPr>
              <a:t>WiscNet Network Update</a:t>
            </a:r>
            <a:br>
              <a:rPr b="0" lang="en" sz="2900">
                <a:solidFill>
                  <a:srgbClr val="66397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n" sz="2900">
                <a:solidFill>
                  <a:srgbClr val="663974"/>
                </a:solidFill>
                <a:latin typeface="Arial"/>
                <a:ea typeface="Arial"/>
                <a:cs typeface="Arial"/>
                <a:sym typeface="Arial"/>
              </a:rPr>
              <a:t>Fall 2019</a:t>
            </a:r>
            <a:endParaRPr b="0" sz="2900">
              <a:solidFill>
                <a:srgbClr val="66397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1130"/>
              </a:buClr>
              <a:buFont typeface="Arial"/>
              <a:buNone/>
            </a:pPr>
            <a:r>
              <a:t/>
            </a:r>
            <a:endParaRPr b="0" sz="2900">
              <a:solidFill>
                <a:srgbClr val="66397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adwal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