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1"/>
  </p:notesMasterIdLst>
  <p:handoutMasterIdLst>
    <p:handoutMasterId r:id="rId12"/>
  </p:handoutMasterIdLst>
  <p:sldIdLst>
    <p:sldId id="460" r:id="rId2"/>
    <p:sldId id="485" r:id="rId3"/>
    <p:sldId id="486" r:id="rId4"/>
    <p:sldId id="488" r:id="rId5"/>
    <p:sldId id="489" r:id="rId6"/>
    <p:sldId id="490" r:id="rId7"/>
    <p:sldId id="491" r:id="rId8"/>
    <p:sldId id="492" r:id="rId9"/>
    <p:sldId id="487" r:id="rId10"/>
  </p:sldIdLst>
  <p:sldSz cx="9144000" cy="6858000" type="screen4x3"/>
  <p:notesSz cx="9236075" cy="7010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FFFF00"/>
    <a:srgbClr val="9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86420" autoAdjust="0"/>
  </p:normalViewPr>
  <p:slideViewPr>
    <p:cSldViewPr>
      <p:cViewPr varScale="1">
        <p:scale>
          <a:sx n="64" d="100"/>
          <a:sy n="64" d="100"/>
        </p:scale>
        <p:origin x="924" y="102"/>
      </p:cViewPr>
      <p:guideLst>
        <p:guide orient="horz" pos="42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014" y="54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3C6B239-B09E-47D8-8DFD-60B66E0A2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53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029" y="3329940"/>
            <a:ext cx="7388022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CED8C79-A234-450D-A201-E75BE8FF2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9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3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Telecom</a:t>
            </a:r>
            <a:r>
              <a:rPr lang="en-US" baseline="0" dirty="0" smtClean="0"/>
              <a:t> Act of 1996 expanded the USF to include RHC for telehealth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FCC Universal Service Fund collects ~$8B</a:t>
            </a:r>
            <a:r>
              <a:rPr lang="en-US" baseline="0" dirty="0" smtClean="0"/>
              <a:t> to improve broadband connectivity in the 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RHC – HCF available since 1998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6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If UW-System applies for funding along with other</a:t>
            </a:r>
            <a:r>
              <a:rPr lang="en-US" baseline="0" dirty="0" smtClean="0"/>
              <a:t> consortium &amp; the total national amount exceeds $150MM for that year, then all consortium participants funding is pro-rated for the entire multi-year term (3 years).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91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 smtClean="0"/>
              <a:t>8 tiers of prioritized funding from “Most Rural” -&gt; “Urban” &amp; areas in a Medically Underserved Area/Population (MUA/P) where demand exceeds available funding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33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C4A1-3512-4D51-88DF-D5B74A63FE5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43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  <a:effectLst/>
        </p:spPr>
        <p:txBody>
          <a:bodyPr/>
          <a:lstStyle>
            <a:lvl1pPr>
              <a:defRPr sz="4800" b="0">
                <a:solidFill>
                  <a:srgbClr val="900040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746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advClick="0" advTm="10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k.christian@doit.wisc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schlicht@uwsa.edu" TargetMode="External"/><Relationship Id="rId4" Type="http://schemas.openxmlformats.org/officeDocument/2006/relationships/hyperlink" Target="mailto:patrick.christian@wis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267200"/>
            <a:ext cx="71628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Patrick </a:t>
            </a:r>
            <a:r>
              <a:rPr lang="en-US" dirty="0" err="1" smtClean="0"/>
              <a:t>Christian,</a:t>
            </a:r>
            <a:r>
              <a:rPr lang="en-US" dirty="0" smtClean="0"/>
              <a:t> Mike Schlicht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Rural Health Care Program – Healthcare Connect Fund Updates</a:t>
            </a:r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553200" y="6182405"/>
            <a:ext cx="2362200" cy="544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0"/>
              </a:spcBef>
              <a:spcAft>
                <a:spcPct val="50000"/>
              </a:spcAft>
              <a:buFontTx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9/25/2019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066800"/>
          </a:xfrm>
        </p:spPr>
        <p:txBody>
          <a:bodyPr/>
          <a:lstStyle/>
          <a:p>
            <a:r>
              <a:rPr lang="en-US" dirty="0" smtClean="0"/>
              <a:t>FCC (USAC) Broadband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810000"/>
          </a:xfrm>
        </p:spPr>
        <p:txBody>
          <a:bodyPr/>
          <a:lstStyle/>
          <a:p>
            <a:r>
              <a:rPr lang="en-US" dirty="0" smtClean="0"/>
              <a:t>Schools </a:t>
            </a:r>
            <a:r>
              <a:rPr lang="en-US" dirty="0"/>
              <a:t>and </a:t>
            </a:r>
            <a:r>
              <a:rPr lang="en-US" dirty="0" smtClean="0"/>
              <a:t>Libraries (E-rate) ($2.2B/</a:t>
            </a:r>
            <a:r>
              <a:rPr lang="en-US" dirty="0" err="1" smtClean="0"/>
              <a:t>yr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discounts to keep students and library patrons connected to broadband and voice services</a:t>
            </a:r>
          </a:p>
          <a:p>
            <a:r>
              <a:rPr lang="en-US" dirty="0" smtClean="0"/>
              <a:t>Lifeline (~1.5B/</a:t>
            </a:r>
            <a:r>
              <a:rPr lang="en-US" dirty="0" err="1" smtClean="0"/>
              <a:t>yr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helps </a:t>
            </a:r>
            <a:r>
              <a:rPr lang="en-US" dirty="0"/>
              <a:t>households obtain </a:t>
            </a:r>
            <a:r>
              <a:rPr lang="en-US" dirty="0" smtClean="0"/>
              <a:t>voice </a:t>
            </a:r>
            <a:r>
              <a:rPr lang="en-US" dirty="0"/>
              <a:t>and broadband connectivity services </a:t>
            </a:r>
            <a:r>
              <a:rPr lang="en-US" dirty="0" smtClean="0"/>
              <a:t>needed to participate/function </a:t>
            </a:r>
            <a:r>
              <a:rPr lang="en-US" dirty="0"/>
              <a:t>in </a:t>
            </a:r>
            <a:r>
              <a:rPr lang="en-US" dirty="0" smtClean="0"/>
              <a:t>the digital world</a:t>
            </a:r>
            <a:endParaRPr lang="en-US" dirty="0"/>
          </a:p>
          <a:p>
            <a:r>
              <a:rPr lang="en-US" dirty="0" smtClean="0"/>
              <a:t>High Cost (Connect America Fund) (~4.2B/</a:t>
            </a:r>
            <a:r>
              <a:rPr lang="en-US" dirty="0" err="1" smtClean="0"/>
              <a:t>yr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funding </a:t>
            </a:r>
            <a:r>
              <a:rPr lang="en-US" dirty="0"/>
              <a:t>to companies working to expand connectivity infrastructure in </a:t>
            </a:r>
            <a:r>
              <a:rPr lang="en-US" dirty="0" smtClean="0"/>
              <a:t>unserved </a:t>
            </a:r>
            <a:r>
              <a:rPr lang="en-US" dirty="0"/>
              <a:t>or underserved </a:t>
            </a:r>
            <a:r>
              <a:rPr lang="en-US" dirty="0" smtClean="0"/>
              <a:t>areas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447800"/>
            <a:ext cx="8229600" cy="1447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Rural Health Care (was </a:t>
            </a:r>
            <a:r>
              <a:rPr lang="en-US" strike="sngStrike" kern="0" dirty="0" smtClean="0"/>
              <a:t>$400MM</a:t>
            </a:r>
            <a:r>
              <a:rPr lang="en-US" kern="0" dirty="0" smtClean="0"/>
              <a:t> $571MM cap/</a:t>
            </a:r>
            <a:r>
              <a:rPr lang="en-US" kern="0" dirty="0" err="1" smtClean="0"/>
              <a:t>yr</a:t>
            </a:r>
            <a:r>
              <a:rPr lang="en-US" kern="0" dirty="0" smtClean="0"/>
              <a:t>)</a:t>
            </a:r>
          </a:p>
          <a:p>
            <a:pPr lvl="1"/>
            <a:r>
              <a:rPr lang="en-US" kern="0" dirty="0" smtClean="0"/>
              <a:t>supports health care providers in bringing world class medical care to </a:t>
            </a:r>
            <a:r>
              <a:rPr lang="en-US" u="sng" kern="0" dirty="0" smtClean="0"/>
              <a:t>rural areas</a:t>
            </a:r>
            <a:r>
              <a:rPr lang="en-US" kern="0" dirty="0" smtClean="0"/>
              <a:t> through </a:t>
            </a:r>
            <a:r>
              <a:rPr lang="en-US" u="sng" kern="0" dirty="0" smtClean="0"/>
              <a:t>increased broadband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42384855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066800"/>
          </a:xfrm>
        </p:spPr>
        <p:txBody>
          <a:bodyPr/>
          <a:lstStyle/>
          <a:p>
            <a:r>
              <a:rPr lang="en-US" dirty="0" smtClean="0"/>
              <a:t>UWs as HCPs?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334000"/>
          </a:xfrm>
        </p:spPr>
        <p:txBody>
          <a:bodyPr/>
          <a:lstStyle/>
          <a:p>
            <a:r>
              <a:rPr lang="en-US" b="0" dirty="0" smtClean="0"/>
              <a:t>All </a:t>
            </a:r>
            <a:r>
              <a:rPr lang="en-US" b="0" dirty="0"/>
              <a:t>26 UW-System campuses certified by </a:t>
            </a:r>
            <a:r>
              <a:rPr lang="en-US" b="0" dirty="0" smtClean="0"/>
              <a:t>RHC </a:t>
            </a:r>
            <a:r>
              <a:rPr lang="en-US" b="0" dirty="0"/>
              <a:t>as eligible HCP (health </a:t>
            </a:r>
            <a:r>
              <a:rPr lang="en-US" b="0" dirty="0" smtClean="0"/>
              <a:t>care training)</a:t>
            </a:r>
          </a:p>
          <a:p>
            <a:r>
              <a:rPr lang="en-US" b="0" dirty="0"/>
              <a:t>Eligible </a:t>
            </a:r>
            <a:r>
              <a:rPr lang="en-US" b="0" dirty="0" smtClean="0"/>
              <a:t>expenses </a:t>
            </a:r>
            <a:r>
              <a:rPr lang="en-US" b="0" dirty="0"/>
              <a:t>include </a:t>
            </a:r>
            <a:r>
              <a:rPr lang="en-US" b="0" dirty="0" smtClean="0"/>
              <a:t>all broadband </a:t>
            </a:r>
            <a:r>
              <a:rPr lang="en-US" b="0" dirty="0"/>
              <a:t>services, network equipment, and (for consortium applicants) HCP-constructed and owned network facilities (i.e. </a:t>
            </a:r>
            <a:r>
              <a:rPr lang="en-US" b="0" dirty="0" err="1"/>
              <a:t>SysNet</a:t>
            </a:r>
            <a:r>
              <a:rPr lang="en-US" b="0" dirty="0" smtClean="0"/>
              <a:t>)</a:t>
            </a:r>
          </a:p>
          <a:p>
            <a:pPr lvl="1"/>
            <a:r>
              <a:rPr lang="en-US" b="0" dirty="0" smtClean="0"/>
              <a:t>Subsidy is 65% of eligible expenses</a:t>
            </a:r>
          </a:p>
          <a:p>
            <a:pPr lvl="1"/>
            <a:r>
              <a:rPr lang="en-US" b="0" dirty="0" smtClean="0"/>
              <a:t>Potential $1.71MM annual subsidy</a:t>
            </a:r>
          </a:p>
          <a:p>
            <a:pPr lvl="1"/>
            <a:r>
              <a:rPr lang="en-US" b="0" dirty="0" smtClean="0"/>
              <a:t>3yr commitment (FY18 – FY20)</a:t>
            </a:r>
            <a:endParaRPr lang="en-US" b="0" dirty="0"/>
          </a:p>
          <a:p>
            <a:r>
              <a:rPr lang="en-US" b="0" dirty="0" smtClean="0"/>
              <a:t>Non-rural </a:t>
            </a:r>
            <a:r>
              <a:rPr lang="en-US" b="0" dirty="0"/>
              <a:t>HCPs are eligible only if they belong to a consortium that has &gt;50% rural HCP sites.</a:t>
            </a:r>
          </a:p>
          <a:p>
            <a:r>
              <a:rPr lang="en-US" b="0" dirty="0" smtClean="0"/>
              <a:t>RWHC-ITN </a:t>
            </a:r>
            <a:r>
              <a:rPr lang="en-US" b="0" dirty="0"/>
              <a:t>program experts/handle filings for 40-member consortium already</a:t>
            </a:r>
          </a:p>
        </p:txBody>
      </p:sp>
    </p:spTree>
    <p:extLst>
      <p:ext uri="{BB962C8B-B14F-4D97-AF65-F5344CB8AC3E}">
        <p14:creationId xmlns:p14="http://schemas.microsoft.com/office/powerpoint/2010/main" val="4275399810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066800"/>
          </a:xfrm>
        </p:spPr>
        <p:txBody>
          <a:bodyPr/>
          <a:lstStyle/>
          <a:p>
            <a:r>
              <a:rPr lang="en-US" dirty="0" smtClean="0"/>
              <a:t>RHC Program Updates: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334000"/>
          </a:xfrm>
        </p:spPr>
        <p:txBody>
          <a:bodyPr/>
          <a:lstStyle/>
          <a:p>
            <a:r>
              <a:rPr lang="en-US" b="0" dirty="0" smtClean="0"/>
              <a:t>Program reached $400MM cap in 2018 after 20 years</a:t>
            </a:r>
          </a:p>
          <a:p>
            <a:pPr lvl="1"/>
            <a:r>
              <a:rPr lang="en-US" b="0" dirty="0" smtClean="0"/>
              <a:t>Cap raised to $571MM with annual inflationary adjustments</a:t>
            </a:r>
          </a:p>
          <a:p>
            <a:pPr marL="457200" lvl="1" indent="0">
              <a:buNone/>
            </a:pPr>
            <a:endParaRPr lang="en-US" b="0" dirty="0" smtClean="0"/>
          </a:p>
          <a:p>
            <a:r>
              <a:rPr lang="en-US" b="0" dirty="0" smtClean="0"/>
              <a:t>FCC conducted a program audit/analysis</a:t>
            </a:r>
          </a:p>
          <a:p>
            <a:pPr lvl="1"/>
            <a:r>
              <a:rPr lang="en-US" b="0" dirty="0" smtClean="0"/>
              <a:t>Audit found ~80</a:t>
            </a:r>
            <a:r>
              <a:rPr lang="en-US" b="0" dirty="0"/>
              <a:t>% (Urban) </a:t>
            </a:r>
            <a:r>
              <a:rPr lang="en-US" b="0" dirty="0" smtClean="0"/>
              <a:t>&amp; ~20</a:t>
            </a:r>
            <a:r>
              <a:rPr lang="en-US" b="0" dirty="0"/>
              <a:t>% (rural) distribution of funds for a rural </a:t>
            </a:r>
            <a:r>
              <a:rPr lang="en-US" b="0" dirty="0" smtClean="0"/>
              <a:t>health care program</a:t>
            </a:r>
          </a:p>
          <a:p>
            <a:pPr lvl="1"/>
            <a:r>
              <a:rPr lang="en-US" b="0" dirty="0" smtClean="0"/>
              <a:t>Have proposed changes to ensure program goals are met</a:t>
            </a:r>
          </a:p>
        </p:txBody>
      </p:sp>
    </p:spTree>
    <p:extLst>
      <p:ext uri="{BB962C8B-B14F-4D97-AF65-F5344CB8AC3E}">
        <p14:creationId xmlns:p14="http://schemas.microsoft.com/office/powerpoint/2010/main" val="334422425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1066800"/>
          </a:xfrm>
        </p:spPr>
        <p:txBody>
          <a:bodyPr/>
          <a:lstStyle/>
          <a:p>
            <a:r>
              <a:rPr lang="en-US" dirty="0" smtClean="0"/>
              <a:t>RHC Program Updates: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334000"/>
          </a:xfrm>
        </p:spPr>
        <p:txBody>
          <a:bodyPr/>
          <a:lstStyle/>
          <a:p>
            <a:r>
              <a:rPr lang="en-US" b="0" dirty="0" smtClean="0"/>
              <a:t>No </a:t>
            </a:r>
            <a:r>
              <a:rPr lang="en-US" b="0" dirty="0"/>
              <a:t>anticipated impact on healthcare instruction institution </a:t>
            </a:r>
            <a:r>
              <a:rPr lang="en-US" b="0" dirty="0" smtClean="0"/>
              <a:t>eligibility</a:t>
            </a:r>
          </a:p>
          <a:p>
            <a:endParaRPr lang="en-US" b="0" dirty="0"/>
          </a:p>
          <a:p>
            <a:r>
              <a:rPr lang="en-US" b="0" dirty="0"/>
              <a:t>Maintains the competitive bidding exception for State Master Service </a:t>
            </a:r>
            <a:r>
              <a:rPr lang="en-US" b="0" dirty="0" smtClean="0"/>
              <a:t>Agreements</a:t>
            </a:r>
          </a:p>
        </p:txBody>
      </p:sp>
    </p:spTree>
    <p:extLst>
      <p:ext uri="{BB962C8B-B14F-4D97-AF65-F5344CB8AC3E}">
        <p14:creationId xmlns:p14="http://schemas.microsoft.com/office/powerpoint/2010/main" val="3653505099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8001000" cy="1066800"/>
          </a:xfrm>
        </p:spPr>
        <p:txBody>
          <a:bodyPr/>
          <a:lstStyle/>
          <a:p>
            <a:r>
              <a:rPr lang="en-US" dirty="0" smtClean="0"/>
              <a:t>RHC Program Updates: Unpleasant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334000"/>
          </a:xfrm>
        </p:spPr>
        <p:txBody>
          <a:bodyPr/>
          <a:lstStyle/>
          <a:p>
            <a:r>
              <a:rPr lang="en-US" b="0" dirty="0" smtClean="0"/>
              <a:t>$150 </a:t>
            </a:r>
            <a:r>
              <a:rPr lang="en-US" b="0" dirty="0"/>
              <a:t>million </a:t>
            </a:r>
            <a:r>
              <a:rPr lang="en-US" b="0" u="sng" dirty="0" smtClean="0"/>
              <a:t>annual</a:t>
            </a:r>
            <a:r>
              <a:rPr lang="en-US" b="0" dirty="0" smtClean="0"/>
              <a:t> cap </a:t>
            </a:r>
            <a:r>
              <a:rPr lang="en-US" b="0" dirty="0"/>
              <a:t>on </a:t>
            </a:r>
            <a:r>
              <a:rPr lang="en-US" b="0" dirty="0" smtClean="0"/>
              <a:t>upfront &amp; multi-year commitment in </a:t>
            </a:r>
            <a:r>
              <a:rPr lang="en-US" b="0" dirty="0"/>
              <a:t>the Healthcare Connect </a:t>
            </a:r>
            <a:r>
              <a:rPr lang="en-US" b="0" dirty="0" smtClean="0"/>
              <a:t>Fund</a:t>
            </a:r>
            <a:endParaRPr lang="en-US" b="0" dirty="0"/>
          </a:p>
          <a:p>
            <a:pPr lvl="1"/>
            <a:r>
              <a:rPr lang="en-US" b="0" dirty="0" smtClean="0"/>
              <a:t>Upfront payments are: all </a:t>
            </a:r>
            <a:r>
              <a:rPr lang="en-US" b="0" dirty="0"/>
              <a:t>expenses related to HCP-owned infrastructure, carrier infrastructure upgrades, pre-paid leases, and IRUs.  </a:t>
            </a:r>
          </a:p>
          <a:p>
            <a:pPr lvl="1"/>
            <a:r>
              <a:rPr lang="en-US" b="0" dirty="0" smtClean="0"/>
              <a:t>Multi-year </a:t>
            </a:r>
            <a:r>
              <a:rPr lang="en-US" b="0" dirty="0"/>
              <a:t>funding commitment is </a:t>
            </a:r>
            <a:r>
              <a:rPr lang="en-US" b="0" dirty="0" smtClean="0"/>
              <a:t>funding commitment &gt;1yr. Eligible </a:t>
            </a:r>
            <a:r>
              <a:rPr lang="en-US" b="0" dirty="0"/>
              <a:t>entities may receive support for multi-year funding commitments for </a:t>
            </a:r>
            <a:r>
              <a:rPr lang="en-US" b="0" dirty="0" smtClean="0"/>
              <a:t>up to 3 years</a:t>
            </a:r>
          </a:p>
          <a:p>
            <a:pPr marL="457200" lvl="1" indent="0">
              <a:buNone/>
            </a:pPr>
            <a:endParaRPr lang="en-US" b="0" dirty="0" smtClean="0"/>
          </a:p>
          <a:p>
            <a:r>
              <a:rPr lang="en-US" b="0" dirty="0"/>
              <a:t>Application filing window moved </a:t>
            </a:r>
            <a:r>
              <a:rPr lang="en-US" b="0" dirty="0" smtClean="0"/>
              <a:t>up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73545541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1066800"/>
          </a:xfrm>
        </p:spPr>
        <p:txBody>
          <a:bodyPr/>
          <a:lstStyle/>
          <a:p>
            <a:r>
              <a:rPr lang="en-US" dirty="0" smtClean="0"/>
              <a:t>RHC Program Updates: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791200"/>
          </a:xfrm>
        </p:spPr>
        <p:txBody>
          <a:bodyPr/>
          <a:lstStyle/>
          <a:p>
            <a:r>
              <a:rPr lang="en-US" b="0" dirty="0" smtClean="0"/>
              <a:t>RHC HCP will prioritize funding into 8 “rurality” categories</a:t>
            </a:r>
          </a:p>
          <a:p>
            <a:pPr lvl="1"/>
            <a:endParaRPr lang="en-US" b="0" dirty="0" smtClean="0"/>
          </a:p>
          <a:p>
            <a:pPr lvl="1"/>
            <a:endParaRPr lang="en-US" b="0" dirty="0"/>
          </a:p>
          <a:p>
            <a:pPr lvl="1"/>
            <a:endParaRPr lang="en-US" b="0" dirty="0" smtClean="0"/>
          </a:p>
          <a:p>
            <a:pPr lvl="1"/>
            <a:endParaRPr lang="en-US" b="0" dirty="0"/>
          </a:p>
          <a:p>
            <a:pPr lvl="1"/>
            <a:endParaRPr lang="en-US" b="0" dirty="0" smtClean="0"/>
          </a:p>
          <a:p>
            <a:r>
              <a:rPr lang="en-US" b="0" dirty="0" smtClean="0"/>
              <a:t>Rurality defined by:</a:t>
            </a:r>
          </a:p>
          <a:p>
            <a:pPr lvl="1"/>
            <a:r>
              <a:rPr lang="en-US" b="0" dirty="0" smtClean="0"/>
              <a:t>“Extremely” outside Metro Statistical Area (MSA)</a:t>
            </a:r>
          </a:p>
          <a:p>
            <a:pPr lvl="1"/>
            <a:r>
              <a:rPr lang="en-US" b="0" dirty="0" smtClean="0"/>
              <a:t>Census tracts w/o MSA that are &lt;25k people</a:t>
            </a:r>
          </a:p>
          <a:p>
            <a:pPr lvl="1"/>
            <a:r>
              <a:rPr lang="en-US" b="0" dirty="0" smtClean="0"/>
              <a:t>Census tracts with city &gt;25k people but not in an MSA</a:t>
            </a:r>
          </a:p>
          <a:p>
            <a:pPr lvl="1"/>
            <a:r>
              <a:rPr lang="en-US" b="0" dirty="0" smtClean="0"/>
              <a:t>MUA/P = medically underserved areas &amp; populations</a:t>
            </a:r>
          </a:p>
          <a:p>
            <a:r>
              <a:rPr lang="en-US" b="0" dirty="0" smtClean="0"/>
              <a:t>Limited or $0 funds for remaining tiers once fund depleted</a:t>
            </a:r>
            <a:endParaRPr lang="en-US" b="0" dirty="0"/>
          </a:p>
          <a:p>
            <a:endParaRPr lang="en-US" b="0" dirty="0" smtClean="0"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763000" cy="243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9286516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1066800"/>
          </a:xfrm>
        </p:spPr>
        <p:txBody>
          <a:bodyPr/>
          <a:lstStyle/>
          <a:p>
            <a:r>
              <a:rPr lang="en-US" dirty="0" smtClean="0"/>
              <a:t>RHC Program Updates: UW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334000"/>
          </a:xfrm>
        </p:spPr>
        <p:txBody>
          <a:bodyPr/>
          <a:lstStyle/>
          <a:p>
            <a:r>
              <a:rPr lang="en-US" dirty="0" smtClean="0"/>
              <a:t>UW rural locations:</a:t>
            </a:r>
            <a:r>
              <a:rPr lang="en-US" b="0" dirty="0" smtClean="0"/>
              <a:t> UW-Platteville, UW-River Falls, UW-Stout, UW-Whitewater, UW-Platteville | Baraboo-Sauk CO, UW-Eau Claire – Barron CO, UW – Green Bay | Marinette, UW-Stevens Point | Marshfield-Wood CO, UW-Platteville | Richland Center</a:t>
            </a:r>
          </a:p>
          <a:p>
            <a:r>
              <a:rPr lang="en-US" b="0" dirty="0" smtClean="0"/>
              <a:t>UW-System rurality analysis: ~$155k (17.6% rural) v $726k (82.4% urban)</a:t>
            </a:r>
          </a:p>
          <a:p>
            <a:r>
              <a:rPr lang="en-US" b="0" dirty="0" smtClean="0"/>
              <a:t>UW-System applied as a consortium for 3 years (FY18 – FY20) though now given $150MM annual cap for consortiums we will likely apply annually</a:t>
            </a:r>
          </a:p>
          <a:p>
            <a:r>
              <a:rPr lang="en-US" b="0" dirty="0" smtClean="0"/>
              <a:t>Currently using </a:t>
            </a:r>
            <a:r>
              <a:rPr lang="en-US" b="0" dirty="0" smtClean="0"/>
              <a:t>CSRG </a:t>
            </a:r>
            <a:r>
              <a:rPr lang="en-US" b="0" dirty="0" smtClean="0"/>
              <a:t>funding allocation model to allocate </a:t>
            </a:r>
            <a:r>
              <a:rPr lang="en-US" b="0" dirty="0" err="1" smtClean="0"/>
              <a:t>SysNet</a:t>
            </a:r>
            <a:r>
              <a:rPr lang="en-US" b="0" dirty="0" smtClean="0"/>
              <a:t> costs; may consider business model tweaks to account for higher-cost areas &amp; more uniform service model</a:t>
            </a:r>
          </a:p>
        </p:txBody>
      </p:sp>
    </p:spTree>
    <p:extLst>
      <p:ext uri="{BB962C8B-B14F-4D97-AF65-F5344CB8AC3E}">
        <p14:creationId xmlns:p14="http://schemas.microsoft.com/office/powerpoint/2010/main" val="463766129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934200" cy="10668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/>
          <a:lstStyle/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r>
              <a:rPr lang="en-US" sz="3600" dirty="0" smtClean="0">
                <a:solidFill>
                  <a:srgbClr val="0070C0"/>
                </a:solidFill>
                <a:hlinkClick r:id="rId4"/>
              </a:rPr>
              <a:t>patrick.christian@wisc.edu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>
              <a:solidFill>
                <a:srgbClr val="0070C0"/>
              </a:solidFill>
            </a:endParaRPr>
          </a:p>
          <a:p>
            <a:pPr lvl="1" algn="ctr">
              <a:buNone/>
            </a:pPr>
            <a:r>
              <a:rPr lang="en-US" sz="3600" dirty="0" smtClean="0">
                <a:solidFill>
                  <a:srgbClr val="0070C0"/>
                </a:solidFill>
                <a:hlinkClick r:id="rId5"/>
              </a:rPr>
              <a:t>mschlicht@uwsa.edu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 smtClean="0">
              <a:solidFill>
                <a:srgbClr val="0070C0"/>
              </a:solidFill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2565374151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W System 101">
  <a:themeElements>
    <a:clrScheme name="UW System 1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System 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W System 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15810</TotalTime>
  <Words>653</Words>
  <Application>Microsoft Office PowerPoint</Application>
  <PresentationFormat>On-screen Show (4:3)</PresentationFormat>
  <Paragraphs>73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Arial Black</vt:lpstr>
      <vt:lpstr>UW System 101</vt:lpstr>
      <vt:lpstr>Rural Health Care Program – Healthcare Connect Fund Updates</vt:lpstr>
      <vt:lpstr>FCC (USAC) Broadband Programs</vt:lpstr>
      <vt:lpstr>UWs as HCPs?</vt:lpstr>
      <vt:lpstr>RHC Program Updates: Audit</vt:lpstr>
      <vt:lpstr>RHC Program Updates: Good</vt:lpstr>
      <vt:lpstr>RHC Program Updates: Unpleasant</vt:lpstr>
      <vt:lpstr>RHC Program Updates: Bad</vt:lpstr>
      <vt:lpstr>RHC Program Updates: UW Implications</vt:lpstr>
      <vt:lpstr>Questions?</vt:lpstr>
    </vt:vector>
  </TitlesOfParts>
  <Company>UW System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Patrick Christian</dc:creator>
  <cp:lastModifiedBy>Patrick Christian</cp:lastModifiedBy>
  <cp:revision>445</cp:revision>
  <cp:lastPrinted>2014-04-24T17:00:02Z</cp:lastPrinted>
  <dcterms:created xsi:type="dcterms:W3CDTF">2005-09-14T17:31:16Z</dcterms:created>
  <dcterms:modified xsi:type="dcterms:W3CDTF">2019-09-24T16:51:27Z</dcterms:modified>
</cp:coreProperties>
</file>