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30"/>
  </p:notesMasterIdLst>
  <p:handoutMasterIdLst>
    <p:handoutMasterId r:id="rId31"/>
  </p:handoutMasterIdLst>
  <p:sldIdLst>
    <p:sldId id="460" r:id="rId2"/>
    <p:sldId id="505" r:id="rId3"/>
    <p:sldId id="521" r:id="rId4"/>
    <p:sldId id="503" r:id="rId5"/>
    <p:sldId id="522" r:id="rId6"/>
    <p:sldId id="523" r:id="rId7"/>
    <p:sldId id="524" r:id="rId8"/>
    <p:sldId id="506" r:id="rId9"/>
    <p:sldId id="529" r:id="rId10"/>
    <p:sldId id="525" r:id="rId11"/>
    <p:sldId id="530" r:id="rId12"/>
    <p:sldId id="531" r:id="rId13"/>
    <p:sldId id="527" r:id="rId14"/>
    <p:sldId id="526" r:id="rId15"/>
    <p:sldId id="528" r:id="rId16"/>
    <p:sldId id="501" r:id="rId17"/>
    <p:sldId id="507" r:id="rId18"/>
    <p:sldId id="532" r:id="rId19"/>
    <p:sldId id="533" r:id="rId20"/>
    <p:sldId id="519" r:id="rId21"/>
    <p:sldId id="534" r:id="rId22"/>
    <p:sldId id="535" r:id="rId23"/>
    <p:sldId id="508" r:id="rId24"/>
    <p:sldId id="509" r:id="rId25"/>
    <p:sldId id="536" r:id="rId26"/>
    <p:sldId id="537" r:id="rId27"/>
    <p:sldId id="538" r:id="rId28"/>
    <p:sldId id="480" r:id="rId29"/>
  </p:sldIdLst>
  <p:sldSz cx="9144000" cy="6858000" type="screen4x3"/>
  <p:notesSz cx="9236075" cy="7010400"/>
  <p:defaultTextStyle>
    <a:defPPr>
      <a:defRPr lang="en-US"/>
    </a:defPPr>
    <a:lvl1pPr algn="r" rtl="0" fontAlgn="base">
      <a:spcBef>
        <a:spcPct val="0"/>
      </a:spcBef>
      <a:spcAft>
        <a:spcPct val="0"/>
      </a:spcAft>
      <a:defRPr kern="1200">
        <a:solidFill>
          <a:schemeClr val="tx1"/>
        </a:solidFill>
        <a:latin typeface="Arial" charset="0"/>
        <a:ea typeface="+mn-ea"/>
        <a:cs typeface="+mn-cs"/>
      </a:defRPr>
    </a:lvl1pPr>
    <a:lvl2pPr marL="457200" algn="r" rtl="0" fontAlgn="base">
      <a:spcBef>
        <a:spcPct val="0"/>
      </a:spcBef>
      <a:spcAft>
        <a:spcPct val="0"/>
      </a:spcAft>
      <a:defRPr kern="1200">
        <a:solidFill>
          <a:schemeClr val="tx1"/>
        </a:solidFill>
        <a:latin typeface="Arial" charset="0"/>
        <a:ea typeface="+mn-ea"/>
        <a:cs typeface="+mn-cs"/>
      </a:defRPr>
    </a:lvl2pPr>
    <a:lvl3pPr marL="914400" algn="r" rtl="0" fontAlgn="base">
      <a:spcBef>
        <a:spcPct val="0"/>
      </a:spcBef>
      <a:spcAft>
        <a:spcPct val="0"/>
      </a:spcAft>
      <a:defRPr kern="1200">
        <a:solidFill>
          <a:schemeClr val="tx1"/>
        </a:solidFill>
        <a:latin typeface="Arial" charset="0"/>
        <a:ea typeface="+mn-ea"/>
        <a:cs typeface="+mn-cs"/>
      </a:defRPr>
    </a:lvl3pPr>
    <a:lvl4pPr marL="1371600" algn="r" rtl="0" fontAlgn="base">
      <a:spcBef>
        <a:spcPct val="0"/>
      </a:spcBef>
      <a:spcAft>
        <a:spcPct val="0"/>
      </a:spcAft>
      <a:defRPr kern="1200">
        <a:solidFill>
          <a:schemeClr val="tx1"/>
        </a:solidFill>
        <a:latin typeface="Arial" charset="0"/>
        <a:ea typeface="+mn-ea"/>
        <a:cs typeface="+mn-cs"/>
      </a:defRPr>
    </a:lvl4pPr>
    <a:lvl5pPr marL="1828800" algn="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272">
          <p15:clr>
            <a:srgbClr val="A4A3A4"/>
          </p15:clr>
        </p15:guide>
        <p15:guide id="2" pos="2880">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0000"/>
    <a:srgbClr val="FFFF00"/>
    <a:srgbClr val="900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3" autoAdjust="0"/>
    <p:restoredTop sz="86079" autoAdjust="0"/>
  </p:normalViewPr>
  <p:slideViewPr>
    <p:cSldViewPr>
      <p:cViewPr>
        <p:scale>
          <a:sx n="125" d="100"/>
          <a:sy n="125" d="100"/>
        </p:scale>
        <p:origin x="816" y="-318"/>
      </p:cViewPr>
      <p:guideLst>
        <p:guide orient="horz" pos="4272"/>
        <p:guide pos="2880"/>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66" d="100"/>
        <a:sy n="66" d="100"/>
      </p:scale>
      <p:origin x="0" y="0"/>
    </p:cViewPr>
  </p:sorterViewPr>
  <p:notesViewPr>
    <p:cSldViewPr>
      <p:cViewPr varScale="1">
        <p:scale>
          <a:sx n="75" d="100"/>
          <a:sy n="75" d="100"/>
        </p:scale>
        <p:origin x="1014" y="54"/>
      </p:cViewPr>
      <p:guideLst>
        <p:guide orient="horz" pos="2208"/>
        <p:guide pos="29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3" y="0"/>
            <a:ext cx="4002020" cy="3505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32771" name="Rectangle 3"/>
          <p:cNvSpPr>
            <a:spLocks noGrp="1" noChangeArrowheads="1"/>
          </p:cNvSpPr>
          <p:nvPr>
            <p:ph type="dt" sz="quarter" idx="1"/>
          </p:nvPr>
        </p:nvSpPr>
        <p:spPr bwMode="auto">
          <a:xfrm>
            <a:off x="5231963" y="0"/>
            <a:ext cx="4002020" cy="3505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2772" name="Rectangle 4"/>
          <p:cNvSpPr>
            <a:spLocks noGrp="1" noChangeArrowheads="1"/>
          </p:cNvSpPr>
          <p:nvPr>
            <p:ph type="ftr" sz="quarter" idx="2"/>
          </p:nvPr>
        </p:nvSpPr>
        <p:spPr bwMode="auto">
          <a:xfrm>
            <a:off x="3" y="6658680"/>
            <a:ext cx="4002020" cy="3505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p>
        </p:txBody>
      </p:sp>
      <p:sp>
        <p:nvSpPr>
          <p:cNvPr id="32773" name="Rectangle 5"/>
          <p:cNvSpPr>
            <a:spLocks noGrp="1" noChangeArrowheads="1"/>
          </p:cNvSpPr>
          <p:nvPr>
            <p:ph type="sldNum" sz="quarter" idx="3"/>
          </p:nvPr>
        </p:nvSpPr>
        <p:spPr bwMode="auto">
          <a:xfrm>
            <a:off x="5231963" y="6658680"/>
            <a:ext cx="4002020" cy="3505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fld id="{F3C6B239-B09E-47D8-8DFD-60B66E0A295A}" type="slidenum">
              <a:rPr lang="en-US"/>
              <a:pPr>
                <a:defRPr/>
              </a:pPr>
              <a:t>‹#›</a:t>
            </a:fld>
            <a:endParaRPr lang="en-US"/>
          </a:p>
        </p:txBody>
      </p:sp>
    </p:spTree>
    <p:extLst>
      <p:ext uri="{BB962C8B-B14F-4D97-AF65-F5344CB8AC3E}">
        <p14:creationId xmlns:p14="http://schemas.microsoft.com/office/powerpoint/2010/main" val="3824053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3" y="0"/>
            <a:ext cx="4002020" cy="3505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21507" name="Rectangle 3"/>
          <p:cNvSpPr>
            <a:spLocks noGrp="1" noChangeArrowheads="1"/>
          </p:cNvSpPr>
          <p:nvPr>
            <p:ph type="dt" idx="1"/>
          </p:nvPr>
        </p:nvSpPr>
        <p:spPr bwMode="auto">
          <a:xfrm>
            <a:off x="5231963" y="0"/>
            <a:ext cx="4002020" cy="3505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4" name="Rectangle 4"/>
          <p:cNvSpPr>
            <a:spLocks noGrp="1" noRot="1" noChangeAspect="1" noChangeArrowheads="1" noTextEdit="1"/>
          </p:cNvSpPr>
          <p:nvPr>
            <p:ph type="sldImg" idx="2"/>
          </p:nvPr>
        </p:nvSpPr>
        <p:spPr bwMode="auto">
          <a:xfrm>
            <a:off x="2865438" y="525463"/>
            <a:ext cx="3505200" cy="2628900"/>
          </a:xfrm>
          <a:prstGeom prst="rect">
            <a:avLst/>
          </a:prstGeom>
          <a:noFill/>
          <a:ln w="9525">
            <a:solidFill>
              <a:srgbClr val="000000"/>
            </a:solidFill>
            <a:miter lim="800000"/>
            <a:headEnd/>
            <a:tailEnd/>
          </a:ln>
        </p:spPr>
      </p:sp>
      <p:sp>
        <p:nvSpPr>
          <p:cNvPr id="21509" name="Rectangle 5"/>
          <p:cNvSpPr>
            <a:spLocks noGrp="1" noChangeArrowheads="1"/>
          </p:cNvSpPr>
          <p:nvPr>
            <p:ph type="body" sz="quarter" idx="3"/>
          </p:nvPr>
        </p:nvSpPr>
        <p:spPr bwMode="auto">
          <a:xfrm>
            <a:off x="924029" y="3329940"/>
            <a:ext cx="7388022" cy="31546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10" name="Rectangle 6"/>
          <p:cNvSpPr>
            <a:spLocks noGrp="1" noChangeArrowheads="1"/>
          </p:cNvSpPr>
          <p:nvPr>
            <p:ph type="ftr" sz="quarter" idx="4"/>
          </p:nvPr>
        </p:nvSpPr>
        <p:spPr bwMode="auto">
          <a:xfrm>
            <a:off x="3" y="6658680"/>
            <a:ext cx="4002020" cy="3505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p>
        </p:txBody>
      </p:sp>
      <p:sp>
        <p:nvSpPr>
          <p:cNvPr id="21511" name="Rectangle 7"/>
          <p:cNvSpPr>
            <a:spLocks noGrp="1" noChangeArrowheads="1"/>
          </p:cNvSpPr>
          <p:nvPr>
            <p:ph type="sldNum" sz="quarter" idx="5"/>
          </p:nvPr>
        </p:nvSpPr>
        <p:spPr bwMode="auto">
          <a:xfrm>
            <a:off x="5231963" y="6658680"/>
            <a:ext cx="4002020" cy="3505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fld id="{8CED8C79-A234-450D-A201-E75BE8FF28EA}" type="slidenum">
              <a:rPr lang="en-US"/>
              <a:pPr>
                <a:defRPr/>
              </a:pPr>
              <a:t>‹#›</a:t>
            </a:fld>
            <a:endParaRPr lang="en-US"/>
          </a:p>
        </p:txBody>
      </p:sp>
    </p:spTree>
    <p:extLst>
      <p:ext uri="{BB962C8B-B14F-4D97-AF65-F5344CB8AC3E}">
        <p14:creationId xmlns:p14="http://schemas.microsoft.com/office/powerpoint/2010/main" val="22310931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CED8C79-A234-450D-A201-E75BE8FF28EA}" type="slidenum">
              <a:rPr lang="en-US" smtClean="0"/>
              <a:pPr>
                <a:defRPr/>
              </a:pPr>
              <a:t>1</a:t>
            </a:fld>
            <a:endParaRPr lang="en-US"/>
          </a:p>
        </p:txBody>
      </p:sp>
    </p:spTree>
    <p:extLst>
      <p:ext uri="{BB962C8B-B14F-4D97-AF65-F5344CB8AC3E}">
        <p14:creationId xmlns:p14="http://schemas.microsoft.com/office/powerpoint/2010/main" val="3072335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CED8C79-A234-450D-A201-E75BE8FF28EA}" type="slidenum">
              <a:rPr lang="en-US" smtClean="0"/>
              <a:pPr>
                <a:defRPr/>
              </a:pPr>
              <a:t>7</a:t>
            </a:fld>
            <a:endParaRPr lang="en-US"/>
          </a:p>
        </p:txBody>
      </p:sp>
    </p:spTree>
    <p:extLst>
      <p:ext uri="{BB962C8B-B14F-4D97-AF65-F5344CB8AC3E}">
        <p14:creationId xmlns:p14="http://schemas.microsoft.com/office/powerpoint/2010/main" val="445414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CED8C79-A234-450D-A201-E75BE8FF28EA}" type="slidenum">
              <a:rPr lang="en-US" smtClean="0"/>
              <a:pPr>
                <a:defRPr/>
              </a:pPr>
              <a:t>13</a:t>
            </a:fld>
            <a:endParaRPr lang="en-US"/>
          </a:p>
        </p:txBody>
      </p:sp>
    </p:spTree>
    <p:extLst>
      <p:ext uri="{BB962C8B-B14F-4D97-AF65-F5344CB8AC3E}">
        <p14:creationId xmlns:p14="http://schemas.microsoft.com/office/powerpoint/2010/main" val="2828240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want integrated first party</a:t>
            </a:r>
            <a:r>
              <a:rPr lang="en-US" baseline="0" dirty="0" smtClean="0"/>
              <a:t> transponders with instrumentation and FEC.</a:t>
            </a:r>
            <a:endParaRPr lang="en-US" dirty="0"/>
          </a:p>
        </p:txBody>
      </p:sp>
      <p:sp>
        <p:nvSpPr>
          <p:cNvPr id="4" name="Slide Number Placeholder 3"/>
          <p:cNvSpPr>
            <a:spLocks noGrp="1"/>
          </p:cNvSpPr>
          <p:nvPr>
            <p:ph type="sldNum" sz="quarter" idx="10"/>
          </p:nvPr>
        </p:nvSpPr>
        <p:spPr/>
        <p:txBody>
          <a:bodyPr/>
          <a:lstStyle/>
          <a:p>
            <a:pPr>
              <a:defRPr/>
            </a:pPr>
            <a:fld id="{8CED8C79-A234-450D-A201-E75BE8FF28EA}" type="slidenum">
              <a:rPr lang="en-US" smtClean="0"/>
              <a:pPr>
                <a:defRPr/>
              </a:pPr>
              <a:t>16</a:t>
            </a:fld>
            <a:endParaRPr lang="en-US"/>
          </a:p>
        </p:txBody>
      </p:sp>
    </p:spTree>
    <p:extLst>
      <p:ext uri="{BB962C8B-B14F-4D97-AF65-F5344CB8AC3E}">
        <p14:creationId xmlns:p14="http://schemas.microsoft.com/office/powerpoint/2010/main" val="1400280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 on design implications. The </a:t>
            </a:r>
            <a:r>
              <a:rPr lang="en-US" dirty="0" err="1" smtClean="0"/>
              <a:t>Infinera</a:t>
            </a:r>
            <a:r>
              <a:rPr lang="en-US" dirty="0" smtClean="0"/>
              <a:t> switching backplane, we love it, and we're not going to have it. It worked well for UWSysNet, but continuing to invest in that platform is not forward looking (don't want to waste any money). </a:t>
            </a:r>
          </a:p>
          <a:p>
            <a:endParaRPr lang="en-US" dirty="0" smtClean="0"/>
          </a:p>
          <a:p>
            <a:r>
              <a:rPr lang="en-US" dirty="0" smtClean="0"/>
              <a:t>The new world order is point-to-point, that has flexibility and limitations. Lighting up another "big pile o' waves" is no problem technically, but will have significant costs beyond areas targeted at turn up (backbone). Luckily, we take large leaps in data rates over longer intervals unlike </a:t>
            </a:r>
            <a:r>
              <a:rPr lang="en-US" dirty="0" err="1" smtClean="0"/>
              <a:t>telcos</a:t>
            </a:r>
            <a:r>
              <a:rPr lang="en-US" dirty="0" smtClean="0"/>
              <a:t> who continually add additional capacity as new customers come online. They build to </a:t>
            </a:r>
            <a:r>
              <a:rPr lang="en-US" dirty="0" err="1" smtClean="0"/>
              <a:t>ba</a:t>
            </a:r>
            <a:r>
              <a:rPr lang="en-US" dirty="0" smtClean="0"/>
              <a:t> able to grow (sometimes), we build to not have to grow. </a:t>
            </a:r>
          </a:p>
          <a:p>
            <a:endParaRPr lang="en-US" dirty="0"/>
          </a:p>
        </p:txBody>
      </p:sp>
      <p:sp>
        <p:nvSpPr>
          <p:cNvPr id="4" name="Slide Number Placeholder 3"/>
          <p:cNvSpPr>
            <a:spLocks noGrp="1"/>
          </p:cNvSpPr>
          <p:nvPr>
            <p:ph type="sldNum" sz="quarter" idx="10"/>
          </p:nvPr>
        </p:nvSpPr>
        <p:spPr/>
        <p:txBody>
          <a:bodyPr/>
          <a:lstStyle/>
          <a:p>
            <a:pPr>
              <a:defRPr/>
            </a:pPr>
            <a:fld id="{8CED8C79-A234-450D-A201-E75BE8FF28EA}" type="slidenum">
              <a:rPr lang="en-US" smtClean="0"/>
              <a:pPr>
                <a:defRPr/>
              </a:pPr>
              <a:t>23</a:t>
            </a:fld>
            <a:endParaRPr lang="en-US"/>
          </a:p>
        </p:txBody>
      </p:sp>
    </p:spTree>
    <p:extLst>
      <p:ext uri="{BB962C8B-B14F-4D97-AF65-F5344CB8AC3E}">
        <p14:creationId xmlns:p14="http://schemas.microsoft.com/office/powerpoint/2010/main" val="67048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77C4A1-3512-4D51-88DF-D5B74A63FE59}" type="slidenum">
              <a:rPr lang="en-US" smtClean="0"/>
              <a:pPr/>
              <a:t>28</a:t>
            </a:fld>
            <a:endParaRPr lang="en-US"/>
          </a:p>
        </p:txBody>
      </p:sp>
    </p:spTree>
    <p:extLst>
      <p:ext uri="{BB962C8B-B14F-4D97-AF65-F5344CB8AC3E}">
        <p14:creationId xmlns:p14="http://schemas.microsoft.com/office/powerpoint/2010/main" val="36384772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8578" name="Rectangle 2"/>
          <p:cNvSpPr>
            <a:spLocks noGrp="1" noChangeArrowheads="1"/>
          </p:cNvSpPr>
          <p:nvPr>
            <p:ph type="ctrTitle"/>
          </p:nvPr>
        </p:nvSpPr>
        <p:spPr>
          <a:xfrm>
            <a:off x="685800" y="2362200"/>
            <a:ext cx="7772400" cy="1470025"/>
          </a:xfrm>
          <a:effectLst/>
        </p:spPr>
        <p:txBody>
          <a:bodyPr/>
          <a:lstStyle>
            <a:lvl1pPr>
              <a:defRPr sz="4800" b="0">
                <a:solidFill>
                  <a:srgbClr val="900040"/>
                </a:solidFill>
                <a:latin typeface="Arial Black" pitchFamily="34" charset="0"/>
              </a:defRPr>
            </a:lvl1pPr>
          </a:lstStyle>
          <a:p>
            <a:r>
              <a:rPr lang="en-US"/>
              <a:t>Click to edit Master title style</a:t>
            </a:r>
          </a:p>
        </p:txBody>
      </p:sp>
      <p:sp>
        <p:nvSpPr>
          <p:cNvPr id="408579" name="Rectangle 3"/>
          <p:cNvSpPr>
            <a:spLocks noGrp="1" noChangeArrowheads="1"/>
          </p:cNvSpPr>
          <p:nvPr>
            <p:ph type="subTitle" idx="1"/>
          </p:nvPr>
        </p:nvSpPr>
        <p:spPr>
          <a:xfrm>
            <a:off x="1371600" y="4267200"/>
            <a:ext cx="6400800" cy="1752600"/>
          </a:xfrm>
        </p:spPr>
        <p:txBody>
          <a:bodyPr/>
          <a:lstStyle>
            <a:lvl1pPr marL="0" indent="0" algn="ctr">
              <a:buFontTx/>
              <a:buNone/>
              <a:defRPr/>
            </a:lvl1pPr>
          </a:lstStyle>
          <a:p>
            <a:r>
              <a:rPr lang="en-US"/>
              <a:t>Click to edit Master subtitle style</a:t>
            </a:r>
          </a:p>
        </p:txBody>
      </p:sp>
    </p:spTree>
  </p:cSld>
  <p:clrMapOvr>
    <a:masterClrMapping/>
  </p:clrMapOvr>
  <p:transition advClick="0" advTm="10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advClick="0" advTm="10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0"/>
            <a:ext cx="2171700" cy="6705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362700" cy="6705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advClick="0" advTm="10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advClick="0" advTm="10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advClick="0" advTm="10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40386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0386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advClick="0" advTm="10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advClick="0" advTm="10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advClick="0" advTm="10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advClick="0" advTm="10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advClick="0" advTm="10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advClick="0" advTm="10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7554" name="Rectangle 2"/>
          <p:cNvSpPr>
            <a:spLocks noGrp="1" noChangeArrowheads="1"/>
          </p:cNvSpPr>
          <p:nvPr>
            <p:ph type="title"/>
          </p:nvPr>
        </p:nvSpPr>
        <p:spPr bwMode="auto">
          <a:xfrm>
            <a:off x="1524000" y="0"/>
            <a:ext cx="7620000" cy="1066800"/>
          </a:xfrm>
          <a:prstGeom prst="rect">
            <a:avLst/>
          </a:prstGeom>
          <a:noFill/>
          <a:ln w="9525">
            <a:noFill/>
            <a:miter lim="800000"/>
            <a:headEnd/>
            <a:tailEnd/>
          </a:ln>
          <a:effectLst>
            <a:outerShdw dist="3592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371600"/>
            <a:ext cx="82296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07556" name="Rectangle 4"/>
          <p:cNvSpPr>
            <a:spLocks noGrp="1" noChangeArrowheads="1"/>
          </p:cNvSpPr>
          <p:nvPr>
            <p:ph type="ftr" sz="quarter" idx="3"/>
          </p:nvPr>
        </p:nvSpPr>
        <p:spPr bwMode="auto">
          <a:xfrm>
            <a:off x="457200" y="6245225"/>
            <a:ext cx="7467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723"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ransition advClick="0" advTm="10000"/>
  <p:timing>
    <p:tnLst>
      <p:par>
        <p:cTn id="1" dur="indefinite" restart="never" nodeType="tmRoot"/>
      </p:par>
    </p:tnLst>
  </p:timing>
  <p:txStyles>
    <p:titleStyle>
      <a:lvl1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charset="0"/>
        </a:defRPr>
      </a:lvl5pPr>
      <a:lvl6pPr marL="457200" algn="ctr" rtl="0" fontAlgn="base">
        <a:spcBef>
          <a:spcPct val="0"/>
        </a:spcBef>
        <a:spcAft>
          <a:spcPct val="0"/>
        </a:spcAft>
        <a:defRPr sz="3600" b="1">
          <a:solidFill>
            <a:schemeClr val="bg1"/>
          </a:solidFill>
          <a:effectLst>
            <a:outerShdw blurRad="38100" dist="38100" dir="2700000" algn="tl">
              <a:srgbClr val="C0C0C0"/>
            </a:outerShdw>
          </a:effectLst>
          <a:latin typeface="Arial" charset="0"/>
        </a:defRPr>
      </a:lvl6pPr>
      <a:lvl7pPr marL="914400" algn="ctr" rtl="0" fontAlgn="base">
        <a:spcBef>
          <a:spcPct val="0"/>
        </a:spcBef>
        <a:spcAft>
          <a:spcPct val="0"/>
        </a:spcAft>
        <a:defRPr sz="3600" b="1">
          <a:solidFill>
            <a:schemeClr val="bg1"/>
          </a:solidFill>
          <a:effectLst>
            <a:outerShdw blurRad="38100" dist="38100" dir="2700000" algn="tl">
              <a:srgbClr val="C0C0C0"/>
            </a:outerShdw>
          </a:effectLst>
          <a:latin typeface="Arial" charset="0"/>
        </a:defRPr>
      </a:lvl7pPr>
      <a:lvl8pPr marL="1371600" algn="ctr" rtl="0" fontAlgn="base">
        <a:spcBef>
          <a:spcPct val="0"/>
        </a:spcBef>
        <a:spcAft>
          <a:spcPct val="0"/>
        </a:spcAft>
        <a:defRPr sz="3600" b="1">
          <a:solidFill>
            <a:schemeClr val="bg1"/>
          </a:solidFill>
          <a:effectLst>
            <a:outerShdw blurRad="38100" dist="38100" dir="2700000" algn="tl">
              <a:srgbClr val="C0C0C0"/>
            </a:outerShdw>
          </a:effectLst>
          <a:latin typeface="Arial" charset="0"/>
        </a:defRPr>
      </a:lvl8pPr>
      <a:lvl9pPr marL="1828800" algn="ctr" rtl="0" fontAlgn="base">
        <a:spcBef>
          <a:spcPct val="0"/>
        </a:spcBef>
        <a:spcAft>
          <a:spcPct val="0"/>
        </a:spcAft>
        <a:defRPr sz="3600" b="1">
          <a:solidFill>
            <a:schemeClr val="bg1"/>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0"/>
        </a:spcBef>
        <a:spcAft>
          <a:spcPct val="50000"/>
        </a:spcAft>
        <a:buChar char="•"/>
        <a:defRPr sz="2400" b="1">
          <a:solidFill>
            <a:schemeClr val="tx1"/>
          </a:solidFill>
          <a:latin typeface="+mn-lt"/>
          <a:ea typeface="+mn-ea"/>
          <a:cs typeface="+mn-cs"/>
        </a:defRPr>
      </a:lvl1pPr>
      <a:lvl2pPr marL="742950" indent="-285750" algn="l" rtl="0" eaLnBrk="0" fontAlgn="base" hangingPunct="0">
        <a:spcBef>
          <a:spcPct val="0"/>
        </a:spcBef>
        <a:spcAft>
          <a:spcPct val="50000"/>
        </a:spcAft>
        <a:buChar char="–"/>
        <a:defRPr sz="2000" b="1">
          <a:solidFill>
            <a:schemeClr val="tx1"/>
          </a:solidFill>
          <a:latin typeface="+mn-lt"/>
        </a:defRPr>
      </a:lvl2pPr>
      <a:lvl3pPr marL="1143000" indent="-228600" algn="l" rtl="0" eaLnBrk="0" fontAlgn="base" hangingPunct="0">
        <a:spcBef>
          <a:spcPct val="0"/>
        </a:spcBef>
        <a:spcAft>
          <a:spcPct val="50000"/>
        </a:spcAft>
        <a:buChar char="•"/>
        <a:defRPr sz="2000" b="1">
          <a:solidFill>
            <a:schemeClr val="tx1"/>
          </a:solidFill>
          <a:latin typeface="+mn-lt"/>
        </a:defRPr>
      </a:lvl3pPr>
      <a:lvl4pPr marL="1600200" indent="-228600" algn="l" rtl="0" eaLnBrk="0" fontAlgn="base" hangingPunct="0">
        <a:spcBef>
          <a:spcPct val="0"/>
        </a:spcBef>
        <a:spcAft>
          <a:spcPct val="50000"/>
        </a:spcAft>
        <a:buChar char="–"/>
        <a:defRPr sz="2000" b="1">
          <a:solidFill>
            <a:schemeClr val="tx1"/>
          </a:solidFill>
          <a:latin typeface="+mn-lt"/>
        </a:defRPr>
      </a:lvl4pPr>
      <a:lvl5pPr marL="2057400" indent="-228600" algn="l" rtl="0" eaLnBrk="0" fontAlgn="base" hangingPunct="0">
        <a:spcBef>
          <a:spcPct val="0"/>
        </a:spcBef>
        <a:spcAft>
          <a:spcPct val="50000"/>
        </a:spcAft>
        <a:buChar char="»"/>
        <a:defRPr sz="2000" b="1">
          <a:solidFill>
            <a:schemeClr val="tx1"/>
          </a:solidFill>
          <a:latin typeface="+mn-lt"/>
        </a:defRPr>
      </a:lvl5pPr>
      <a:lvl6pPr marL="2514600" indent="-228600" algn="l" rtl="0" fontAlgn="base">
        <a:spcBef>
          <a:spcPct val="0"/>
        </a:spcBef>
        <a:spcAft>
          <a:spcPct val="50000"/>
        </a:spcAft>
        <a:buChar char="»"/>
        <a:defRPr sz="2000" b="1">
          <a:solidFill>
            <a:schemeClr val="tx1"/>
          </a:solidFill>
          <a:latin typeface="+mn-lt"/>
        </a:defRPr>
      </a:lvl6pPr>
      <a:lvl7pPr marL="2971800" indent="-228600" algn="l" rtl="0" fontAlgn="base">
        <a:spcBef>
          <a:spcPct val="0"/>
        </a:spcBef>
        <a:spcAft>
          <a:spcPct val="50000"/>
        </a:spcAft>
        <a:buChar char="»"/>
        <a:defRPr sz="2000" b="1">
          <a:solidFill>
            <a:schemeClr val="tx1"/>
          </a:solidFill>
          <a:latin typeface="+mn-lt"/>
        </a:defRPr>
      </a:lvl7pPr>
      <a:lvl8pPr marL="3429000" indent="-228600" algn="l" rtl="0" fontAlgn="base">
        <a:spcBef>
          <a:spcPct val="0"/>
        </a:spcBef>
        <a:spcAft>
          <a:spcPct val="50000"/>
        </a:spcAft>
        <a:buChar char="»"/>
        <a:defRPr sz="2000" b="1">
          <a:solidFill>
            <a:schemeClr val="tx1"/>
          </a:solidFill>
          <a:latin typeface="+mn-lt"/>
        </a:defRPr>
      </a:lvl8pPr>
      <a:lvl9pPr marL="3886200" indent="-228600" algn="l" rtl="0" fontAlgn="base">
        <a:spcBef>
          <a:spcPct val="0"/>
        </a:spcBef>
        <a:spcAft>
          <a:spcPct val="5000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patrick.christian@doit.wisc.edu"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mailto:mschlicht@uwsa.edu" TargetMode="External"/><Relationship Id="rId5" Type="http://schemas.openxmlformats.org/officeDocument/2006/relationships/hyperlink" Target="mailto:jeremy.sarauer@wisc.edu" TargetMode="External"/><Relationship Id="rId4" Type="http://schemas.openxmlformats.org/officeDocument/2006/relationships/hyperlink" Target="mailto:dan.parenteau@wisc.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Grp="1" noChangeArrowheads="1"/>
          </p:cNvSpPr>
          <p:nvPr>
            <p:ph type="subTitle" idx="1"/>
          </p:nvPr>
        </p:nvSpPr>
        <p:spPr/>
        <p:txBody>
          <a:bodyPr/>
          <a:lstStyle/>
          <a:p>
            <a:endParaRPr lang="en-US" dirty="0" smtClean="0"/>
          </a:p>
          <a:p>
            <a:r>
              <a:rPr lang="en-US" dirty="0" smtClean="0"/>
              <a:t>Dan Parenteau &amp; Jeremy Sarauer</a:t>
            </a:r>
          </a:p>
        </p:txBody>
      </p:sp>
      <p:sp>
        <p:nvSpPr>
          <p:cNvPr id="4" name="Title 3"/>
          <p:cNvSpPr>
            <a:spLocks noGrp="1"/>
          </p:cNvSpPr>
          <p:nvPr>
            <p:ph type="ctrTitle"/>
          </p:nvPr>
        </p:nvSpPr>
        <p:spPr/>
        <p:txBody>
          <a:bodyPr/>
          <a:lstStyle/>
          <a:p>
            <a:r>
              <a:rPr lang="en-US" dirty="0" smtClean="0"/>
              <a:t>UWSysNet Transport Updates</a:t>
            </a:r>
            <a:endParaRPr lang="en-US" dirty="0"/>
          </a:p>
        </p:txBody>
      </p:sp>
      <p:sp>
        <p:nvSpPr>
          <p:cNvPr id="5" name="Rectangle 5"/>
          <p:cNvSpPr txBox="1">
            <a:spLocks noChangeArrowheads="1"/>
          </p:cNvSpPr>
          <p:nvPr/>
        </p:nvSpPr>
        <p:spPr bwMode="auto">
          <a:xfrm>
            <a:off x="6553200" y="6182405"/>
            <a:ext cx="2362200" cy="5447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0"/>
              </a:spcBef>
              <a:spcAft>
                <a:spcPct val="50000"/>
              </a:spcAft>
              <a:buFontTx/>
              <a:buNone/>
              <a:defRPr sz="2400" b="1">
                <a:solidFill>
                  <a:schemeClr val="tx1"/>
                </a:solidFill>
                <a:latin typeface="+mn-lt"/>
                <a:ea typeface="+mn-ea"/>
                <a:cs typeface="+mn-cs"/>
              </a:defRPr>
            </a:lvl1pPr>
            <a:lvl2pPr marL="742950" indent="-285750" algn="l" rtl="0" eaLnBrk="0" fontAlgn="base" hangingPunct="0">
              <a:spcBef>
                <a:spcPct val="0"/>
              </a:spcBef>
              <a:spcAft>
                <a:spcPct val="50000"/>
              </a:spcAft>
              <a:buChar char="–"/>
              <a:defRPr sz="2000" b="1">
                <a:solidFill>
                  <a:schemeClr val="tx1"/>
                </a:solidFill>
                <a:latin typeface="+mn-lt"/>
              </a:defRPr>
            </a:lvl2pPr>
            <a:lvl3pPr marL="1143000" indent="-228600" algn="l" rtl="0" eaLnBrk="0" fontAlgn="base" hangingPunct="0">
              <a:spcBef>
                <a:spcPct val="0"/>
              </a:spcBef>
              <a:spcAft>
                <a:spcPct val="50000"/>
              </a:spcAft>
              <a:buChar char="•"/>
              <a:defRPr sz="2000" b="1">
                <a:solidFill>
                  <a:schemeClr val="tx1"/>
                </a:solidFill>
                <a:latin typeface="+mn-lt"/>
              </a:defRPr>
            </a:lvl3pPr>
            <a:lvl4pPr marL="1600200" indent="-228600" algn="l" rtl="0" eaLnBrk="0" fontAlgn="base" hangingPunct="0">
              <a:spcBef>
                <a:spcPct val="0"/>
              </a:spcBef>
              <a:spcAft>
                <a:spcPct val="50000"/>
              </a:spcAft>
              <a:buChar char="–"/>
              <a:defRPr sz="2000" b="1">
                <a:solidFill>
                  <a:schemeClr val="tx1"/>
                </a:solidFill>
                <a:latin typeface="+mn-lt"/>
              </a:defRPr>
            </a:lvl4pPr>
            <a:lvl5pPr marL="2057400" indent="-228600" algn="l" rtl="0" eaLnBrk="0" fontAlgn="base" hangingPunct="0">
              <a:spcBef>
                <a:spcPct val="0"/>
              </a:spcBef>
              <a:spcAft>
                <a:spcPct val="50000"/>
              </a:spcAft>
              <a:buChar char="»"/>
              <a:defRPr sz="2000" b="1">
                <a:solidFill>
                  <a:schemeClr val="tx1"/>
                </a:solidFill>
                <a:latin typeface="+mn-lt"/>
              </a:defRPr>
            </a:lvl5pPr>
            <a:lvl6pPr marL="2514600" indent="-228600" algn="l" rtl="0" fontAlgn="base">
              <a:spcBef>
                <a:spcPct val="0"/>
              </a:spcBef>
              <a:spcAft>
                <a:spcPct val="50000"/>
              </a:spcAft>
              <a:buChar char="»"/>
              <a:defRPr sz="2000" b="1">
                <a:solidFill>
                  <a:schemeClr val="tx1"/>
                </a:solidFill>
                <a:latin typeface="+mn-lt"/>
              </a:defRPr>
            </a:lvl6pPr>
            <a:lvl7pPr marL="2971800" indent="-228600" algn="l" rtl="0" fontAlgn="base">
              <a:spcBef>
                <a:spcPct val="0"/>
              </a:spcBef>
              <a:spcAft>
                <a:spcPct val="50000"/>
              </a:spcAft>
              <a:buChar char="»"/>
              <a:defRPr sz="2000" b="1">
                <a:solidFill>
                  <a:schemeClr val="tx1"/>
                </a:solidFill>
                <a:latin typeface="+mn-lt"/>
              </a:defRPr>
            </a:lvl7pPr>
            <a:lvl8pPr marL="3429000" indent="-228600" algn="l" rtl="0" fontAlgn="base">
              <a:spcBef>
                <a:spcPct val="0"/>
              </a:spcBef>
              <a:spcAft>
                <a:spcPct val="50000"/>
              </a:spcAft>
              <a:buChar char="»"/>
              <a:defRPr sz="2000" b="1">
                <a:solidFill>
                  <a:schemeClr val="tx1"/>
                </a:solidFill>
                <a:latin typeface="+mn-lt"/>
              </a:defRPr>
            </a:lvl8pPr>
            <a:lvl9pPr marL="3886200" indent="-228600" algn="l" rtl="0" fontAlgn="base">
              <a:spcBef>
                <a:spcPct val="0"/>
              </a:spcBef>
              <a:spcAft>
                <a:spcPct val="50000"/>
              </a:spcAft>
              <a:buChar char="»"/>
              <a:defRPr sz="2000" b="1">
                <a:solidFill>
                  <a:schemeClr val="tx1"/>
                </a:solidFill>
                <a:latin typeface="+mn-lt"/>
              </a:defRPr>
            </a:lvl9pPr>
          </a:lstStyle>
          <a:p>
            <a:r>
              <a:rPr lang="en-US" kern="0" dirty="0" smtClean="0"/>
              <a:t>9/24/2019</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6553200" cy="1066800"/>
          </a:xfrm>
        </p:spPr>
        <p:txBody>
          <a:bodyPr/>
          <a:lstStyle/>
          <a:p>
            <a:r>
              <a:rPr lang="en-US" dirty="0" smtClean="0"/>
              <a:t>ROADM</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295400"/>
            <a:ext cx="7696200" cy="5338932"/>
          </a:xfrm>
          <a:prstGeom prst="rect">
            <a:avLst/>
          </a:prstGeom>
        </p:spPr>
      </p:pic>
    </p:spTree>
    <p:extLst>
      <p:ext uri="{BB962C8B-B14F-4D97-AF65-F5344CB8AC3E}">
        <p14:creationId xmlns:p14="http://schemas.microsoft.com/office/powerpoint/2010/main" val="820346232"/>
      </p:ext>
    </p:extLst>
  </p:cSld>
  <p:clrMapOvr>
    <a:masterClrMapping/>
  </p:clrMapOvr>
  <p:transition advClick="0" advTm="10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6553200" cy="1066800"/>
          </a:xfrm>
        </p:spPr>
        <p:txBody>
          <a:bodyPr/>
          <a:lstStyle/>
          <a:p>
            <a:r>
              <a:rPr lang="en-US" dirty="0" smtClean="0"/>
              <a:t>ROADM</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1371600"/>
            <a:ext cx="6472740" cy="5399539"/>
          </a:xfrm>
          <a:prstGeom prst="rect">
            <a:avLst/>
          </a:prstGeom>
        </p:spPr>
      </p:pic>
    </p:spTree>
    <p:extLst>
      <p:ext uri="{BB962C8B-B14F-4D97-AF65-F5344CB8AC3E}">
        <p14:creationId xmlns:p14="http://schemas.microsoft.com/office/powerpoint/2010/main" val="427482035"/>
      </p:ext>
    </p:extLst>
  </p:cSld>
  <p:clrMapOvr>
    <a:masterClrMapping/>
  </p:clrMapOvr>
  <p:transition advClick="0" advTm="10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6553200" cy="1066800"/>
          </a:xfrm>
        </p:spPr>
        <p:txBody>
          <a:bodyPr/>
          <a:lstStyle/>
          <a:p>
            <a:r>
              <a:rPr lang="en-US" dirty="0" smtClean="0"/>
              <a:t>ROADM Single Site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28103"/>
            <a:ext cx="9144000" cy="5001793"/>
          </a:xfrm>
          <a:prstGeom prst="rect">
            <a:avLst/>
          </a:prstGeom>
        </p:spPr>
      </p:pic>
    </p:spTree>
    <p:extLst>
      <p:ext uri="{BB962C8B-B14F-4D97-AF65-F5344CB8AC3E}">
        <p14:creationId xmlns:p14="http://schemas.microsoft.com/office/powerpoint/2010/main" val="3911470718"/>
      </p:ext>
    </p:extLst>
  </p:cSld>
  <p:clrMapOvr>
    <a:masterClrMapping/>
  </p:clrMapOvr>
  <p:transition advClick="0" advTm="10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6553200" cy="1066800"/>
          </a:xfrm>
        </p:spPr>
        <p:txBody>
          <a:bodyPr/>
          <a:lstStyle/>
          <a:p>
            <a:r>
              <a:rPr lang="en-US" dirty="0" smtClean="0"/>
              <a:t>ROADM Dual TID</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66800"/>
            <a:ext cx="9144000" cy="5313920"/>
          </a:xfrm>
          <a:prstGeom prst="rect">
            <a:avLst/>
          </a:prstGeom>
        </p:spPr>
      </p:pic>
    </p:spTree>
    <p:extLst>
      <p:ext uri="{BB962C8B-B14F-4D97-AF65-F5344CB8AC3E}">
        <p14:creationId xmlns:p14="http://schemas.microsoft.com/office/powerpoint/2010/main" val="4183405565"/>
      </p:ext>
    </p:extLst>
  </p:cSld>
  <p:clrMapOvr>
    <a:masterClrMapping/>
  </p:clrMapOvr>
  <p:transition advClick="0" advTm="10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6553200" cy="1066800"/>
          </a:xfrm>
        </p:spPr>
        <p:txBody>
          <a:bodyPr/>
          <a:lstStyle/>
          <a:p>
            <a:r>
              <a:rPr lang="en-US" dirty="0" smtClean="0"/>
              <a:t>ROADM Dual TID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26" y="1371600"/>
            <a:ext cx="9066174" cy="5105400"/>
          </a:xfrm>
          <a:prstGeom prst="rect">
            <a:avLst/>
          </a:prstGeom>
        </p:spPr>
      </p:pic>
    </p:spTree>
    <p:extLst>
      <p:ext uri="{BB962C8B-B14F-4D97-AF65-F5344CB8AC3E}">
        <p14:creationId xmlns:p14="http://schemas.microsoft.com/office/powerpoint/2010/main" val="3190672836"/>
      </p:ext>
    </p:extLst>
  </p:cSld>
  <p:clrMapOvr>
    <a:masterClrMapping/>
  </p:clrMapOvr>
  <p:transition advClick="0" advTm="10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6553200" cy="1066800"/>
          </a:xfrm>
        </p:spPr>
        <p:txBody>
          <a:bodyPr/>
          <a:lstStyle/>
          <a:p>
            <a:r>
              <a:rPr lang="en-US" dirty="0" smtClean="0"/>
              <a:t>ROADM Split TID</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0"/>
            <a:ext cx="9144000" cy="5410463"/>
          </a:xfrm>
          <a:prstGeom prst="rect">
            <a:avLst/>
          </a:prstGeom>
        </p:spPr>
      </p:pic>
    </p:spTree>
    <p:extLst>
      <p:ext uri="{BB962C8B-B14F-4D97-AF65-F5344CB8AC3E}">
        <p14:creationId xmlns:p14="http://schemas.microsoft.com/office/powerpoint/2010/main" val="3038703057"/>
      </p:ext>
    </p:extLst>
  </p:cSld>
  <p:clrMapOvr>
    <a:masterClrMapping/>
  </p:clrMapOvr>
  <p:transition advClick="0" advTm="10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6019800" cy="1066800"/>
          </a:xfrm>
        </p:spPr>
        <p:txBody>
          <a:bodyPr/>
          <a:lstStyle/>
          <a:p>
            <a:r>
              <a:rPr lang="en-US" dirty="0" smtClean="0"/>
              <a:t>Alien Waves</a:t>
            </a:r>
            <a:endParaRPr lang="en-US" dirty="0"/>
          </a:p>
        </p:txBody>
      </p:sp>
      <p:sp>
        <p:nvSpPr>
          <p:cNvPr id="4" name="TextBox 3"/>
          <p:cNvSpPr txBox="1"/>
          <p:nvPr/>
        </p:nvSpPr>
        <p:spPr>
          <a:xfrm>
            <a:off x="1524000" y="1676400"/>
            <a:ext cx="6248400" cy="923330"/>
          </a:xfrm>
          <a:prstGeom prst="rect">
            <a:avLst/>
          </a:prstGeom>
          <a:noFill/>
        </p:spPr>
        <p:txBody>
          <a:bodyPr wrap="square" rtlCol="0">
            <a:spAutoFit/>
          </a:bodyPr>
          <a:lstStyle/>
          <a:p>
            <a:pPr algn="l"/>
            <a:r>
              <a:rPr lang="en-US" dirty="0" smtClean="0"/>
              <a:t>Wikipedia: an</a:t>
            </a:r>
            <a:r>
              <a:rPr lang="en-US" dirty="0"/>
              <a:t> </a:t>
            </a:r>
            <a:r>
              <a:rPr lang="en-US" b="1" dirty="0"/>
              <a:t>alien wavelength</a:t>
            </a:r>
            <a:r>
              <a:rPr lang="en-US" dirty="0"/>
              <a:t> is a "colored" optical signal that is originated from equipment not under the direct control of the </a:t>
            </a:r>
            <a:r>
              <a:rPr lang="en-US" dirty="0" smtClean="0"/>
              <a:t>transmission </a:t>
            </a:r>
            <a:r>
              <a:rPr lang="en-US" dirty="0"/>
              <a:t>network </a:t>
            </a:r>
            <a:r>
              <a:rPr lang="en-US" dirty="0" smtClean="0"/>
              <a:t>operator</a:t>
            </a:r>
            <a:endParaRPr lang="en-US" dirty="0"/>
          </a:p>
        </p:txBody>
      </p:sp>
      <p:sp>
        <p:nvSpPr>
          <p:cNvPr id="12" name="TextBox 11"/>
          <p:cNvSpPr txBox="1"/>
          <p:nvPr/>
        </p:nvSpPr>
        <p:spPr>
          <a:xfrm>
            <a:off x="1524000" y="3048000"/>
            <a:ext cx="6248400" cy="830997"/>
          </a:xfrm>
          <a:prstGeom prst="rect">
            <a:avLst/>
          </a:prstGeom>
          <a:noFill/>
        </p:spPr>
        <p:txBody>
          <a:bodyPr wrap="square" rtlCol="0">
            <a:spAutoFit/>
          </a:bodyPr>
          <a:lstStyle/>
          <a:p>
            <a:pPr algn="l"/>
            <a:r>
              <a:rPr lang="en-US" sz="2400" dirty="0" smtClean="0"/>
              <a:t>We absolutely require that the system support them!</a:t>
            </a:r>
            <a:endParaRPr lang="en-US" sz="2400" dirty="0"/>
          </a:p>
        </p:txBody>
      </p:sp>
      <p:sp>
        <p:nvSpPr>
          <p:cNvPr id="15" name="TextBox 14"/>
          <p:cNvSpPr txBox="1"/>
          <p:nvPr/>
        </p:nvSpPr>
        <p:spPr>
          <a:xfrm>
            <a:off x="1524000" y="4495800"/>
            <a:ext cx="6248400" cy="1077218"/>
          </a:xfrm>
          <a:prstGeom prst="rect">
            <a:avLst/>
          </a:prstGeom>
          <a:noFill/>
        </p:spPr>
        <p:txBody>
          <a:bodyPr wrap="square" rtlCol="0">
            <a:spAutoFit/>
          </a:bodyPr>
          <a:lstStyle/>
          <a:p>
            <a:pPr algn="l"/>
            <a:r>
              <a:rPr lang="en-US" sz="3200" dirty="0" smtClean="0"/>
              <a:t>We absolutely don’t look forward to implementing them!</a:t>
            </a:r>
            <a:endParaRPr lang="en-US" sz="3200" dirty="0"/>
          </a:p>
        </p:txBody>
      </p:sp>
    </p:spTree>
    <p:extLst>
      <p:ext uri="{BB962C8B-B14F-4D97-AF65-F5344CB8AC3E}">
        <p14:creationId xmlns:p14="http://schemas.microsoft.com/office/powerpoint/2010/main" val="1147718236"/>
      </p:ext>
    </p:extLst>
  </p:cSld>
  <p:clrMapOvr>
    <a:masterClrMapping/>
  </p:clrMapOvr>
  <p:transition advClick="0" advTm="10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7010400" cy="1066800"/>
          </a:xfrm>
        </p:spPr>
        <p:txBody>
          <a:bodyPr/>
          <a:lstStyle/>
          <a:p>
            <a:r>
              <a:rPr lang="en-US" dirty="0" smtClean="0"/>
              <a:t>CDC </a:t>
            </a:r>
            <a:r>
              <a:rPr lang="en-US" sz="2000" dirty="0" smtClean="0"/>
              <a:t>(Colorless, Directionless, </a:t>
            </a:r>
            <a:r>
              <a:rPr lang="en-US" sz="2000" dirty="0" err="1" smtClean="0"/>
              <a:t>Contentionless</a:t>
            </a:r>
            <a:r>
              <a:rPr lang="en-US" sz="2000" dirty="0" smtClean="0"/>
              <a:t>)</a:t>
            </a:r>
            <a:endParaRPr lang="en-US" sz="20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124979"/>
            <a:ext cx="6067390" cy="5733021"/>
          </a:xfrm>
          <a:prstGeom prst="rect">
            <a:avLst/>
          </a:prstGeom>
        </p:spPr>
      </p:pic>
    </p:spTree>
    <p:extLst>
      <p:ext uri="{BB962C8B-B14F-4D97-AF65-F5344CB8AC3E}">
        <p14:creationId xmlns:p14="http://schemas.microsoft.com/office/powerpoint/2010/main" val="2826009766"/>
      </p:ext>
    </p:extLst>
  </p:cSld>
  <p:clrMapOvr>
    <a:masterClrMapping/>
  </p:clrMapOvr>
  <p:transition advClick="0" advTm="10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7010400" cy="1066800"/>
          </a:xfrm>
        </p:spPr>
        <p:txBody>
          <a:bodyPr/>
          <a:lstStyle/>
          <a:p>
            <a:r>
              <a:rPr lang="en-US" dirty="0" smtClean="0"/>
              <a:t>Directionless</a:t>
            </a:r>
            <a:endParaRPr lang="en-US" sz="2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114013"/>
            <a:ext cx="6239269" cy="5743987"/>
          </a:xfrm>
          <a:prstGeom prst="rect">
            <a:avLst/>
          </a:prstGeom>
        </p:spPr>
      </p:pic>
    </p:spTree>
    <p:extLst>
      <p:ext uri="{BB962C8B-B14F-4D97-AF65-F5344CB8AC3E}">
        <p14:creationId xmlns:p14="http://schemas.microsoft.com/office/powerpoint/2010/main" val="2823982908"/>
      </p:ext>
    </p:extLst>
  </p:cSld>
  <p:clrMapOvr>
    <a:masterClrMapping/>
  </p:clrMapOvr>
  <p:transition advClick="0" advTm="10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6705600" cy="1066800"/>
          </a:xfrm>
        </p:spPr>
        <p:txBody>
          <a:bodyPr/>
          <a:lstStyle/>
          <a:p>
            <a:r>
              <a:rPr lang="en-US" dirty="0" err="1" smtClean="0"/>
              <a:t>Contentionless</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1251272"/>
            <a:ext cx="6474030" cy="5606728"/>
          </a:xfrm>
          <a:prstGeom prst="rect">
            <a:avLst/>
          </a:prstGeom>
        </p:spPr>
      </p:pic>
    </p:spTree>
    <p:extLst>
      <p:ext uri="{BB962C8B-B14F-4D97-AF65-F5344CB8AC3E}">
        <p14:creationId xmlns:p14="http://schemas.microsoft.com/office/powerpoint/2010/main" val="1312099131"/>
      </p:ext>
    </p:extLst>
  </p:cSld>
  <p:clrMapOvr>
    <a:masterClrMapping/>
  </p:clrMapOvr>
  <p:transition advClick="0" advTm="10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6248400" cy="1066800"/>
          </a:xfrm>
        </p:spPr>
        <p:txBody>
          <a:bodyPr/>
          <a:lstStyle/>
          <a:p>
            <a:r>
              <a:rPr lang="en-US" dirty="0" err="1"/>
              <a:t>SysNet</a:t>
            </a:r>
            <a:r>
              <a:rPr lang="en-US" dirty="0"/>
              <a:t> vs SysNet2020 </a:t>
            </a:r>
          </a:p>
        </p:txBody>
      </p:sp>
      <p:sp>
        <p:nvSpPr>
          <p:cNvPr id="3" name="Rectangle 2"/>
          <p:cNvSpPr/>
          <p:nvPr/>
        </p:nvSpPr>
        <p:spPr>
          <a:xfrm>
            <a:off x="457200" y="2290227"/>
            <a:ext cx="7924800" cy="3970318"/>
          </a:xfrm>
          <a:prstGeom prst="rect">
            <a:avLst/>
          </a:prstGeom>
        </p:spPr>
        <p:txBody>
          <a:bodyPr wrap="square">
            <a:spAutoFit/>
          </a:bodyPr>
          <a:lstStyle/>
          <a:p>
            <a:pPr algn="l"/>
            <a:endParaRPr lang="en-US" dirty="0"/>
          </a:p>
          <a:p>
            <a:pPr marL="285750" indent="-285750" algn="l">
              <a:buFont typeface="Arial" panose="020B0604020202020204" pitchFamily="34" charset="0"/>
              <a:buChar char="•"/>
            </a:pPr>
            <a:r>
              <a:rPr lang="en-US" dirty="0" smtClean="0"/>
              <a:t>Fairly </a:t>
            </a:r>
            <a:r>
              <a:rPr lang="en-US" dirty="0"/>
              <a:t>tight timeline both in terms of design and implementation. </a:t>
            </a:r>
          </a:p>
          <a:p>
            <a:pPr marL="285750" indent="-285750" algn="l">
              <a:buFont typeface="Arial" panose="020B0604020202020204" pitchFamily="34" charset="0"/>
              <a:buChar char="•"/>
            </a:pPr>
            <a:endParaRPr lang="en-US" dirty="0" smtClean="0"/>
          </a:p>
          <a:p>
            <a:pPr marL="285750" indent="-285750" algn="l">
              <a:buFont typeface="Arial" panose="020B0604020202020204" pitchFamily="34" charset="0"/>
              <a:buChar char="•"/>
            </a:pPr>
            <a:r>
              <a:rPr lang="en-US" dirty="0" smtClean="0"/>
              <a:t>Mix </a:t>
            </a:r>
            <a:r>
              <a:rPr lang="en-US" dirty="0"/>
              <a:t>of technologies (DTN and </a:t>
            </a:r>
            <a:r>
              <a:rPr lang="en-US" dirty="0" smtClean="0"/>
              <a:t>ATN)</a:t>
            </a:r>
          </a:p>
          <a:p>
            <a:pPr marL="285750" indent="-285750" algn="l">
              <a:buFont typeface="Arial" panose="020B0604020202020204" pitchFamily="34" charset="0"/>
              <a:buChar char="•"/>
            </a:pPr>
            <a:endParaRPr lang="en-US" dirty="0"/>
          </a:p>
          <a:p>
            <a:pPr marL="285750" indent="-285750" algn="l">
              <a:buFont typeface="Arial" panose="020B0604020202020204" pitchFamily="34" charset="0"/>
              <a:buChar char="•"/>
            </a:pPr>
            <a:r>
              <a:rPr lang="en-US" dirty="0" smtClean="0"/>
              <a:t>Shared </a:t>
            </a:r>
            <a:r>
              <a:rPr lang="en-US" dirty="0"/>
              <a:t>network (integrated with BOREAS Eau Claire to </a:t>
            </a:r>
            <a:r>
              <a:rPr lang="en-US" dirty="0" smtClean="0"/>
              <a:t>Madison)</a:t>
            </a:r>
          </a:p>
          <a:p>
            <a:pPr marL="285750" indent="-285750" algn="l">
              <a:buFont typeface="Arial" panose="020B0604020202020204" pitchFamily="34" charset="0"/>
              <a:buChar char="•"/>
            </a:pPr>
            <a:endParaRPr lang="en-US" dirty="0"/>
          </a:p>
          <a:p>
            <a:pPr marL="285750" indent="-285750" algn="l">
              <a:buFont typeface="Arial" panose="020B0604020202020204" pitchFamily="34" charset="0"/>
              <a:buChar char="•"/>
            </a:pPr>
            <a:r>
              <a:rPr lang="en-US" dirty="0" smtClean="0"/>
              <a:t>Shared </a:t>
            </a:r>
            <a:r>
              <a:rPr lang="en-US" dirty="0"/>
              <a:t>Management (</a:t>
            </a:r>
            <a:r>
              <a:rPr lang="en-US" dirty="0" smtClean="0"/>
              <a:t>DNA)</a:t>
            </a:r>
          </a:p>
          <a:p>
            <a:pPr marL="285750" indent="-285750" algn="l">
              <a:buFont typeface="Arial" panose="020B0604020202020204" pitchFamily="34" charset="0"/>
              <a:buChar char="•"/>
            </a:pPr>
            <a:endParaRPr lang="en-US" dirty="0"/>
          </a:p>
          <a:p>
            <a:pPr marL="285750" indent="-285750" algn="l">
              <a:buFont typeface="Arial" panose="020B0604020202020204" pitchFamily="34" charset="0"/>
              <a:buChar char="•"/>
            </a:pPr>
            <a:r>
              <a:rPr lang="en-US" dirty="0" smtClean="0"/>
              <a:t>Greenfield Deployment</a:t>
            </a:r>
          </a:p>
          <a:p>
            <a:pPr marL="285750" indent="-285750" algn="l">
              <a:buFont typeface="Arial" panose="020B0604020202020204" pitchFamily="34" charset="0"/>
              <a:buChar char="•"/>
            </a:pPr>
            <a:endParaRPr lang="en-US" dirty="0"/>
          </a:p>
          <a:p>
            <a:pPr marL="285750" indent="-285750" algn="l">
              <a:buFont typeface="Arial" panose="020B0604020202020204" pitchFamily="34" charset="0"/>
              <a:buChar char="•"/>
            </a:pPr>
            <a:r>
              <a:rPr lang="en-US" dirty="0" smtClean="0"/>
              <a:t>Branch </a:t>
            </a:r>
            <a:r>
              <a:rPr lang="en-US" dirty="0"/>
              <a:t>Campuses </a:t>
            </a:r>
            <a:r>
              <a:rPr lang="en-US" dirty="0" smtClean="0"/>
              <a:t>- Out </a:t>
            </a:r>
            <a:r>
              <a:rPr lang="en-US" dirty="0"/>
              <a:t>of Band. </a:t>
            </a:r>
            <a:endParaRPr lang="en-US" dirty="0" smtClean="0"/>
          </a:p>
          <a:p>
            <a:pPr marL="285750" indent="-285750" algn="l">
              <a:buFont typeface="Arial" panose="020B0604020202020204" pitchFamily="34" charset="0"/>
              <a:buChar char="•"/>
            </a:pPr>
            <a:endParaRPr lang="en-US" dirty="0"/>
          </a:p>
          <a:p>
            <a:pPr marL="285750" indent="-285750" algn="l">
              <a:buFont typeface="Arial" panose="020B0604020202020204" pitchFamily="34" charset="0"/>
              <a:buChar char="•"/>
            </a:pPr>
            <a:r>
              <a:rPr lang="en-US" dirty="0" smtClean="0"/>
              <a:t>Fixed Grid</a:t>
            </a:r>
            <a:endParaRPr lang="en-US" dirty="0"/>
          </a:p>
        </p:txBody>
      </p:sp>
      <p:sp>
        <p:nvSpPr>
          <p:cNvPr id="4" name="TextBox 3"/>
          <p:cNvSpPr txBox="1"/>
          <p:nvPr/>
        </p:nvSpPr>
        <p:spPr>
          <a:xfrm>
            <a:off x="2775559" y="1374398"/>
            <a:ext cx="3288081" cy="646331"/>
          </a:xfrm>
          <a:prstGeom prst="rect">
            <a:avLst/>
          </a:prstGeom>
          <a:noFill/>
        </p:spPr>
        <p:txBody>
          <a:bodyPr wrap="none" rtlCol="0">
            <a:spAutoFit/>
          </a:bodyPr>
          <a:lstStyle/>
          <a:p>
            <a:r>
              <a:rPr lang="en-US" sz="3600" dirty="0" smtClean="0"/>
              <a:t>Then (</a:t>
            </a:r>
            <a:r>
              <a:rPr lang="en-US" sz="3600" dirty="0" err="1" smtClean="0"/>
              <a:t>SysNet</a:t>
            </a:r>
            <a:r>
              <a:rPr lang="en-US" sz="3600" dirty="0" smtClean="0"/>
              <a:t>):</a:t>
            </a:r>
            <a:endParaRPr lang="en-US" sz="3600" dirty="0"/>
          </a:p>
        </p:txBody>
      </p:sp>
    </p:spTree>
    <p:extLst>
      <p:ext uri="{BB962C8B-B14F-4D97-AF65-F5344CB8AC3E}">
        <p14:creationId xmlns:p14="http://schemas.microsoft.com/office/powerpoint/2010/main" val="2927882719"/>
      </p:ext>
    </p:extLst>
  </p:cSld>
  <p:clrMapOvr>
    <a:masterClrMapping/>
  </p:clrMapOvr>
  <p:transition advClick="0" advTm="10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6781800" cy="1066800"/>
          </a:xfrm>
        </p:spPr>
        <p:txBody>
          <a:bodyPr>
            <a:normAutofit/>
          </a:bodyPr>
          <a:lstStyle/>
          <a:p>
            <a:r>
              <a:rPr lang="en-US" dirty="0" smtClean="0"/>
              <a:t>Colorless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3525" y="1219200"/>
            <a:ext cx="6250843" cy="5486400"/>
          </a:xfrm>
          <a:prstGeom prst="rect">
            <a:avLst/>
          </a:prstGeom>
        </p:spPr>
      </p:pic>
    </p:spTree>
    <p:extLst>
      <p:ext uri="{BB962C8B-B14F-4D97-AF65-F5344CB8AC3E}">
        <p14:creationId xmlns:p14="http://schemas.microsoft.com/office/powerpoint/2010/main" val="366648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6781800" cy="1066800"/>
          </a:xfrm>
        </p:spPr>
        <p:txBody>
          <a:bodyPr>
            <a:normAutofit/>
          </a:bodyPr>
          <a:lstStyle/>
          <a:p>
            <a:r>
              <a:rPr lang="en-US" dirty="0" smtClean="0"/>
              <a:t>Colorless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8648" y="1213567"/>
            <a:ext cx="6212503" cy="5644433"/>
          </a:xfrm>
          <a:prstGeom prst="rect">
            <a:avLst/>
          </a:prstGeom>
        </p:spPr>
      </p:pic>
    </p:spTree>
    <p:extLst>
      <p:ext uri="{BB962C8B-B14F-4D97-AF65-F5344CB8AC3E}">
        <p14:creationId xmlns:p14="http://schemas.microsoft.com/office/powerpoint/2010/main" val="3964412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6781800" cy="1066800"/>
          </a:xfrm>
        </p:spPr>
        <p:txBody>
          <a:bodyPr>
            <a:normAutofit/>
          </a:bodyPr>
          <a:lstStyle/>
          <a:p>
            <a:r>
              <a:rPr lang="en-US" dirty="0" smtClean="0"/>
              <a:t>Colorless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1143001"/>
            <a:ext cx="6309150" cy="5589116"/>
          </a:xfrm>
          <a:prstGeom prst="rect">
            <a:avLst/>
          </a:prstGeom>
        </p:spPr>
      </p:pic>
    </p:spTree>
    <p:extLst>
      <p:ext uri="{BB962C8B-B14F-4D97-AF65-F5344CB8AC3E}">
        <p14:creationId xmlns:p14="http://schemas.microsoft.com/office/powerpoint/2010/main" val="1513672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6096000" cy="1066800"/>
          </a:xfrm>
        </p:spPr>
        <p:txBody>
          <a:bodyPr/>
          <a:lstStyle/>
          <a:p>
            <a:r>
              <a:rPr lang="en-US" dirty="0" smtClean="0"/>
              <a:t>Transport Vendors</a:t>
            </a:r>
            <a:endParaRPr lang="en-US" dirty="0"/>
          </a:p>
        </p:txBody>
      </p:sp>
      <p:sp>
        <p:nvSpPr>
          <p:cNvPr id="3" name="Content Placeholder 2"/>
          <p:cNvSpPr>
            <a:spLocks noGrp="1"/>
          </p:cNvSpPr>
          <p:nvPr>
            <p:ph idx="1"/>
          </p:nvPr>
        </p:nvSpPr>
        <p:spPr/>
        <p:txBody>
          <a:bodyPr/>
          <a:lstStyle/>
          <a:p>
            <a:r>
              <a:rPr lang="en-US" dirty="0" err="1" smtClean="0"/>
              <a:t>Infinera</a:t>
            </a:r>
            <a:endParaRPr lang="en-US" dirty="0" smtClean="0"/>
          </a:p>
          <a:p>
            <a:pPr lvl="1"/>
            <a:r>
              <a:rPr lang="en-US" dirty="0" smtClean="0"/>
              <a:t>Comfort Level with Hardware, Software and Management</a:t>
            </a:r>
          </a:p>
          <a:p>
            <a:pPr lvl="1"/>
            <a:r>
              <a:rPr lang="en-US" dirty="0" smtClean="0"/>
              <a:t>Goldilocks Problem</a:t>
            </a:r>
          </a:p>
          <a:p>
            <a:pPr lvl="2"/>
            <a:r>
              <a:rPr lang="en-US" dirty="0" smtClean="0"/>
              <a:t>DTN/XTN and ILS Maybe Too Much</a:t>
            </a:r>
          </a:p>
          <a:p>
            <a:pPr lvl="2"/>
            <a:r>
              <a:rPr lang="en-US" dirty="0" smtClean="0"/>
              <a:t>XTM (</a:t>
            </a:r>
            <a:r>
              <a:rPr lang="en-US" dirty="0" err="1" smtClean="0"/>
              <a:t>Transmode</a:t>
            </a:r>
            <a:r>
              <a:rPr lang="en-US" dirty="0" smtClean="0"/>
              <a:t>) Maybe Too Little</a:t>
            </a:r>
          </a:p>
          <a:p>
            <a:pPr lvl="2"/>
            <a:r>
              <a:rPr lang="en-US" dirty="0" err="1" smtClean="0"/>
              <a:t>Coriant</a:t>
            </a:r>
            <a:r>
              <a:rPr lang="en-US" dirty="0" smtClean="0"/>
              <a:t> OLS Maybe Just </a:t>
            </a:r>
            <a:r>
              <a:rPr lang="en-US" dirty="0" err="1" smtClean="0"/>
              <a:t>Riiight</a:t>
            </a:r>
            <a:endParaRPr lang="en-US" dirty="0" smtClean="0"/>
          </a:p>
          <a:p>
            <a:r>
              <a:rPr lang="en-US" dirty="0" err="1" smtClean="0"/>
              <a:t>Ciena</a:t>
            </a:r>
            <a:endParaRPr lang="en-US" dirty="0" smtClean="0"/>
          </a:p>
          <a:p>
            <a:pPr lvl="1"/>
            <a:r>
              <a:rPr lang="en-US" dirty="0" smtClean="0"/>
              <a:t>Large Market Share (Indiana, Illinois, Internet2)</a:t>
            </a:r>
          </a:p>
          <a:p>
            <a:pPr lvl="1"/>
            <a:r>
              <a:rPr lang="en-US" dirty="0" smtClean="0"/>
              <a:t>Aggressive Response (Time, Budget)</a:t>
            </a:r>
          </a:p>
          <a:p>
            <a:pPr lvl="1"/>
            <a:r>
              <a:rPr lang="en-US" dirty="0" smtClean="0"/>
              <a:t>Less Comfort Level</a:t>
            </a:r>
            <a:endParaRPr lang="en-US" dirty="0"/>
          </a:p>
        </p:txBody>
      </p:sp>
    </p:spTree>
    <p:extLst>
      <p:ext uri="{BB962C8B-B14F-4D97-AF65-F5344CB8AC3E}">
        <p14:creationId xmlns:p14="http://schemas.microsoft.com/office/powerpoint/2010/main" val="1762973472"/>
      </p:ext>
    </p:extLst>
  </p:cSld>
  <p:clrMapOvr>
    <a:masterClrMapping/>
  </p:clrMapOvr>
  <p:transition advClick="0" advTm="1000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6553200" cy="1066800"/>
          </a:xfrm>
        </p:spPr>
        <p:txBody>
          <a:bodyPr/>
          <a:lstStyle/>
          <a:p>
            <a:r>
              <a:rPr lang="en-US" dirty="0" smtClean="0"/>
              <a:t>Backbone Design</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66800"/>
            <a:ext cx="8477005" cy="5127876"/>
          </a:xfrm>
          <a:prstGeom prst="rect">
            <a:avLst/>
          </a:prstGeom>
        </p:spPr>
      </p:pic>
    </p:spTree>
    <p:extLst>
      <p:ext uri="{BB962C8B-B14F-4D97-AF65-F5344CB8AC3E}">
        <p14:creationId xmlns:p14="http://schemas.microsoft.com/office/powerpoint/2010/main" val="1308064699"/>
      </p:ext>
    </p:extLst>
  </p:cSld>
  <p:clrMapOvr>
    <a:masterClrMapping/>
  </p:clrMapOvr>
  <p:transition advClick="0" advTm="10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6553200" cy="1066800"/>
          </a:xfrm>
        </p:spPr>
        <p:txBody>
          <a:bodyPr/>
          <a:lstStyle/>
          <a:p>
            <a:r>
              <a:rPr lang="en-US" dirty="0" smtClean="0"/>
              <a:t>100G Demands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875" y="1295400"/>
            <a:ext cx="8646925" cy="5233801"/>
          </a:xfrm>
        </p:spPr>
      </p:pic>
    </p:spTree>
    <p:extLst>
      <p:ext uri="{BB962C8B-B14F-4D97-AF65-F5344CB8AC3E}">
        <p14:creationId xmlns:p14="http://schemas.microsoft.com/office/powerpoint/2010/main" val="4244292649"/>
      </p:ext>
    </p:extLst>
  </p:cSld>
  <p:clrMapOvr>
    <a:masterClrMapping/>
  </p:clrMapOvr>
  <p:transition advClick="0" advTm="1000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6553200" cy="1066800"/>
          </a:xfrm>
        </p:spPr>
        <p:txBody>
          <a:bodyPr/>
          <a:lstStyle/>
          <a:p>
            <a:r>
              <a:rPr lang="en-US" dirty="0" smtClean="0"/>
              <a:t>10G Demands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749" y="1295400"/>
            <a:ext cx="8636051" cy="5239792"/>
          </a:xfrm>
        </p:spPr>
      </p:pic>
    </p:spTree>
    <p:extLst>
      <p:ext uri="{BB962C8B-B14F-4D97-AF65-F5344CB8AC3E}">
        <p14:creationId xmlns:p14="http://schemas.microsoft.com/office/powerpoint/2010/main" val="2718361967"/>
      </p:ext>
    </p:extLst>
  </p:cSld>
  <p:clrMapOvr>
    <a:masterClrMapping/>
  </p:clrMapOvr>
  <p:transition advClick="0" advTm="1000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6553200" cy="1066800"/>
          </a:xfrm>
        </p:spPr>
        <p:txBody>
          <a:bodyPr/>
          <a:lstStyle/>
          <a:p>
            <a:r>
              <a:rPr lang="en-US" dirty="0" smtClean="0"/>
              <a:t>Protection Topology</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266389"/>
            <a:ext cx="7867152" cy="5591611"/>
          </a:xfrm>
        </p:spPr>
      </p:pic>
    </p:spTree>
    <p:extLst>
      <p:ext uri="{BB962C8B-B14F-4D97-AF65-F5344CB8AC3E}">
        <p14:creationId xmlns:p14="http://schemas.microsoft.com/office/powerpoint/2010/main" val="63045811"/>
      </p:ext>
    </p:extLst>
  </p:cSld>
  <p:clrMapOvr>
    <a:masterClrMapping/>
  </p:clrMapOvr>
  <p:transition advClick="0" advTm="1000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6934200" cy="1066800"/>
          </a:xfrm>
        </p:spPr>
        <p:txBody>
          <a:bodyPr/>
          <a:lstStyle/>
          <a:p>
            <a:r>
              <a:rPr lang="en-US" dirty="0" smtClean="0"/>
              <a:t>Questions?</a:t>
            </a:r>
            <a:endParaRPr lang="en-US" dirty="0"/>
          </a:p>
        </p:txBody>
      </p:sp>
      <p:sp>
        <p:nvSpPr>
          <p:cNvPr id="3" name="Content Placeholder 2"/>
          <p:cNvSpPr>
            <a:spLocks noGrp="1"/>
          </p:cNvSpPr>
          <p:nvPr>
            <p:ph idx="1"/>
          </p:nvPr>
        </p:nvSpPr>
        <p:spPr>
          <a:xfrm>
            <a:off x="0" y="1371600"/>
            <a:ext cx="9144000" cy="5334000"/>
          </a:xfrm>
        </p:spPr>
        <p:txBody>
          <a:bodyPr/>
          <a:lstStyle/>
          <a:p>
            <a:pPr lvl="1" algn="ctr">
              <a:buNone/>
            </a:pPr>
            <a:endParaRPr lang="en-US" dirty="0" smtClean="0">
              <a:hlinkClick r:id="rId3"/>
            </a:endParaRPr>
          </a:p>
          <a:p>
            <a:pPr lvl="1" algn="ctr">
              <a:buNone/>
            </a:pPr>
            <a:endParaRPr lang="en-US" dirty="0" smtClean="0">
              <a:hlinkClick r:id="rId3"/>
            </a:endParaRPr>
          </a:p>
          <a:p>
            <a:pPr lvl="1" algn="ctr">
              <a:buNone/>
            </a:pPr>
            <a:endParaRPr lang="en-US" dirty="0" smtClean="0">
              <a:hlinkClick r:id="rId3"/>
            </a:endParaRPr>
          </a:p>
          <a:p>
            <a:pPr lvl="1" algn="ctr">
              <a:buNone/>
            </a:pPr>
            <a:endParaRPr lang="en-US" dirty="0" smtClean="0">
              <a:solidFill>
                <a:srgbClr val="0070C0"/>
              </a:solidFill>
              <a:hlinkClick r:id="rId3"/>
            </a:endParaRPr>
          </a:p>
          <a:p>
            <a:pPr lvl="1" algn="ctr">
              <a:buNone/>
            </a:pPr>
            <a:endParaRPr lang="en-US" dirty="0" smtClean="0">
              <a:solidFill>
                <a:srgbClr val="0070C0"/>
              </a:solidFill>
              <a:hlinkClick r:id="rId3"/>
            </a:endParaRPr>
          </a:p>
          <a:p>
            <a:pPr lvl="1" algn="ctr">
              <a:buNone/>
            </a:pPr>
            <a:r>
              <a:rPr lang="en-US" sz="3600" dirty="0" smtClean="0">
                <a:solidFill>
                  <a:srgbClr val="0070C0"/>
                </a:solidFill>
                <a:hlinkClick r:id="rId4"/>
              </a:rPr>
              <a:t>dan.parenteau@wisc.edu</a:t>
            </a:r>
            <a:endParaRPr lang="en-US" sz="3600" dirty="0" smtClean="0">
              <a:solidFill>
                <a:srgbClr val="0070C0"/>
              </a:solidFill>
            </a:endParaRPr>
          </a:p>
          <a:p>
            <a:pPr lvl="1" algn="ctr">
              <a:buNone/>
            </a:pPr>
            <a:r>
              <a:rPr lang="en-US" sz="3600" dirty="0" smtClean="0">
                <a:solidFill>
                  <a:srgbClr val="0070C0"/>
                </a:solidFill>
                <a:hlinkClick r:id="rId5"/>
              </a:rPr>
              <a:t>jeremy.sarauer@wisc.edu</a:t>
            </a:r>
            <a:endParaRPr lang="en-US" sz="3600" dirty="0" smtClean="0">
              <a:solidFill>
                <a:srgbClr val="0070C0"/>
              </a:solidFill>
            </a:endParaRPr>
          </a:p>
          <a:p>
            <a:pPr lvl="1" algn="ctr">
              <a:buNone/>
            </a:pPr>
            <a:endParaRPr lang="en-US" sz="3600" dirty="0" smtClean="0">
              <a:solidFill>
                <a:srgbClr val="0070C0"/>
              </a:solidFill>
            </a:endParaRPr>
          </a:p>
          <a:p>
            <a:pPr lvl="1" algn="ctr">
              <a:buNone/>
            </a:pPr>
            <a:endParaRPr lang="en-US" sz="3600" dirty="0" smtClean="0">
              <a:solidFill>
                <a:srgbClr val="0070C0"/>
              </a:solidFill>
              <a:hlinkClick r:id="rId6"/>
            </a:endParaRPr>
          </a:p>
        </p:txBody>
      </p:sp>
    </p:spTree>
  </p:cSld>
  <p:clrMapOvr>
    <a:masterClrMapping/>
  </p:clrMapOvr>
  <p:transition advClick="0" advTm="10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6553200" cy="1066800"/>
          </a:xfrm>
        </p:spPr>
        <p:txBody>
          <a:bodyPr/>
          <a:lstStyle/>
          <a:p>
            <a:r>
              <a:rPr lang="en-US" dirty="0" err="1"/>
              <a:t>SysNet</a:t>
            </a:r>
            <a:r>
              <a:rPr lang="en-US" dirty="0"/>
              <a:t> vs SysNet2020 </a:t>
            </a:r>
          </a:p>
        </p:txBody>
      </p:sp>
      <p:sp>
        <p:nvSpPr>
          <p:cNvPr id="3" name="Rectangle 2"/>
          <p:cNvSpPr/>
          <p:nvPr/>
        </p:nvSpPr>
        <p:spPr>
          <a:xfrm>
            <a:off x="457200" y="2290227"/>
            <a:ext cx="7924800" cy="3970318"/>
          </a:xfrm>
          <a:prstGeom prst="rect">
            <a:avLst/>
          </a:prstGeom>
        </p:spPr>
        <p:txBody>
          <a:bodyPr wrap="square">
            <a:spAutoFit/>
          </a:bodyPr>
          <a:lstStyle/>
          <a:p>
            <a:pPr algn="l"/>
            <a:endParaRPr lang="en-US" dirty="0"/>
          </a:p>
          <a:p>
            <a:pPr marL="285750" indent="-285750" algn="l">
              <a:buFont typeface="Arial" panose="020B0604020202020204" pitchFamily="34" charset="0"/>
              <a:buChar char="•"/>
            </a:pPr>
            <a:r>
              <a:rPr lang="en-US" dirty="0" smtClean="0"/>
              <a:t>More </a:t>
            </a:r>
            <a:r>
              <a:rPr lang="en-US" dirty="0"/>
              <a:t>time to design and (hopefully) </a:t>
            </a:r>
            <a:r>
              <a:rPr lang="en-US" dirty="0" smtClean="0"/>
              <a:t>implement</a:t>
            </a:r>
          </a:p>
          <a:p>
            <a:pPr marL="285750" indent="-285750" algn="l">
              <a:buFont typeface="Arial" panose="020B0604020202020204" pitchFamily="34" charset="0"/>
              <a:buChar char="•"/>
            </a:pPr>
            <a:endParaRPr lang="en-US" dirty="0"/>
          </a:p>
          <a:p>
            <a:pPr marL="285750" indent="-285750" algn="l">
              <a:buFont typeface="Arial" panose="020B0604020202020204" pitchFamily="34" charset="0"/>
              <a:buChar char="•"/>
            </a:pPr>
            <a:r>
              <a:rPr lang="en-US" dirty="0" smtClean="0"/>
              <a:t>Same </a:t>
            </a:r>
            <a:r>
              <a:rPr lang="en-US" dirty="0"/>
              <a:t>technologies </a:t>
            </a:r>
            <a:r>
              <a:rPr lang="en-US" dirty="0" smtClean="0"/>
              <a:t>everywhere</a:t>
            </a:r>
          </a:p>
          <a:p>
            <a:pPr marL="285750" indent="-285750" algn="l">
              <a:buFont typeface="Arial" panose="020B0604020202020204" pitchFamily="34" charset="0"/>
              <a:buChar char="•"/>
            </a:pPr>
            <a:endParaRPr lang="en-US" dirty="0" smtClean="0"/>
          </a:p>
          <a:p>
            <a:pPr marL="285750" indent="-285750" algn="l">
              <a:buFont typeface="Arial" panose="020B0604020202020204" pitchFamily="34" charset="0"/>
              <a:buChar char="•"/>
            </a:pPr>
            <a:r>
              <a:rPr lang="en-US" dirty="0" smtClean="0"/>
              <a:t>Separate </a:t>
            </a:r>
            <a:r>
              <a:rPr lang="en-US" dirty="0"/>
              <a:t>network from </a:t>
            </a:r>
            <a:r>
              <a:rPr lang="en-US" dirty="0" smtClean="0"/>
              <a:t>BOREAS</a:t>
            </a:r>
          </a:p>
          <a:p>
            <a:pPr marL="285750" indent="-285750" algn="l">
              <a:buFont typeface="Arial" panose="020B0604020202020204" pitchFamily="34" charset="0"/>
              <a:buChar char="•"/>
            </a:pPr>
            <a:endParaRPr lang="en-US" dirty="0"/>
          </a:p>
          <a:p>
            <a:pPr marL="285750" indent="-285750" algn="l">
              <a:buFont typeface="Arial" panose="020B0604020202020204" pitchFamily="34" charset="0"/>
              <a:buChar char="•"/>
            </a:pPr>
            <a:r>
              <a:rPr lang="en-US" dirty="0" smtClean="0"/>
              <a:t>Possibly </a:t>
            </a:r>
            <a:r>
              <a:rPr lang="en-US" dirty="0"/>
              <a:t>Separate </a:t>
            </a:r>
            <a:r>
              <a:rPr lang="en-US" dirty="0" smtClean="0"/>
              <a:t>Management</a:t>
            </a:r>
          </a:p>
          <a:p>
            <a:pPr marL="285750" indent="-285750" algn="l">
              <a:buFont typeface="Arial" panose="020B0604020202020204" pitchFamily="34" charset="0"/>
              <a:buChar char="•"/>
            </a:pPr>
            <a:endParaRPr lang="en-US" dirty="0"/>
          </a:p>
          <a:p>
            <a:pPr marL="285750" indent="-285750" algn="l">
              <a:buFont typeface="Arial" panose="020B0604020202020204" pitchFamily="34" charset="0"/>
              <a:buChar char="•"/>
            </a:pPr>
            <a:r>
              <a:rPr lang="en-US" dirty="0" smtClean="0"/>
              <a:t>Brownfield Deployment</a:t>
            </a:r>
          </a:p>
          <a:p>
            <a:pPr marL="285750" indent="-285750" algn="l">
              <a:buFont typeface="Arial" panose="020B0604020202020204" pitchFamily="34" charset="0"/>
              <a:buChar char="•"/>
            </a:pPr>
            <a:endParaRPr lang="en-US" dirty="0"/>
          </a:p>
          <a:p>
            <a:pPr marL="285750" indent="-285750" algn="l">
              <a:buFont typeface="Arial" panose="020B0604020202020204" pitchFamily="34" charset="0"/>
              <a:buChar char="•"/>
            </a:pPr>
            <a:r>
              <a:rPr lang="en-US" dirty="0" smtClean="0"/>
              <a:t>Branch </a:t>
            </a:r>
            <a:r>
              <a:rPr lang="en-US" dirty="0"/>
              <a:t>Campuses </a:t>
            </a:r>
            <a:r>
              <a:rPr lang="en-US" dirty="0" smtClean="0"/>
              <a:t>- In Band</a:t>
            </a:r>
          </a:p>
          <a:p>
            <a:pPr marL="285750" indent="-285750" algn="l">
              <a:buFont typeface="Arial" panose="020B0604020202020204" pitchFamily="34" charset="0"/>
              <a:buChar char="•"/>
            </a:pPr>
            <a:endParaRPr lang="en-US" dirty="0"/>
          </a:p>
          <a:p>
            <a:pPr marL="285750" indent="-285750" algn="l">
              <a:buFont typeface="Arial" panose="020B0604020202020204" pitchFamily="34" charset="0"/>
              <a:buChar char="•"/>
            </a:pPr>
            <a:r>
              <a:rPr lang="en-US" dirty="0" smtClean="0"/>
              <a:t>Flex Grid</a:t>
            </a:r>
            <a:endParaRPr lang="en-US" dirty="0"/>
          </a:p>
        </p:txBody>
      </p:sp>
      <p:sp>
        <p:nvSpPr>
          <p:cNvPr id="4" name="TextBox 3"/>
          <p:cNvSpPr txBox="1"/>
          <p:nvPr/>
        </p:nvSpPr>
        <p:spPr>
          <a:xfrm>
            <a:off x="1646471" y="1447800"/>
            <a:ext cx="184730" cy="646331"/>
          </a:xfrm>
          <a:prstGeom prst="rect">
            <a:avLst/>
          </a:prstGeom>
          <a:noFill/>
        </p:spPr>
        <p:txBody>
          <a:bodyPr wrap="none" rtlCol="0">
            <a:spAutoFit/>
          </a:bodyPr>
          <a:lstStyle/>
          <a:p>
            <a:endParaRPr lang="en-US" sz="3600" dirty="0"/>
          </a:p>
        </p:txBody>
      </p:sp>
      <p:sp>
        <p:nvSpPr>
          <p:cNvPr id="5" name="TextBox 4"/>
          <p:cNvSpPr txBox="1"/>
          <p:nvPr/>
        </p:nvSpPr>
        <p:spPr>
          <a:xfrm>
            <a:off x="2326719" y="1355348"/>
            <a:ext cx="4185762" cy="646331"/>
          </a:xfrm>
          <a:prstGeom prst="rect">
            <a:avLst/>
          </a:prstGeom>
          <a:noFill/>
        </p:spPr>
        <p:txBody>
          <a:bodyPr wrap="none" rtlCol="0">
            <a:spAutoFit/>
          </a:bodyPr>
          <a:lstStyle/>
          <a:p>
            <a:r>
              <a:rPr lang="en-US" sz="3600" dirty="0" smtClean="0"/>
              <a:t>Now (SysNet2020):</a:t>
            </a:r>
            <a:endParaRPr lang="en-US" sz="3600" dirty="0"/>
          </a:p>
        </p:txBody>
      </p:sp>
    </p:spTree>
    <p:extLst>
      <p:ext uri="{BB962C8B-B14F-4D97-AF65-F5344CB8AC3E}">
        <p14:creationId xmlns:p14="http://schemas.microsoft.com/office/powerpoint/2010/main" val="773319568"/>
      </p:ext>
    </p:extLst>
  </p:cSld>
  <p:clrMapOvr>
    <a:masterClrMapping/>
  </p:clrMapOvr>
  <p:transition advClick="0" advTm="10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6172200" cy="1066800"/>
          </a:xfrm>
        </p:spPr>
        <p:txBody>
          <a:bodyPr/>
          <a:lstStyle/>
          <a:p>
            <a:r>
              <a:rPr lang="en-US" dirty="0" smtClean="0"/>
              <a:t>Branch Campuses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694" y="1184828"/>
            <a:ext cx="7338811" cy="5663647"/>
          </a:xfrm>
          <a:prstGeom prst="rect">
            <a:avLst/>
          </a:prstGeom>
        </p:spPr>
      </p:pic>
    </p:spTree>
    <p:extLst>
      <p:ext uri="{BB962C8B-B14F-4D97-AF65-F5344CB8AC3E}">
        <p14:creationId xmlns:p14="http://schemas.microsoft.com/office/powerpoint/2010/main" val="173911542"/>
      </p:ext>
    </p:extLst>
  </p:cSld>
  <p:clrMapOvr>
    <a:masterClrMapping/>
  </p:clrMapOvr>
  <p:transition advClick="0" advTm="10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6172200" cy="1066800"/>
          </a:xfrm>
        </p:spPr>
        <p:txBody>
          <a:bodyPr/>
          <a:lstStyle/>
          <a:p>
            <a:r>
              <a:rPr lang="en-US" dirty="0" smtClean="0"/>
              <a:t>Branch Campuses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7783" y="1179429"/>
            <a:ext cx="6924633" cy="5678571"/>
          </a:xfrm>
          <a:prstGeom prst="rect">
            <a:avLst/>
          </a:prstGeom>
        </p:spPr>
      </p:pic>
    </p:spTree>
    <p:extLst>
      <p:ext uri="{BB962C8B-B14F-4D97-AF65-F5344CB8AC3E}">
        <p14:creationId xmlns:p14="http://schemas.microsoft.com/office/powerpoint/2010/main" val="3701624935"/>
      </p:ext>
    </p:extLst>
  </p:cSld>
  <p:clrMapOvr>
    <a:masterClrMapping/>
  </p:clrMapOvr>
  <p:transition advClick="0" advTm="10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6172200" cy="1066800"/>
          </a:xfrm>
        </p:spPr>
        <p:txBody>
          <a:bodyPr/>
          <a:lstStyle/>
          <a:p>
            <a:r>
              <a:rPr lang="en-US" dirty="0" smtClean="0"/>
              <a:t>ATN Locations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170461"/>
            <a:ext cx="6140471" cy="5687539"/>
          </a:xfrm>
          <a:prstGeom prst="rect">
            <a:avLst/>
          </a:prstGeom>
        </p:spPr>
      </p:pic>
    </p:spTree>
    <p:extLst>
      <p:ext uri="{BB962C8B-B14F-4D97-AF65-F5344CB8AC3E}">
        <p14:creationId xmlns:p14="http://schemas.microsoft.com/office/powerpoint/2010/main" val="1760918314"/>
      </p:ext>
    </p:extLst>
  </p:cSld>
  <p:clrMapOvr>
    <a:masterClrMapping/>
  </p:clrMapOvr>
  <p:transition advClick="0" advTm="10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6172200" cy="1066800"/>
          </a:xfrm>
        </p:spPr>
        <p:txBody>
          <a:bodyPr/>
          <a:lstStyle/>
          <a:p>
            <a:r>
              <a:rPr lang="en-US" dirty="0" smtClean="0"/>
              <a:t>DTN Locations</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066800"/>
            <a:ext cx="7924800" cy="5546088"/>
          </a:xfrm>
          <a:prstGeom prst="rect">
            <a:avLst/>
          </a:prstGeom>
        </p:spPr>
      </p:pic>
    </p:spTree>
    <p:extLst>
      <p:ext uri="{BB962C8B-B14F-4D97-AF65-F5344CB8AC3E}">
        <p14:creationId xmlns:p14="http://schemas.microsoft.com/office/powerpoint/2010/main" val="4275284449"/>
      </p:ext>
    </p:extLst>
  </p:cSld>
  <p:clrMapOvr>
    <a:masterClrMapping/>
  </p:clrMapOvr>
  <p:transition advClick="0" advTm="10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6553200" cy="1066800"/>
          </a:xfrm>
        </p:spPr>
        <p:txBody>
          <a:bodyPr/>
          <a:lstStyle/>
          <a:p>
            <a:r>
              <a:rPr lang="en-US" dirty="0" smtClean="0"/>
              <a:t>ROADM</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550" y="1295400"/>
            <a:ext cx="7105650" cy="5390230"/>
          </a:xfrm>
          <a:prstGeom prst="rect">
            <a:avLst/>
          </a:prstGeom>
        </p:spPr>
      </p:pic>
    </p:spTree>
    <p:extLst>
      <p:ext uri="{BB962C8B-B14F-4D97-AF65-F5344CB8AC3E}">
        <p14:creationId xmlns:p14="http://schemas.microsoft.com/office/powerpoint/2010/main" val="900790486"/>
      </p:ext>
    </p:extLst>
  </p:cSld>
  <p:clrMapOvr>
    <a:masterClrMapping/>
  </p:clrMapOvr>
  <p:transition advClick="0" advTm="10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6553200" cy="1066800"/>
          </a:xfrm>
        </p:spPr>
        <p:txBody>
          <a:bodyPr/>
          <a:lstStyle/>
          <a:p>
            <a:r>
              <a:rPr lang="en-US" dirty="0" smtClean="0"/>
              <a:t>ROADM</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408664"/>
            <a:ext cx="6184275" cy="5439811"/>
          </a:xfrm>
          <a:prstGeom prst="rect">
            <a:avLst/>
          </a:prstGeom>
        </p:spPr>
      </p:pic>
    </p:spTree>
    <p:extLst>
      <p:ext uri="{BB962C8B-B14F-4D97-AF65-F5344CB8AC3E}">
        <p14:creationId xmlns:p14="http://schemas.microsoft.com/office/powerpoint/2010/main" val="1109580097"/>
      </p:ext>
    </p:extLst>
  </p:cSld>
  <p:clrMapOvr>
    <a:masterClrMapping/>
  </p:clrMapOvr>
  <p:transition advClick="0" advTm="10000"/>
</p:sld>
</file>

<file path=ppt/theme/theme1.xml><?xml version="1.0" encoding="utf-8"?>
<a:theme xmlns:a="http://schemas.openxmlformats.org/drawingml/2006/main" name="UW System 101">
  <a:themeElements>
    <a:clrScheme name="UW System 10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W System 1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UW System 10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W System 10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W System 10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W System 10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W System 10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W System 10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W System 10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W System 10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W System 10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W System 10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W System 10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W System 10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22582</TotalTime>
  <Words>370</Words>
  <Application>Microsoft Office PowerPoint</Application>
  <PresentationFormat>On-screen Show (4:3)</PresentationFormat>
  <Paragraphs>91</Paragraphs>
  <Slides>28</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Arial Black</vt:lpstr>
      <vt:lpstr>UW System 101</vt:lpstr>
      <vt:lpstr>UWSysNet Transport Updates</vt:lpstr>
      <vt:lpstr>SysNet vs SysNet2020 </vt:lpstr>
      <vt:lpstr>SysNet vs SysNet2020 </vt:lpstr>
      <vt:lpstr>Branch Campuses</vt:lpstr>
      <vt:lpstr>Branch Campuses</vt:lpstr>
      <vt:lpstr>ATN Locations</vt:lpstr>
      <vt:lpstr>DTN Locations</vt:lpstr>
      <vt:lpstr>ROADM</vt:lpstr>
      <vt:lpstr>ROADM</vt:lpstr>
      <vt:lpstr>ROADM</vt:lpstr>
      <vt:lpstr>ROADM</vt:lpstr>
      <vt:lpstr>ROADM Single Site</vt:lpstr>
      <vt:lpstr>ROADM Dual TID</vt:lpstr>
      <vt:lpstr>ROADM Dual TID</vt:lpstr>
      <vt:lpstr>ROADM Split TID</vt:lpstr>
      <vt:lpstr>Alien Waves</vt:lpstr>
      <vt:lpstr>CDC (Colorless, Directionless, Contentionless)</vt:lpstr>
      <vt:lpstr>Directionless</vt:lpstr>
      <vt:lpstr>Contentionless</vt:lpstr>
      <vt:lpstr>Colorless</vt:lpstr>
      <vt:lpstr>Colorless</vt:lpstr>
      <vt:lpstr>Colorless</vt:lpstr>
      <vt:lpstr>Transport Vendors</vt:lpstr>
      <vt:lpstr>Backbone Design</vt:lpstr>
      <vt:lpstr>100G Demands</vt:lpstr>
      <vt:lpstr>10G Demands</vt:lpstr>
      <vt:lpstr>Protection Topology</vt:lpstr>
      <vt:lpstr>Questions?</vt:lpstr>
    </vt:vector>
  </TitlesOfParts>
  <Company>UW System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mike.schlicht@wiscnet.net</dc:creator>
  <cp:lastModifiedBy>Dan Parenteau</cp:lastModifiedBy>
  <cp:revision>367</cp:revision>
  <cp:lastPrinted>2014-04-24T17:00:02Z</cp:lastPrinted>
  <dcterms:created xsi:type="dcterms:W3CDTF">2005-09-14T17:31:16Z</dcterms:created>
  <dcterms:modified xsi:type="dcterms:W3CDTF">2019-09-23T19:02:46Z</dcterms:modified>
</cp:coreProperties>
</file>