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4" r:id="rId8"/>
    <p:sldId id="266" r:id="rId9"/>
    <p:sldId id="261" r:id="rId10"/>
    <p:sldId id="263" r:id="rId11"/>
    <p:sldId id="267" r:id="rId12"/>
    <p:sldId id="268" r:id="rId13"/>
    <p:sldId id="269" r:id="rId14"/>
    <p:sldId id="273" r:id="rId15"/>
    <p:sldId id="270" r:id="rId16"/>
    <p:sldId id="271" r:id="rId17"/>
    <p:sldId id="272" r:id="rId18"/>
    <p:sldId id="274" r:id="rId19"/>
    <p:sldId id="275" r:id="rId20"/>
    <p:sldId id="276" r:id="rId21"/>
    <p:sldId id="277" r:id="rId22"/>
    <p:sldId id="278" r:id="rId23"/>
    <p:sldId id="280" r:id="rId24"/>
    <p:sldId id="279"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Hare" initials="MH" lastIdx="1" clrIdx="0">
    <p:extLst>
      <p:ext uri="{19B8F6BF-5375-455C-9EA6-DF929625EA0E}">
        <p15:presenceInfo xmlns:p15="http://schemas.microsoft.com/office/powerpoint/2012/main" userId="Michael Har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6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8-17T09:52:58.809"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B545-51F1-4707-A886-D5D61704F7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4A22BD-A90D-417A-9F24-CFBDB9458A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E6693C-ED00-4749-9B9A-A3AA9920372B}"/>
              </a:ext>
            </a:extLst>
          </p:cNvPr>
          <p:cNvSpPr>
            <a:spLocks noGrp="1"/>
          </p:cNvSpPr>
          <p:nvPr>
            <p:ph type="dt" sz="half" idx="10"/>
          </p:nvPr>
        </p:nvSpPr>
        <p:spPr/>
        <p:txBody>
          <a:bodyPr/>
          <a:lstStyle/>
          <a:p>
            <a:fld id="{45DC638D-FD81-4062-883D-B7F9D82A0E2B}" type="datetimeFigureOut">
              <a:rPr lang="en-US" smtClean="0"/>
              <a:t>8/17/2018</a:t>
            </a:fld>
            <a:endParaRPr lang="en-US"/>
          </a:p>
        </p:txBody>
      </p:sp>
      <p:sp>
        <p:nvSpPr>
          <p:cNvPr id="5" name="Footer Placeholder 4">
            <a:extLst>
              <a:ext uri="{FF2B5EF4-FFF2-40B4-BE49-F238E27FC236}">
                <a16:creationId xmlns:a16="http://schemas.microsoft.com/office/drawing/2014/main" id="{615E8FE9-D600-4E37-B40F-3C8BA6DA7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F47F5-6E62-467F-B50E-BD3F3A923A5B}"/>
              </a:ext>
            </a:extLst>
          </p:cNvPr>
          <p:cNvSpPr>
            <a:spLocks noGrp="1"/>
          </p:cNvSpPr>
          <p:nvPr>
            <p:ph type="sldNum" sz="quarter" idx="12"/>
          </p:nvPr>
        </p:nvSpPr>
        <p:spPr/>
        <p:txBody>
          <a:bodyPr/>
          <a:lstStyle/>
          <a:p>
            <a:fld id="{1A196BB1-64BB-441C-A8B2-2065FEABAF33}" type="slidenum">
              <a:rPr lang="en-US" smtClean="0"/>
              <a:t>‹#›</a:t>
            </a:fld>
            <a:endParaRPr lang="en-US"/>
          </a:p>
        </p:txBody>
      </p:sp>
    </p:spTree>
    <p:extLst>
      <p:ext uri="{BB962C8B-B14F-4D97-AF65-F5344CB8AC3E}">
        <p14:creationId xmlns:p14="http://schemas.microsoft.com/office/powerpoint/2010/main" val="2977720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992C6-6E8B-4185-96FE-EA49331F04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7E78E1-7400-4517-BD42-1D8F464E7F8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D68F85-E38F-46B0-9681-02C117AD17C6}"/>
              </a:ext>
            </a:extLst>
          </p:cNvPr>
          <p:cNvSpPr>
            <a:spLocks noGrp="1"/>
          </p:cNvSpPr>
          <p:nvPr>
            <p:ph type="dt" sz="half" idx="10"/>
          </p:nvPr>
        </p:nvSpPr>
        <p:spPr/>
        <p:txBody>
          <a:bodyPr/>
          <a:lstStyle/>
          <a:p>
            <a:fld id="{45DC638D-FD81-4062-883D-B7F9D82A0E2B}" type="datetimeFigureOut">
              <a:rPr lang="en-US" smtClean="0"/>
              <a:t>8/17/2018</a:t>
            </a:fld>
            <a:endParaRPr lang="en-US"/>
          </a:p>
        </p:txBody>
      </p:sp>
      <p:sp>
        <p:nvSpPr>
          <p:cNvPr id="5" name="Footer Placeholder 4">
            <a:extLst>
              <a:ext uri="{FF2B5EF4-FFF2-40B4-BE49-F238E27FC236}">
                <a16:creationId xmlns:a16="http://schemas.microsoft.com/office/drawing/2014/main" id="{DEDD0723-0287-45F9-BE25-8F74A7443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FAD51-1085-40D3-A560-75A6A9B12798}"/>
              </a:ext>
            </a:extLst>
          </p:cNvPr>
          <p:cNvSpPr>
            <a:spLocks noGrp="1"/>
          </p:cNvSpPr>
          <p:nvPr>
            <p:ph type="sldNum" sz="quarter" idx="12"/>
          </p:nvPr>
        </p:nvSpPr>
        <p:spPr/>
        <p:txBody>
          <a:bodyPr/>
          <a:lstStyle/>
          <a:p>
            <a:fld id="{1A196BB1-64BB-441C-A8B2-2065FEABAF33}" type="slidenum">
              <a:rPr lang="en-US" smtClean="0"/>
              <a:t>‹#›</a:t>
            </a:fld>
            <a:endParaRPr lang="en-US"/>
          </a:p>
        </p:txBody>
      </p:sp>
    </p:spTree>
    <p:extLst>
      <p:ext uri="{BB962C8B-B14F-4D97-AF65-F5344CB8AC3E}">
        <p14:creationId xmlns:p14="http://schemas.microsoft.com/office/powerpoint/2010/main" val="260024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6DBD7E-0F3F-41EC-AFF7-A19C46BE02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BDC915-B234-49BF-B909-2315CA5AA7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306184-BE75-421A-96A6-8C99928CE4AD}"/>
              </a:ext>
            </a:extLst>
          </p:cNvPr>
          <p:cNvSpPr>
            <a:spLocks noGrp="1"/>
          </p:cNvSpPr>
          <p:nvPr>
            <p:ph type="dt" sz="half" idx="10"/>
          </p:nvPr>
        </p:nvSpPr>
        <p:spPr/>
        <p:txBody>
          <a:bodyPr/>
          <a:lstStyle/>
          <a:p>
            <a:fld id="{45DC638D-FD81-4062-883D-B7F9D82A0E2B}" type="datetimeFigureOut">
              <a:rPr lang="en-US" smtClean="0"/>
              <a:t>8/17/2018</a:t>
            </a:fld>
            <a:endParaRPr lang="en-US"/>
          </a:p>
        </p:txBody>
      </p:sp>
      <p:sp>
        <p:nvSpPr>
          <p:cNvPr id="5" name="Footer Placeholder 4">
            <a:extLst>
              <a:ext uri="{FF2B5EF4-FFF2-40B4-BE49-F238E27FC236}">
                <a16:creationId xmlns:a16="http://schemas.microsoft.com/office/drawing/2014/main" id="{DA604E92-AD42-46D9-8352-4EF3585DE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30A780-7ECD-4386-A911-A8373885FA7F}"/>
              </a:ext>
            </a:extLst>
          </p:cNvPr>
          <p:cNvSpPr>
            <a:spLocks noGrp="1"/>
          </p:cNvSpPr>
          <p:nvPr>
            <p:ph type="sldNum" sz="quarter" idx="12"/>
          </p:nvPr>
        </p:nvSpPr>
        <p:spPr/>
        <p:txBody>
          <a:bodyPr/>
          <a:lstStyle/>
          <a:p>
            <a:fld id="{1A196BB1-64BB-441C-A8B2-2065FEABAF33}" type="slidenum">
              <a:rPr lang="en-US" smtClean="0"/>
              <a:t>‹#›</a:t>
            </a:fld>
            <a:endParaRPr lang="en-US"/>
          </a:p>
        </p:txBody>
      </p:sp>
    </p:spTree>
    <p:extLst>
      <p:ext uri="{BB962C8B-B14F-4D97-AF65-F5344CB8AC3E}">
        <p14:creationId xmlns:p14="http://schemas.microsoft.com/office/powerpoint/2010/main" val="2392028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00BC3-8286-4CDD-A055-18C01A287B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056203-D03E-488A-AA38-DF0C075A10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BF65E1-F6A1-412A-BB09-F88DC9D0DA3E}"/>
              </a:ext>
            </a:extLst>
          </p:cNvPr>
          <p:cNvSpPr>
            <a:spLocks noGrp="1"/>
          </p:cNvSpPr>
          <p:nvPr>
            <p:ph type="dt" sz="half" idx="10"/>
          </p:nvPr>
        </p:nvSpPr>
        <p:spPr/>
        <p:txBody>
          <a:bodyPr/>
          <a:lstStyle/>
          <a:p>
            <a:fld id="{45DC638D-FD81-4062-883D-B7F9D82A0E2B}" type="datetimeFigureOut">
              <a:rPr lang="en-US" smtClean="0"/>
              <a:t>8/17/2018</a:t>
            </a:fld>
            <a:endParaRPr lang="en-US"/>
          </a:p>
        </p:txBody>
      </p:sp>
      <p:sp>
        <p:nvSpPr>
          <p:cNvPr id="5" name="Footer Placeholder 4">
            <a:extLst>
              <a:ext uri="{FF2B5EF4-FFF2-40B4-BE49-F238E27FC236}">
                <a16:creationId xmlns:a16="http://schemas.microsoft.com/office/drawing/2014/main" id="{1AD08CEA-8AD9-4A3A-A8B4-BA488A5543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CA640-471D-41FB-9B5E-C712C6D3383C}"/>
              </a:ext>
            </a:extLst>
          </p:cNvPr>
          <p:cNvSpPr>
            <a:spLocks noGrp="1"/>
          </p:cNvSpPr>
          <p:nvPr>
            <p:ph type="sldNum" sz="quarter" idx="12"/>
          </p:nvPr>
        </p:nvSpPr>
        <p:spPr/>
        <p:txBody>
          <a:bodyPr/>
          <a:lstStyle/>
          <a:p>
            <a:fld id="{1A196BB1-64BB-441C-A8B2-2065FEABAF33}" type="slidenum">
              <a:rPr lang="en-US" smtClean="0"/>
              <a:t>‹#›</a:t>
            </a:fld>
            <a:endParaRPr lang="en-US"/>
          </a:p>
        </p:txBody>
      </p:sp>
    </p:spTree>
    <p:extLst>
      <p:ext uri="{BB962C8B-B14F-4D97-AF65-F5344CB8AC3E}">
        <p14:creationId xmlns:p14="http://schemas.microsoft.com/office/powerpoint/2010/main" val="226576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E382A-72D3-4B0D-B3B2-41C3BCD844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1D7564-C62C-4F6D-A1EC-AD5462F27E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08369EC-0685-4A35-8EA3-E831FD2C1DC2}"/>
              </a:ext>
            </a:extLst>
          </p:cNvPr>
          <p:cNvSpPr>
            <a:spLocks noGrp="1"/>
          </p:cNvSpPr>
          <p:nvPr>
            <p:ph type="dt" sz="half" idx="10"/>
          </p:nvPr>
        </p:nvSpPr>
        <p:spPr/>
        <p:txBody>
          <a:bodyPr/>
          <a:lstStyle/>
          <a:p>
            <a:fld id="{45DC638D-FD81-4062-883D-B7F9D82A0E2B}" type="datetimeFigureOut">
              <a:rPr lang="en-US" smtClean="0"/>
              <a:t>8/17/2018</a:t>
            </a:fld>
            <a:endParaRPr lang="en-US"/>
          </a:p>
        </p:txBody>
      </p:sp>
      <p:sp>
        <p:nvSpPr>
          <p:cNvPr id="5" name="Footer Placeholder 4">
            <a:extLst>
              <a:ext uri="{FF2B5EF4-FFF2-40B4-BE49-F238E27FC236}">
                <a16:creationId xmlns:a16="http://schemas.microsoft.com/office/drawing/2014/main" id="{49321FD7-17B6-4263-A475-F295F2904A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D6F335-2DEE-4798-A2B6-0748447A5A3D}"/>
              </a:ext>
            </a:extLst>
          </p:cNvPr>
          <p:cNvSpPr>
            <a:spLocks noGrp="1"/>
          </p:cNvSpPr>
          <p:nvPr>
            <p:ph type="sldNum" sz="quarter" idx="12"/>
          </p:nvPr>
        </p:nvSpPr>
        <p:spPr/>
        <p:txBody>
          <a:bodyPr/>
          <a:lstStyle/>
          <a:p>
            <a:fld id="{1A196BB1-64BB-441C-A8B2-2065FEABAF33}" type="slidenum">
              <a:rPr lang="en-US" smtClean="0"/>
              <a:t>‹#›</a:t>
            </a:fld>
            <a:endParaRPr lang="en-US"/>
          </a:p>
        </p:txBody>
      </p:sp>
    </p:spTree>
    <p:extLst>
      <p:ext uri="{BB962C8B-B14F-4D97-AF65-F5344CB8AC3E}">
        <p14:creationId xmlns:p14="http://schemas.microsoft.com/office/powerpoint/2010/main" val="4080245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84F7D-1488-4667-8510-BE1BC2089F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4A6EE8-049A-4235-B23E-7F4702301B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7B41B1-C229-460C-B54B-D03C886F6C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16FA7D-E539-4F77-9F41-8E3F35604BEE}"/>
              </a:ext>
            </a:extLst>
          </p:cNvPr>
          <p:cNvSpPr>
            <a:spLocks noGrp="1"/>
          </p:cNvSpPr>
          <p:nvPr>
            <p:ph type="dt" sz="half" idx="10"/>
          </p:nvPr>
        </p:nvSpPr>
        <p:spPr/>
        <p:txBody>
          <a:bodyPr/>
          <a:lstStyle/>
          <a:p>
            <a:fld id="{45DC638D-FD81-4062-883D-B7F9D82A0E2B}" type="datetimeFigureOut">
              <a:rPr lang="en-US" smtClean="0"/>
              <a:t>8/17/2018</a:t>
            </a:fld>
            <a:endParaRPr lang="en-US"/>
          </a:p>
        </p:txBody>
      </p:sp>
      <p:sp>
        <p:nvSpPr>
          <p:cNvPr id="6" name="Footer Placeholder 5">
            <a:extLst>
              <a:ext uri="{FF2B5EF4-FFF2-40B4-BE49-F238E27FC236}">
                <a16:creationId xmlns:a16="http://schemas.microsoft.com/office/drawing/2014/main" id="{63104855-7881-4649-B75C-B18EFD0864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A72ECD-7F3B-4347-AECE-E064B3F8FC58}"/>
              </a:ext>
            </a:extLst>
          </p:cNvPr>
          <p:cNvSpPr>
            <a:spLocks noGrp="1"/>
          </p:cNvSpPr>
          <p:nvPr>
            <p:ph type="sldNum" sz="quarter" idx="12"/>
          </p:nvPr>
        </p:nvSpPr>
        <p:spPr/>
        <p:txBody>
          <a:bodyPr/>
          <a:lstStyle/>
          <a:p>
            <a:fld id="{1A196BB1-64BB-441C-A8B2-2065FEABAF33}" type="slidenum">
              <a:rPr lang="en-US" smtClean="0"/>
              <a:t>‹#›</a:t>
            </a:fld>
            <a:endParaRPr lang="en-US"/>
          </a:p>
        </p:txBody>
      </p:sp>
    </p:spTree>
    <p:extLst>
      <p:ext uri="{BB962C8B-B14F-4D97-AF65-F5344CB8AC3E}">
        <p14:creationId xmlns:p14="http://schemas.microsoft.com/office/powerpoint/2010/main" val="266939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C875-63CC-408A-BC2F-7DA07844CD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90F2D9-5A57-4DD3-A3DD-369C96B64A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AEC114-72CD-45C3-BE4D-9335F2EF441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344C56-A96C-495B-AC58-8A06AED2ED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12A270-DB2B-4843-B5AA-2AF2773DB41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C8763A-3617-446F-BF03-3F3FC9B9EE0E}"/>
              </a:ext>
            </a:extLst>
          </p:cNvPr>
          <p:cNvSpPr>
            <a:spLocks noGrp="1"/>
          </p:cNvSpPr>
          <p:nvPr>
            <p:ph type="dt" sz="half" idx="10"/>
          </p:nvPr>
        </p:nvSpPr>
        <p:spPr/>
        <p:txBody>
          <a:bodyPr/>
          <a:lstStyle/>
          <a:p>
            <a:fld id="{45DC638D-FD81-4062-883D-B7F9D82A0E2B}" type="datetimeFigureOut">
              <a:rPr lang="en-US" smtClean="0"/>
              <a:t>8/17/2018</a:t>
            </a:fld>
            <a:endParaRPr lang="en-US"/>
          </a:p>
        </p:txBody>
      </p:sp>
      <p:sp>
        <p:nvSpPr>
          <p:cNvPr id="8" name="Footer Placeholder 7">
            <a:extLst>
              <a:ext uri="{FF2B5EF4-FFF2-40B4-BE49-F238E27FC236}">
                <a16:creationId xmlns:a16="http://schemas.microsoft.com/office/drawing/2014/main" id="{014C73E9-59BE-4386-AA35-BB5EEA241F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2F179D-33A8-40A0-8395-333D9F4907BD}"/>
              </a:ext>
            </a:extLst>
          </p:cNvPr>
          <p:cNvSpPr>
            <a:spLocks noGrp="1"/>
          </p:cNvSpPr>
          <p:nvPr>
            <p:ph type="sldNum" sz="quarter" idx="12"/>
          </p:nvPr>
        </p:nvSpPr>
        <p:spPr/>
        <p:txBody>
          <a:bodyPr/>
          <a:lstStyle/>
          <a:p>
            <a:fld id="{1A196BB1-64BB-441C-A8B2-2065FEABAF33}" type="slidenum">
              <a:rPr lang="en-US" smtClean="0"/>
              <a:t>‹#›</a:t>
            </a:fld>
            <a:endParaRPr lang="en-US"/>
          </a:p>
        </p:txBody>
      </p:sp>
    </p:spTree>
    <p:extLst>
      <p:ext uri="{BB962C8B-B14F-4D97-AF65-F5344CB8AC3E}">
        <p14:creationId xmlns:p14="http://schemas.microsoft.com/office/powerpoint/2010/main" val="420286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51281-F3B9-444B-B3A7-EE1438EC67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5EF1F7-929A-4C2A-9FDE-3A6E62CBD4AD}"/>
              </a:ext>
            </a:extLst>
          </p:cNvPr>
          <p:cNvSpPr>
            <a:spLocks noGrp="1"/>
          </p:cNvSpPr>
          <p:nvPr>
            <p:ph type="dt" sz="half" idx="10"/>
          </p:nvPr>
        </p:nvSpPr>
        <p:spPr/>
        <p:txBody>
          <a:bodyPr/>
          <a:lstStyle/>
          <a:p>
            <a:fld id="{45DC638D-FD81-4062-883D-B7F9D82A0E2B}" type="datetimeFigureOut">
              <a:rPr lang="en-US" smtClean="0"/>
              <a:t>8/17/2018</a:t>
            </a:fld>
            <a:endParaRPr lang="en-US"/>
          </a:p>
        </p:txBody>
      </p:sp>
      <p:sp>
        <p:nvSpPr>
          <p:cNvPr id="4" name="Footer Placeholder 3">
            <a:extLst>
              <a:ext uri="{FF2B5EF4-FFF2-40B4-BE49-F238E27FC236}">
                <a16:creationId xmlns:a16="http://schemas.microsoft.com/office/drawing/2014/main" id="{1FCE8450-443C-4FC3-819C-F888D95084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E0C48E-5C2A-47ED-813F-BA6F997A5871}"/>
              </a:ext>
            </a:extLst>
          </p:cNvPr>
          <p:cNvSpPr>
            <a:spLocks noGrp="1"/>
          </p:cNvSpPr>
          <p:nvPr>
            <p:ph type="sldNum" sz="quarter" idx="12"/>
          </p:nvPr>
        </p:nvSpPr>
        <p:spPr/>
        <p:txBody>
          <a:bodyPr/>
          <a:lstStyle/>
          <a:p>
            <a:fld id="{1A196BB1-64BB-441C-A8B2-2065FEABAF33}" type="slidenum">
              <a:rPr lang="en-US" smtClean="0"/>
              <a:t>‹#›</a:t>
            </a:fld>
            <a:endParaRPr lang="en-US"/>
          </a:p>
        </p:txBody>
      </p:sp>
    </p:spTree>
    <p:extLst>
      <p:ext uri="{BB962C8B-B14F-4D97-AF65-F5344CB8AC3E}">
        <p14:creationId xmlns:p14="http://schemas.microsoft.com/office/powerpoint/2010/main" val="111541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49FA2C-B28B-4329-BE9D-80C99EEC9D72}"/>
              </a:ext>
            </a:extLst>
          </p:cNvPr>
          <p:cNvSpPr>
            <a:spLocks noGrp="1"/>
          </p:cNvSpPr>
          <p:nvPr>
            <p:ph type="dt" sz="half" idx="10"/>
          </p:nvPr>
        </p:nvSpPr>
        <p:spPr/>
        <p:txBody>
          <a:bodyPr/>
          <a:lstStyle/>
          <a:p>
            <a:fld id="{45DC638D-FD81-4062-883D-B7F9D82A0E2B}" type="datetimeFigureOut">
              <a:rPr lang="en-US" smtClean="0"/>
              <a:t>8/17/2018</a:t>
            </a:fld>
            <a:endParaRPr lang="en-US"/>
          </a:p>
        </p:txBody>
      </p:sp>
      <p:sp>
        <p:nvSpPr>
          <p:cNvPr id="3" name="Footer Placeholder 2">
            <a:extLst>
              <a:ext uri="{FF2B5EF4-FFF2-40B4-BE49-F238E27FC236}">
                <a16:creationId xmlns:a16="http://schemas.microsoft.com/office/drawing/2014/main" id="{AEABBB3C-5410-4C1B-B7CE-C3D9E7C09C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F01DF8-8D5D-4B41-9D78-8C78631A25B3}"/>
              </a:ext>
            </a:extLst>
          </p:cNvPr>
          <p:cNvSpPr>
            <a:spLocks noGrp="1"/>
          </p:cNvSpPr>
          <p:nvPr>
            <p:ph type="sldNum" sz="quarter" idx="12"/>
          </p:nvPr>
        </p:nvSpPr>
        <p:spPr/>
        <p:txBody>
          <a:bodyPr/>
          <a:lstStyle/>
          <a:p>
            <a:fld id="{1A196BB1-64BB-441C-A8B2-2065FEABAF33}" type="slidenum">
              <a:rPr lang="en-US" smtClean="0"/>
              <a:t>‹#›</a:t>
            </a:fld>
            <a:endParaRPr lang="en-US"/>
          </a:p>
        </p:txBody>
      </p:sp>
    </p:spTree>
    <p:extLst>
      <p:ext uri="{BB962C8B-B14F-4D97-AF65-F5344CB8AC3E}">
        <p14:creationId xmlns:p14="http://schemas.microsoft.com/office/powerpoint/2010/main" val="1271887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C8042-7641-4D23-8EA5-F428D04F57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ED1ACA-8626-4AB5-B561-886B28BEFB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3144AC-4617-4B5B-94C7-4E2517B529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D492EA-EF02-4459-A4A5-BE5E106ABF06}"/>
              </a:ext>
            </a:extLst>
          </p:cNvPr>
          <p:cNvSpPr>
            <a:spLocks noGrp="1"/>
          </p:cNvSpPr>
          <p:nvPr>
            <p:ph type="dt" sz="half" idx="10"/>
          </p:nvPr>
        </p:nvSpPr>
        <p:spPr/>
        <p:txBody>
          <a:bodyPr/>
          <a:lstStyle/>
          <a:p>
            <a:fld id="{45DC638D-FD81-4062-883D-B7F9D82A0E2B}" type="datetimeFigureOut">
              <a:rPr lang="en-US" smtClean="0"/>
              <a:t>8/17/2018</a:t>
            </a:fld>
            <a:endParaRPr lang="en-US"/>
          </a:p>
        </p:txBody>
      </p:sp>
      <p:sp>
        <p:nvSpPr>
          <p:cNvPr id="6" name="Footer Placeholder 5">
            <a:extLst>
              <a:ext uri="{FF2B5EF4-FFF2-40B4-BE49-F238E27FC236}">
                <a16:creationId xmlns:a16="http://schemas.microsoft.com/office/drawing/2014/main" id="{FBB18D9F-45BE-4246-82C7-62A8BB3917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0FAD3E-D53A-4FE9-A538-B99848573C46}"/>
              </a:ext>
            </a:extLst>
          </p:cNvPr>
          <p:cNvSpPr>
            <a:spLocks noGrp="1"/>
          </p:cNvSpPr>
          <p:nvPr>
            <p:ph type="sldNum" sz="quarter" idx="12"/>
          </p:nvPr>
        </p:nvSpPr>
        <p:spPr/>
        <p:txBody>
          <a:bodyPr/>
          <a:lstStyle/>
          <a:p>
            <a:fld id="{1A196BB1-64BB-441C-A8B2-2065FEABAF33}" type="slidenum">
              <a:rPr lang="en-US" smtClean="0"/>
              <a:t>‹#›</a:t>
            </a:fld>
            <a:endParaRPr lang="en-US"/>
          </a:p>
        </p:txBody>
      </p:sp>
    </p:spTree>
    <p:extLst>
      <p:ext uri="{BB962C8B-B14F-4D97-AF65-F5344CB8AC3E}">
        <p14:creationId xmlns:p14="http://schemas.microsoft.com/office/powerpoint/2010/main" val="313107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1BC2A-CF07-40DA-859E-9047CA517C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A52C62-832A-4ED3-A58E-B0647BD8B5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BFE125-A5D6-4DDB-9DCD-E7629ABF6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FA02D1-46E1-4ECC-BE8E-10A16298E474}"/>
              </a:ext>
            </a:extLst>
          </p:cNvPr>
          <p:cNvSpPr>
            <a:spLocks noGrp="1"/>
          </p:cNvSpPr>
          <p:nvPr>
            <p:ph type="dt" sz="half" idx="10"/>
          </p:nvPr>
        </p:nvSpPr>
        <p:spPr/>
        <p:txBody>
          <a:bodyPr/>
          <a:lstStyle/>
          <a:p>
            <a:fld id="{45DC638D-FD81-4062-883D-B7F9D82A0E2B}" type="datetimeFigureOut">
              <a:rPr lang="en-US" smtClean="0"/>
              <a:t>8/17/2018</a:t>
            </a:fld>
            <a:endParaRPr lang="en-US"/>
          </a:p>
        </p:txBody>
      </p:sp>
      <p:sp>
        <p:nvSpPr>
          <p:cNvPr id="6" name="Footer Placeholder 5">
            <a:extLst>
              <a:ext uri="{FF2B5EF4-FFF2-40B4-BE49-F238E27FC236}">
                <a16:creationId xmlns:a16="http://schemas.microsoft.com/office/drawing/2014/main" id="{ED6AB8DC-141C-471B-8BF4-42A435E3E9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331252-11D2-45F1-A1A3-11E1C192CB9E}"/>
              </a:ext>
            </a:extLst>
          </p:cNvPr>
          <p:cNvSpPr>
            <a:spLocks noGrp="1"/>
          </p:cNvSpPr>
          <p:nvPr>
            <p:ph type="sldNum" sz="quarter" idx="12"/>
          </p:nvPr>
        </p:nvSpPr>
        <p:spPr/>
        <p:txBody>
          <a:bodyPr/>
          <a:lstStyle/>
          <a:p>
            <a:fld id="{1A196BB1-64BB-441C-A8B2-2065FEABAF33}" type="slidenum">
              <a:rPr lang="en-US" smtClean="0"/>
              <a:t>‹#›</a:t>
            </a:fld>
            <a:endParaRPr lang="en-US"/>
          </a:p>
        </p:txBody>
      </p:sp>
    </p:spTree>
    <p:extLst>
      <p:ext uri="{BB962C8B-B14F-4D97-AF65-F5344CB8AC3E}">
        <p14:creationId xmlns:p14="http://schemas.microsoft.com/office/powerpoint/2010/main" val="3450334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0FA9EE-ACCA-4A67-9C91-65A5590150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3CEC1C-8536-436F-88CB-C4DA4A586A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833C0F-4BE0-4318-95EF-3192EAF703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C638D-FD81-4062-883D-B7F9D82A0E2B}" type="datetimeFigureOut">
              <a:rPr lang="en-US" smtClean="0"/>
              <a:t>8/17/2018</a:t>
            </a:fld>
            <a:endParaRPr lang="en-US"/>
          </a:p>
        </p:txBody>
      </p:sp>
      <p:sp>
        <p:nvSpPr>
          <p:cNvPr id="5" name="Footer Placeholder 4">
            <a:extLst>
              <a:ext uri="{FF2B5EF4-FFF2-40B4-BE49-F238E27FC236}">
                <a16:creationId xmlns:a16="http://schemas.microsoft.com/office/drawing/2014/main" id="{BE089124-1431-47DD-B6A4-DBDADEE1FC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4C290F-898B-4378-B4FC-8CC2DDD416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96BB1-64BB-441C-A8B2-2065FEABAF33}" type="slidenum">
              <a:rPr lang="en-US" smtClean="0"/>
              <a:t>‹#›</a:t>
            </a:fld>
            <a:endParaRPr lang="en-US"/>
          </a:p>
        </p:txBody>
      </p:sp>
    </p:spTree>
    <p:extLst>
      <p:ext uri="{BB962C8B-B14F-4D97-AF65-F5344CB8AC3E}">
        <p14:creationId xmlns:p14="http://schemas.microsoft.com/office/powerpoint/2010/main" val="2127780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net.wisc.edu/yu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juniper.net/us/en/products-services/routing/mx-series/mx20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juniper.net/uk/en/products-services/routing/mx-series/mx1000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kb.wisc.edu/uwsysnet/page.php?id=6903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ts.uwsys.net/reports/current/flow_origin_as_by_interface_bytes-in_yearly.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289F5-9C2E-4354-9FDF-9D75DD5DF80B}"/>
              </a:ext>
            </a:extLst>
          </p:cNvPr>
          <p:cNvSpPr>
            <a:spLocks noGrp="1"/>
          </p:cNvSpPr>
          <p:nvPr>
            <p:ph type="ctrTitle"/>
          </p:nvPr>
        </p:nvSpPr>
        <p:spPr/>
        <p:txBody>
          <a:bodyPr/>
          <a:lstStyle/>
          <a:p>
            <a:r>
              <a:rPr lang="en-US" dirty="0"/>
              <a:t>uwsys.net L2/L3 updates</a:t>
            </a:r>
          </a:p>
        </p:txBody>
      </p:sp>
      <p:sp>
        <p:nvSpPr>
          <p:cNvPr id="3" name="Subtitle 2">
            <a:extLst>
              <a:ext uri="{FF2B5EF4-FFF2-40B4-BE49-F238E27FC236}">
                <a16:creationId xmlns:a16="http://schemas.microsoft.com/office/drawing/2014/main" id="{D9189362-3770-4C2E-A0BC-4F5487127D1F}"/>
              </a:ext>
            </a:extLst>
          </p:cNvPr>
          <p:cNvSpPr>
            <a:spLocks noGrp="1"/>
          </p:cNvSpPr>
          <p:nvPr>
            <p:ph type="subTitle" idx="1"/>
          </p:nvPr>
        </p:nvSpPr>
        <p:spPr/>
        <p:txBody>
          <a:bodyPr/>
          <a:lstStyle/>
          <a:p>
            <a:r>
              <a:rPr lang="en-US" dirty="0"/>
              <a:t>Michael Hare</a:t>
            </a:r>
          </a:p>
          <a:p>
            <a:r>
              <a:rPr lang="en-US" dirty="0"/>
              <a:t>August 2018</a:t>
            </a:r>
          </a:p>
        </p:txBody>
      </p:sp>
    </p:spTree>
    <p:extLst>
      <p:ext uri="{BB962C8B-B14F-4D97-AF65-F5344CB8AC3E}">
        <p14:creationId xmlns:p14="http://schemas.microsoft.com/office/powerpoint/2010/main" val="2053593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BA292-7C07-4A5D-84A0-3FC638628DC2}"/>
              </a:ext>
            </a:extLst>
          </p:cNvPr>
          <p:cNvSpPr>
            <a:spLocks noGrp="1"/>
          </p:cNvSpPr>
          <p:nvPr>
            <p:ph type="title"/>
          </p:nvPr>
        </p:nvSpPr>
        <p:spPr>
          <a:xfrm>
            <a:off x="8218583" y="365125"/>
            <a:ext cx="3737099" cy="1325563"/>
          </a:xfrm>
        </p:spPr>
        <p:txBody>
          <a:bodyPr/>
          <a:lstStyle/>
          <a:p>
            <a:r>
              <a:rPr lang="en-US" dirty="0"/>
              <a:t>Availability</a:t>
            </a:r>
          </a:p>
        </p:txBody>
      </p:sp>
      <p:sp>
        <p:nvSpPr>
          <p:cNvPr id="3" name="Content Placeholder 2">
            <a:extLst>
              <a:ext uri="{FF2B5EF4-FFF2-40B4-BE49-F238E27FC236}">
                <a16:creationId xmlns:a16="http://schemas.microsoft.com/office/drawing/2014/main" id="{B4427E6C-4EB3-4C83-9BBB-BD5B188E275A}"/>
              </a:ext>
            </a:extLst>
          </p:cNvPr>
          <p:cNvSpPr>
            <a:spLocks noGrp="1"/>
          </p:cNvSpPr>
          <p:nvPr>
            <p:ph idx="1"/>
          </p:nvPr>
        </p:nvSpPr>
        <p:spPr>
          <a:xfrm>
            <a:off x="8438920" y="1608881"/>
            <a:ext cx="2914879" cy="4883994"/>
          </a:xfrm>
        </p:spPr>
        <p:txBody>
          <a:bodyPr>
            <a:normAutofit fontScale="77500" lnSpcReduction="20000"/>
          </a:bodyPr>
          <a:lstStyle/>
          <a:p>
            <a:pPr marL="0" indent="0">
              <a:buNone/>
            </a:pPr>
            <a:r>
              <a:rPr lang="en-US" dirty="0"/>
              <a:t>Single PE at UWCs is a source of risk/outage</a:t>
            </a:r>
          </a:p>
          <a:p>
            <a:endParaRPr lang="en-US" dirty="0"/>
          </a:p>
          <a:p>
            <a:pPr marL="0" indent="0">
              <a:buNone/>
            </a:pPr>
            <a:r>
              <a:rPr lang="en-US" dirty="0"/>
              <a:t>Third party </a:t>
            </a:r>
            <a:r>
              <a:rPr lang="en-US" dirty="0" err="1"/>
              <a:t>telcos</a:t>
            </a:r>
            <a:r>
              <a:rPr lang="en-US" dirty="0"/>
              <a:t>/lack of transport diversity a major risk.  UWC Rock/UWC Washington are AT&amp;T sites and have already experienced multi hour BadgerNet3 outages since turnup ~2 weeks ago (not reflected in these stats!)</a:t>
            </a:r>
          </a:p>
          <a:p>
            <a:endParaRPr lang="en-US" dirty="0"/>
          </a:p>
          <a:p>
            <a:pPr marL="0" indent="0">
              <a:buNone/>
            </a:pPr>
            <a:r>
              <a:rPr lang="en-US" dirty="0"/>
              <a:t>(all outages: planned or unplanned, uwsys.net or 3rd party transport)</a:t>
            </a:r>
          </a:p>
        </p:txBody>
      </p:sp>
      <p:pic>
        <p:nvPicPr>
          <p:cNvPr id="4" name="Picture 3">
            <a:extLst>
              <a:ext uri="{FF2B5EF4-FFF2-40B4-BE49-F238E27FC236}">
                <a16:creationId xmlns:a16="http://schemas.microsoft.com/office/drawing/2014/main" id="{B1C57B79-14B2-4865-BBA6-F3D71AFFA839}"/>
              </a:ext>
            </a:extLst>
          </p:cNvPr>
          <p:cNvPicPr>
            <a:picLocks noChangeAspect="1"/>
          </p:cNvPicPr>
          <p:nvPr/>
        </p:nvPicPr>
        <p:blipFill>
          <a:blip r:embed="rId2"/>
          <a:stretch>
            <a:fillRect/>
          </a:stretch>
        </p:blipFill>
        <p:spPr>
          <a:xfrm>
            <a:off x="334460" y="276988"/>
            <a:ext cx="7379841" cy="6232445"/>
          </a:xfrm>
          <a:prstGeom prst="rect">
            <a:avLst/>
          </a:prstGeom>
        </p:spPr>
      </p:pic>
    </p:spTree>
    <p:extLst>
      <p:ext uri="{BB962C8B-B14F-4D97-AF65-F5344CB8AC3E}">
        <p14:creationId xmlns:p14="http://schemas.microsoft.com/office/powerpoint/2010/main" val="4026608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CD5E8-7297-426D-86B8-D71F9517B403}"/>
              </a:ext>
            </a:extLst>
          </p:cNvPr>
          <p:cNvSpPr>
            <a:spLocks noGrp="1"/>
          </p:cNvSpPr>
          <p:nvPr>
            <p:ph type="title"/>
          </p:nvPr>
        </p:nvSpPr>
        <p:spPr/>
        <p:txBody>
          <a:bodyPr/>
          <a:lstStyle/>
          <a:p>
            <a:r>
              <a:rPr lang="en-US" dirty="0"/>
              <a:t>Other transit news</a:t>
            </a:r>
          </a:p>
        </p:txBody>
      </p:sp>
      <p:sp>
        <p:nvSpPr>
          <p:cNvPr id="3" name="Content Placeholder 2">
            <a:extLst>
              <a:ext uri="{FF2B5EF4-FFF2-40B4-BE49-F238E27FC236}">
                <a16:creationId xmlns:a16="http://schemas.microsoft.com/office/drawing/2014/main" id="{689743AE-1A7C-4FB3-9338-ACEDBCA2BA2F}"/>
              </a:ext>
            </a:extLst>
          </p:cNvPr>
          <p:cNvSpPr>
            <a:spLocks noGrp="1"/>
          </p:cNvSpPr>
          <p:nvPr>
            <p:ph idx="1"/>
          </p:nvPr>
        </p:nvSpPr>
        <p:spPr/>
        <p:txBody>
          <a:bodyPr>
            <a:normAutofit lnSpcReduction="10000"/>
          </a:bodyPr>
          <a:lstStyle/>
          <a:p>
            <a:r>
              <a:rPr lang="en-US" dirty="0"/>
              <a:t>Level3 transit (shared single 10G connection in Minneapolis via middle switch) being turned down “soon”.</a:t>
            </a:r>
          </a:p>
          <a:p>
            <a:r>
              <a:rPr lang="en-US" dirty="0"/>
              <a:t>Replacement is AT&amp;T transit (pending)</a:t>
            </a:r>
          </a:p>
          <a:p>
            <a:pPr lvl="1"/>
            <a:r>
              <a:rPr lang="en-US" dirty="0"/>
              <a:t>Dedicated 10G from both Madison and Milwaukee to different core AT&amp;T POPs</a:t>
            </a:r>
          </a:p>
          <a:p>
            <a:pPr lvl="1"/>
            <a:r>
              <a:rPr lang="en-US" dirty="0"/>
              <a:t>Transport will be long and unprotected</a:t>
            </a:r>
          </a:p>
          <a:p>
            <a:pPr lvl="1"/>
            <a:r>
              <a:rPr lang="en-US" dirty="0"/>
              <a:t>Uwsys.net routing group agreed this was preferable to connecting to local (Madison, Milwaukee) AT&amp;T POPs due to concern of long term inadequate backhaul from our “small” cities.</a:t>
            </a:r>
          </a:p>
          <a:p>
            <a:pPr lvl="1"/>
            <a:r>
              <a:rPr lang="en-US" dirty="0"/>
              <a:t>Note: vendor selection was above my pay grade.  See Mike and Pat for details.</a:t>
            </a:r>
          </a:p>
          <a:p>
            <a:pPr lvl="1"/>
            <a:r>
              <a:rPr lang="en-US" dirty="0"/>
              <a:t>While exact fiber topology is unknown hopefully this helps safeguard against a catastrophic </a:t>
            </a:r>
            <a:r>
              <a:rPr lang="en-US" dirty="0" err="1"/>
              <a:t>boreas</a:t>
            </a:r>
            <a:r>
              <a:rPr lang="en-US" dirty="0"/>
              <a:t> failure/double cut</a:t>
            </a:r>
          </a:p>
          <a:p>
            <a:endParaRPr lang="en-US" dirty="0"/>
          </a:p>
        </p:txBody>
      </p:sp>
    </p:spTree>
    <p:extLst>
      <p:ext uri="{BB962C8B-B14F-4D97-AF65-F5344CB8AC3E}">
        <p14:creationId xmlns:p14="http://schemas.microsoft.com/office/powerpoint/2010/main" val="1762270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9CC4E-8F43-4950-B19D-758AAFF6623E}"/>
              </a:ext>
            </a:extLst>
          </p:cNvPr>
          <p:cNvSpPr>
            <a:spLocks noGrp="1"/>
          </p:cNvSpPr>
          <p:nvPr>
            <p:ph type="title"/>
          </p:nvPr>
        </p:nvSpPr>
        <p:spPr/>
        <p:txBody>
          <a:bodyPr/>
          <a:lstStyle/>
          <a:p>
            <a:r>
              <a:rPr lang="en-US" dirty="0" err="1"/>
              <a:t>BadgerNet</a:t>
            </a:r>
            <a:r>
              <a:rPr lang="en-US" dirty="0"/>
              <a:t> (3)</a:t>
            </a:r>
            <a:br>
              <a:rPr lang="en-US" dirty="0"/>
            </a:br>
            <a:endParaRPr lang="en-US" dirty="0"/>
          </a:p>
        </p:txBody>
      </p:sp>
      <p:sp>
        <p:nvSpPr>
          <p:cNvPr id="3" name="Content Placeholder 2">
            <a:extLst>
              <a:ext uri="{FF2B5EF4-FFF2-40B4-BE49-F238E27FC236}">
                <a16:creationId xmlns:a16="http://schemas.microsoft.com/office/drawing/2014/main" id="{0F91B49C-7B2D-4213-8F83-B68DFE3393AA}"/>
              </a:ext>
            </a:extLst>
          </p:cNvPr>
          <p:cNvSpPr>
            <a:spLocks noGrp="1"/>
          </p:cNvSpPr>
          <p:nvPr>
            <p:ph idx="1"/>
          </p:nvPr>
        </p:nvSpPr>
        <p:spPr/>
        <p:txBody>
          <a:bodyPr>
            <a:normAutofit fontScale="92500" lnSpcReduction="20000"/>
          </a:bodyPr>
          <a:lstStyle/>
          <a:p>
            <a:r>
              <a:rPr lang="en-US" dirty="0" err="1"/>
              <a:t>BadgerNet</a:t>
            </a:r>
            <a:r>
              <a:rPr lang="en-US" dirty="0"/>
              <a:t>(3) is simply called </a:t>
            </a:r>
            <a:r>
              <a:rPr lang="en-US" dirty="0" err="1"/>
              <a:t>BadgerNet</a:t>
            </a:r>
            <a:r>
              <a:rPr lang="en-US" dirty="0"/>
              <a:t>, not to be confused with </a:t>
            </a:r>
            <a:r>
              <a:rPr lang="en-US" dirty="0" err="1"/>
              <a:t>BadgerNet</a:t>
            </a:r>
            <a:r>
              <a:rPr lang="en-US" dirty="0"/>
              <a:t>(1) which was called </a:t>
            </a:r>
            <a:r>
              <a:rPr lang="en-US" dirty="0" err="1"/>
              <a:t>BadgerNet</a:t>
            </a:r>
            <a:r>
              <a:rPr lang="en-US" dirty="0"/>
              <a:t>.  </a:t>
            </a:r>
            <a:r>
              <a:rPr lang="en-US" dirty="0" err="1"/>
              <a:t>BadgerNet</a:t>
            </a:r>
            <a:r>
              <a:rPr lang="en-US" dirty="0"/>
              <a:t>(2) was BCN.</a:t>
            </a:r>
          </a:p>
          <a:p>
            <a:r>
              <a:rPr lang="en-US" dirty="0"/>
              <a:t>UWC Waukesha remains on BCN pending AT&amp;T build.</a:t>
            </a:r>
          </a:p>
          <a:p>
            <a:r>
              <a:rPr lang="en-US" dirty="0"/>
              <a:t>10G aggregation in Madison and Milwaukee similar to BCN</a:t>
            </a:r>
          </a:p>
          <a:p>
            <a:r>
              <a:rPr lang="en-US" dirty="0"/>
              <a:t>WIN is the NOC</a:t>
            </a:r>
          </a:p>
          <a:p>
            <a:r>
              <a:rPr lang="en-US" dirty="0"/>
              <a:t>5 of the 7 sites have a single throat to choke (AT&amp;T).  Two include </a:t>
            </a:r>
            <a:r>
              <a:rPr lang="en-US" dirty="0" err="1"/>
              <a:t>Centurylink</a:t>
            </a:r>
            <a:endParaRPr lang="en-US" dirty="0"/>
          </a:p>
          <a:p>
            <a:r>
              <a:rPr lang="en-US" dirty="0"/>
              <a:t>Uptime is only ~2 weeks, reliability seems similar to BCN (not that surprising)</a:t>
            </a:r>
          </a:p>
          <a:p>
            <a:r>
              <a:rPr lang="en-US" dirty="0"/>
              <a:t>I suspect/fear we may need to tweak QoS, </a:t>
            </a:r>
            <a:r>
              <a:rPr lang="en-US" dirty="0" err="1"/>
              <a:t>BadgerNet</a:t>
            </a:r>
            <a:r>
              <a:rPr lang="en-US" dirty="0"/>
              <a:t> offered several tens of thousands of profiles, we accept default QoS profile.</a:t>
            </a:r>
          </a:p>
          <a:p>
            <a:r>
              <a:rPr lang="en-US" dirty="0"/>
              <a:t>We are collecting loss/jitter data as always.</a:t>
            </a:r>
          </a:p>
          <a:p>
            <a:pPr marL="0" indent="0">
              <a:buNone/>
            </a:pPr>
            <a:endParaRPr lang="en-US" dirty="0"/>
          </a:p>
        </p:txBody>
      </p:sp>
    </p:spTree>
    <p:extLst>
      <p:ext uri="{BB962C8B-B14F-4D97-AF65-F5344CB8AC3E}">
        <p14:creationId xmlns:p14="http://schemas.microsoft.com/office/powerpoint/2010/main" val="4260904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2283-26CB-4115-9230-B43908B8B94F}"/>
              </a:ext>
            </a:extLst>
          </p:cNvPr>
          <p:cNvSpPr>
            <a:spLocks noGrp="1"/>
          </p:cNvSpPr>
          <p:nvPr>
            <p:ph type="title"/>
          </p:nvPr>
        </p:nvSpPr>
        <p:spPr/>
        <p:txBody>
          <a:bodyPr>
            <a:normAutofit/>
          </a:bodyPr>
          <a:lstStyle/>
          <a:p>
            <a:r>
              <a:rPr lang="en-US" dirty="0"/>
              <a:t>Other network news</a:t>
            </a:r>
          </a:p>
        </p:txBody>
      </p:sp>
      <p:sp>
        <p:nvSpPr>
          <p:cNvPr id="3" name="Content Placeholder 2">
            <a:extLst>
              <a:ext uri="{FF2B5EF4-FFF2-40B4-BE49-F238E27FC236}">
                <a16:creationId xmlns:a16="http://schemas.microsoft.com/office/drawing/2014/main" id="{8F7E8D54-C06C-489A-9C41-196CF62E7DB2}"/>
              </a:ext>
            </a:extLst>
          </p:cNvPr>
          <p:cNvSpPr>
            <a:spLocks noGrp="1"/>
          </p:cNvSpPr>
          <p:nvPr>
            <p:ph idx="1"/>
          </p:nvPr>
        </p:nvSpPr>
        <p:spPr/>
        <p:txBody>
          <a:bodyPr/>
          <a:lstStyle/>
          <a:p>
            <a:r>
              <a:rPr lang="en-US" dirty="0"/>
              <a:t>Still working with Juniper on MX104 flash reliability issues; more on this from </a:t>
            </a:r>
            <a:r>
              <a:rPr lang="en-US" dirty="0" err="1"/>
              <a:t>TimC</a:t>
            </a:r>
            <a:r>
              <a:rPr lang="en-US" dirty="0"/>
              <a:t>.</a:t>
            </a:r>
          </a:p>
          <a:p>
            <a:r>
              <a:rPr lang="en-US" dirty="0"/>
              <a:t>DDoS: No major changes, still relying on reactive stateless filter tricks.  Contract in place for cloud </a:t>
            </a:r>
            <a:r>
              <a:rPr lang="en-US" dirty="0" err="1"/>
              <a:t>ddos</a:t>
            </a:r>
            <a:r>
              <a:rPr lang="en-US" dirty="0"/>
              <a:t> scrubbing via I2 but no real workflow/procedures/testing has occurred yet.  For details chat with Will or Pat.</a:t>
            </a:r>
          </a:p>
          <a:p>
            <a:r>
              <a:rPr lang="en-US" dirty="0"/>
              <a:t>We are in the early stages for replacing POTS OOB with cellular.  See Will or Pat for more details.</a:t>
            </a:r>
          </a:p>
          <a:p>
            <a:r>
              <a:rPr lang="en-US" dirty="0"/>
              <a:t>Future directions; better understanding needs and options for cloud connectivity</a:t>
            </a:r>
          </a:p>
          <a:p>
            <a:endParaRPr lang="en-US" dirty="0"/>
          </a:p>
        </p:txBody>
      </p:sp>
    </p:spTree>
    <p:extLst>
      <p:ext uri="{BB962C8B-B14F-4D97-AF65-F5344CB8AC3E}">
        <p14:creationId xmlns:p14="http://schemas.microsoft.com/office/powerpoint/2010/main" val="3845865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44538-AE20-488D-9AC6-85099E8AF854}"/>
              </a:ext>
            </a:extLst>
          </p:cNvPr>
          <p:cNvSpPr>
            <a:spLocks noGrp="1"/>
          </p:cNvSpPr>
          <p:nvPr>
            <p:ph type="title"/>
          </p:nvPr>
        </p:nvSpPr>
        <p:spPr/>
        <p:txBody>
          <a:bodyPr/>
          <a:lstStyle/>
          <a:p>
            <a:r>
              <a:rPr lang="en-US" dirty="0"/>
              <a:t>BGP security</a:t>
            </a:r>
          </a:p>
        </p:txBody>
      </p:sp>
      <p:sp>
        <p:nvSpPr>
          <p:cNvPr id="3" name="Content Placeholder 2">
            <a:extLst>
              <a:ext uri="{FF2B5EF4-FFF2-40B4-BE49-F238E27FC236}">
                <a16:creationId xmlns:a16="http://schemas.microsoft.com/office/drawing/2014/main" id="{33F1BB8C-2C1A-4F48-BDB8-C82CDE166377}"/>
              </a:ext>
            </a:extLst>
          </p:cNvPr>
          <p:cNvSpPr>
            <a:spLocks noGrp="1"/>
          </p:cNvSpPr>
          <p:nvPr>
            <p:ph idx="1"/>
          </p:nvPr>
        </p:nvSpPr>
        <p:spPr/>
        <p:txBody>
          <a:bodyPr>
            <a:normAutofit/>
          </a:bodyPr>
          <a:lstStyle/>
          <a:p>
            <a:pPr marL="0" indent="0">
              <a:buNone/>
            </a:pPr>
            <a:r>
              <a:rPr lang="en-US" dirty="0"/>
              <a:t>We’re deploying BGP GTSM (TTL 255) where we find a willing partner.  Upstream so far only Internet2 (TR/CPS + Research AS).  We’ve requested BGP GSTM with AT&amp;T and I think it’s worthwhile for us to ask WRIPs as well as </a:t>
            </a:r>
            <a:r>
              <a:rPr lang="en-US" dirty="0" err="1"/>
              <a:t>Telia</a:t>
            </a:r>
            <a:r>
              <a:rPr lang="en-US" dirty="0"/>
              <a:t>.  If you BGP peer with us and want to do BGP GTSM, let us know.</a:t>
            </a:r>
          </a:p>
          <a:p>
            <a:endParaRPr lang="en-US" dirty="0"/>
          </a:p>
        </p:txBody>
      </p:sp>
    </p:spTree>
    <p:extLst>
      <p:ext uri="{BB962C8B-B14F-4D97-AF65-F5344CB8AC3E}">
        <p14:creationId xmlns:p14="http://schemas.microsoft.com/office/powerpoint/2010/main" val="1599721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A4CA5-F6A9-4F18-AF5A-0392CE5292B0}"/>
              </a:ext>
            </a:extLst>
          </p:cNvPr>
          <p:cNvSpPr>
            <a:spLocks noGrp="1"/>
          </p:cNvSpPr>
          <p:nvPr>
            <p:ph type="title"/>
          </p:nvPr>
        </p:nvSpPr>
        <p:spPr/>
        <p:txBody>
          <a:bodyPr/>
          <a:lstStyle/>
          <a:p>
            <a:r>
              <a:rPr lang="en-US" dirty="0" err="1"/>
              <a:t>JunOS</a:t>
            </a:r>
            <a:r>
              <a:rPr lang="en-US" dirty="0"/>
              <a:t> code upgrades</a:t>
            </a:r>
          </a:p>
        </p:txBody>
      </p:sp>
      <p:sp>
        <p:nvSpPr>
          <p:cNvPr id="3" name="Content Placeholder 2">
            <a:extLst>
              <a:ext uri="{FF2B5EF4-FFF2-40B4-BE49-F238E27FC236}">
                <a16:creationId xmlns:a16="http://schemas.microsoft.com/office/drawing/2014/main" id="{318C8829-3AF5-49DF-A033-0B9646284EC2}"/>
              </a:ext>
            </a:extLst>
          </p:cNvPr>
          <p:cNvSpPr>
            <a:spLocks noGrp="1"/>
          </p:cNvSpPr>
          <p:nvPr>
            <p:ph idx="1"/>
          </p:nvPr>
        </p:nvSpPr>
        <p:spPr/>
        <p:txBody>
          <a:bodyPr>
            <a:normAutofit fontScale="92500"/>
          </a:bodyPr>
          <a:lstStyle/>
          <a:p>
            <a:r>
              <a:rPr lang="en-US" dirty="0"/>
              <a:t>1/3</a:t>
            </a:r>
            <a:r>
              <a:rPr lang="en-US" baseline="30000" dirty="0"/>
              <a:t>rd</a:t>
            </a:r>
            <a:r>
              <a:rPr lang="en-US" dirty="0"/>
              <a:t> way through upgrading from 14.1 to 16.1.  14.1 is EOS as of June 2018 (not a typo).  Major delays due to MX104 flash issues.</a:t>
            </a:r>
          </a:p>
          <a:p>
            <a:r>
              <a:rPr lang="en-US" dirty="0"/>
              <a:t>16.1 brings multicore support to </a:t>
            </a:r>
            <a:r>
              <a:rPr lang="en-US" dirty="0" err="1"/>
              <a:t>JunOS</a:t>
            </a:r>
            <a:r>
              <a:rPr lang="en-US" dirty="0"/>
              <a:t>, but not on the MX104 (Juniper’s regrettably lame business decision as MX104 PPC is slower than your phone).  MX104 will forever have an unused second core inside.</a:t>
            </a:r>
          </a:p>
          <a:p>
            <a:r>
              <a:rPr lang="en-US" dirty="0"/>
              <a:t>Our MX2010 REs have 4 cores and </a:t>
            </a:r>
            <a:r>
              <a:rPr lang="en-US" dirty="0" err="1"/>
              <a:t>JunOS</a:t>
            </a:r>
            <a:r>
              <a:rPr lang="en-US" dirty="0"/>
              <a:t> has lots of processes, so this is an immediate win.  (</a:t>
            </a:r>
            <a:r>
              <a:rPr lang="en-US" dirty="0" err="1"/>
              <a:t>Ie</a:t>
            </a:r>
            <a:r>
              <a:rPr lang="en-US" dirty="0"/>
              <a:t>, </a:t>
            </a:r>
            <a:r>
              <a:rPr lang="en-US" dirty="0" err="1"/>
              <a:t>ssh</a:t>
            </a:r>
            <a:r>
              <a:rPr lang="en-US" dirty="0"/>
              <a:t>/</a:t>
            </a:r>
            <a:r>
              <a:rPr lang="en-US" dirty="0" err="1"/>
              <a:t>snmp</a:t>
            </a:r>
            <a:r>
              <a:rPr lang="en-US" dirty="0"/>
              <a:t>/</a:t>
            </a:r>
            <a:r>
              <a:rPr lang="en-US" dirty="0" err="1"/>
              <a:t>netflow</a:t>
            </a:r>
            <a:r>
              <a:rPr lang="en-US" dirty="0"/>
              <a:t> no longer fights with RPD). </a:t>
            </a:r>
          </a:p>
          <a:p>
            <a:r>
              <a:rPr lang="en-US" dirty="0"/>
              <a:t>RPD = route processing daemon; it does all the important stuff</a:t>
            </a:r>
          </a:p>
          <a:p>
            <a:r>
              <a:rPr lang="en-US" dirty="0"/>
              <a:t>In 16.1 major parts of the BGP </a:t>
            </a:r>
            <a:r>
              <a:rPr lang="en-US" dirty="0" err="1"/>
              <a:t>codepath</a:t>
            </a:r>
            <a:r>
              <a:rPr lang="en-US" dirty="0"/>
              <a:t> became a separate RPD thread</a:t>
            </a:r>
          </a:p>
          <a:p>
            <a:r>
              <a:rPr lang="en-US" dirty="0"/>
              <a:t>Long story short; convergence is a lot better in 16.1</a:t>
            </a:r>
          </a:p>
        </p:txBody>
      </p:sp>
    </p:spTree>
    <p:extLst>
      <p:ext uri="{BB962C8B-B14F-4D97-AF65-F5344CB8AC3E}">
        <p14:creationId xmlns:p14="http://schemas.microsoft.com/office/powerpoint/2010/main" val="363217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CBA77-6C95-443B-BF52-CD37200C0CBA}"/>
              </a:ext>
            </a:extLst>
          </p:cNvPr>
          <p:cNvSpPr>
            <a:spLocks noGrp="1"/>
          </p:cNvSpPr>
          <p:nvPr>
            <p:ph type="title"/>
          </p:nvPr>
        </p:nvSpPr>
        <p:spPr/>
        <p:txBody>
          <a:bodyPr/>
          <a:lstStyle/>
          <a:p>
            <a:r>
              <a:rPr lang="en-US" dirty="0"/>
              <a:t>Other 16.1 stuff</a:t>
            </a:r>
          </a:p>
        </p:txBody>
      </p:sp>
      <p:sp>
        <p:nvSpPr>
          <p:cNvPr id="3" name="Content Placeholder 2">
            <a:extLst>
              <a:ext uri="{FF2B5EF4-FFF2-40B4-BE49-F238E27FC236}">
                <a16:creationId xmlns:a16="http://schemas.microsoft.com/office/drawing/2014/main" id="{A1382A96-2A85-4C00-82EC-FA7BECC39D14}"/>
              </a:ext>
            </a:extLst>
          </p:cNvPr>
          <p:cNvSpPr>
            <a:spLocks noGrp="1"/>
          </p:cNvSpPr>
          <p:nvPr>
            <p:ph idx="1"/>
          </p:nvPr>
        </p:nvSpPr>
        <p:spPr/>
        <p:txBody>
          <a:bodyPr>
            <a:normAutofit fontScale="92500" lnSpcReduction="10000"/>
          </a:bodyPr>
          <a:lstStyle/>
          <a:p>
            <a:r>
              <a:rPr lang="en-US" dirty="0"/>
              <a:t>NDP cache protection (2^64 is really big).  I’m rolling this out as we upgrade.  Default limit of 1024 v6 neighbors per logical interface.</a:t>
            </a:r>
          </a:p>
          <a:p>
            <a:r>
              <a:rPr lang="en-US" dirty="0"/>
              <a:t>BGP PIC core (preinstall </a:t>
            </a:r>
            <a:r>
              <a:rPr lang="en-US" dirty="0" err="1"/>
              <a:t>iBGP</a:t>
            </a:r>
            <a:r>
              <a:rPr lang="en-US" dirty="0"/>
              <a:t> forwarding next hops for PE failure) = quicker convergence</a:t>
            </a:r>
          </a:p>
          <a:p>
            <a:r>
              <a:rPr lang="en-US" dirty="0"/>
              <a:t>Route priority; when there are 500k updates that the RIB needs to send to the FIB, there are now knobs to decide what goes first.  We could prioritize IGP/</a:t>
            </a:r>
            <a:r>
              <a:rPr lang="en-US" dirty="0" err="1"/>
              <a:t>iBGP</a:t>
            </a:r>
            <a:r>
              <a:rPr lang="en-US" dirty="0"/>
              <a:t> and with some efforts perhaps valuable </a:t>
            </a:r>
            <a:r>
              <a:rPr lang="en-US" dirty="0" err="1"/>
              <a:t>eBGP</a:t>
            </a:r>
            <a:r>
              <a:rPr lang="en-US" dirty="0"/>
              <a:t> prefixes or interfaces (as of writing doesn’t work with BGP data such as origin AS).  Deciding what is important </a:t>
            </a:r>
            <a:r>
              <a:rPr lang="en-US" dirty="0" err="1"/>
              <a:t>eBGP</a:t>
            </a:r>
            <a:r>
              <a:rPr lang="en-US" dirty="0"/>
              <a:t> wise is not necessarily easy.</a:t>
            </a:r>
          </a:p>
          <a:p>
            <a:r>
              <a:rPr lang="en-US" dirty="0"/>
              <a:t>We likely won’t mess with the last two features until the flash reliability issues are resolved and we are upgraded across the board.</a:t>
            </a:r>
          </a:p>
        </p:txBody>
      </p:sp>
    </p:spTree>
    <p:extLst>
      <p:ext uri="{BB962C8B-B14F-4D97-AF65-F5344CB8AC3E}">
        <p14:creationId xmlns:p14="http://schemas.microsoft.com/office/powerpoint/2010/main" val="681976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EA10E-C3B7-485F-AF3C-7BFE79865CC2}"/>
              </a:ext>
            </a:extLst>
          </p:cNvPr>
          <p:cNvSpPr>
            <a:spLocks noGrp="1"/>
          </p:cNvSpPr>
          <p:nvPr>
            <p:ph type="title"/>
          </p:nvPr>
        </p:nvSpPr>
        <p:spPr/>
        <p:txBody>
          <a:bodyPr/>
          <a:lstStyle/>
          <a:p>
            <a:r>
              <a:rPr lang="en-US" dirty="0"/>
              <a:t>Convergence: have you noticed a change?</a:t>
            </a:r>
          </a:p>
        </p:txBody>
      </p:sp>
      <p:sp>
        <p:nvSpPr>
          <p:cNvPr id="3" name="Content Placeholder 2">
            <a:extLst>
              <a:ext uri="{FF2B5EF4-FFF2-40B4-BE49-F238E27FC236}">
                <a16:creationId xmlns:a16="http://schemas.microsoft.com/office/drawing/2014/main" id="{93D366EE-2CA9-407E-BA3B-B9CEED4CFC0B}"/>
              </a:ext>
            </a:extLst>
          </p:cNvPr>
          <p:cNvSpPr>
            <a:spLocks noGrp="1"/>
          </p:cNvSpPr>
          <p:nvPr>
            <p:ph idx="1"/>
          </p:nvPr>
        </p:nvSpPr>
        <p:spPr/>
        <p:txBody>
          <a:bodyPr>
            <a:normAutofit lnSpcReduction="10000"/>
          </a:bodyPr>
          <a:lstStyle/>
          <a:p>
            <a:r>
              <a:rPr lang="en-US" dirty="0"/>
              <a:t>We have practiced procedures to minimize impact on MX2010 maintenance several times.</a:t>
            </a:r>
          </a:p>
          <a:p>
            <a:r>
              <a:rPr lang="en-US" dirty="0"/>
              <a:t>16.1 (multicore/multithread) is running on r-</a:t>
            </a:r>
            <a:r>
              <a:rPr lang="en-US" dirty="0" err="1"/>
              <a:t>uwmadison</a:t>
            </a:r>
            <a:r>
              <a:rPr lang="en-US" dirty="0"/>
              <a:t>-hub; r-</a:t>
            </a:r>
            <a:r>
              <a:rPr lang="en-US" dirty="0" err="1"/>
              <a:t>uwmilwaukee</a:t>
            </a:r>
            <a:r>
              <a:rPr lang="en-US" dirty="0"/>
              <a:t>-hub still needs an upgrade.</a:t>
            </a:r>
          </a:p>
          <a:p>
            <a:r>
              <a:rPr lang="en-US" dirty="0"/>
              <a:t>Hopefully noticeable blackhole events are less frequent … ?  </a:t>
            </a:r>
          </a:p>
          <a:p>
            <a:r>
              <a:rPr lang="en-US" dirty="0"/>
              <a:t>Additional convergence speedups are possible [money/complexity tradeoffs] </a:t>
            </a:r>
          </a:p>
          <a:p>
            <a:pPr lvl="1"/>
            <a:r>
              <a:rPr lang="en-US" dirty="0"/>
              <a:t>separate P/PE functionality (</a:t>
            </a:r>
            <a:r>
              <a:rPr lang="en-US" dirty="0" err="1"/>
              <a:t>ie</a:t>
            </a:r>
            <a:r>
              <a:rPr lang="en-US" dirty="0"/>
              <a:t> mx2010 = core + CE + border router, Richie Rich solution is three boxes + lots of MPLS)</a:t>
            </a:r>
          </a:p>
          <a:p>
            <a:pPr lvl="1"/>
            <a:r>
              <a:rPr lang="en-US" dirty="0"/>
              <a:t>Out of band route reflectors: with VMX best path calculation at 4+GHZ is a possibility</a:t>
            </a:r>
          </a:p>
          <a:p>
            <a:endParaRPr lang="en-US" dirty="0"/>
          </a:p>
        </p:txBody>
      </p:sp>
    </p:spTree>
    <p:extLst>
      <p:ext uri="{BB962C8B-B14F-4D97-AF65-F5344CB8AC3E}">
        <p14:creationId xmlns:p14="http://schemas.microsoft.com/office/powerpoint/2010/main" val="1749810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B8FDB-8E52-430F-8CD5-44D98C34C639}"/>
              </a:ext>
            </a:extLst>
          </p:cNvPr>
          <p:cNvSpPr>
            <a:spLocks noGrp="1"/>
          </p:cNvSpPr>
          <p:nvPr>
            <p:ph type="title"/>
          </p:nvPr>
        </p:nvSpPr>
        <p:spPr/>
        <p:txBody>
          <a:bodyPr/>
          <a:lstStyle/>
          <a:p>
            <a:r>
              <a:rPr lang="en-US" dirty="0"/>
              <a:t>New MPLS services</a:t>
            </a:r>
          </a:p>
        </p:txBody>
      </p:sp>
      <p:sp>
        <p:nvSpPr>
          <p:cNvPr id="3" name="Content Placeholder 2">
            <a:extLst>
              <a:ext uri="{FF2B5EF4-FFF2-40B4-BE49-F238E27FC236}">
                <a16:creationId xmlns:a16="http://schemas.microsoft.com/office/drawing/2014/main" id="{338EF032-688A-467E-BE2B-BB8170840BED}"/>
              </a:ext>
            </a:extLst>
          </p:cNvPr>
          <p:cNvSpPr>
            <a:spLocks noGrp="1"/>
          </p:cNvSpPr>
          <p:nvPr>
            <p:ph idx="1"/>
          </p:nvPr>
        </p:nvSpPr>
        <p:spPr/>
        <p:txBody>
          <a:bodyPr>
            <a:normAutofit/>
          </a:bodyPr>
          <a:lstStyle/>
          <a:p>
            <a:r>
              <a:rPr lang="en-US" dirty="0"/>
              <a:t>UWRF to UW La Crosse datacenter backup (</a:t>
            </a:r>
            <a:r>
              <a:rPr lang="en-US" dirty="0" err="1"/>
              <a:t>psedudowire</a:t>
            </a:r>
            <a:r>
              <a:rPr lang="en-US" dirty="0"/>
              <a:t>)</a:t>
            </a:r>
          </a:p>
          <a:p>
            <a:r>
              <a:rPr lang="en-US" dirty="0"/>
              <a:t>L3VPN for UW System presence (VOIP) on UW Madison campus</a:t>
            </a:r>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(Apologizes to those I missed, did this off the top of my head)</a:t>
            </a:r>
          </a:p>
          <a:p>
            <a:endParaRPr lang="en-US" dirty="0"/>
          </a:p>
          <a:p>
            <a:pPr marL="0" indent="0">
              <a:buNone/>
            </a:pPr>
            <a:endParaRPr lang="en-US" dirty="0"/>
          </a:p>
        </p:txBody>
      </p:sp>
    </p:spTree>
    <p:extLst>
      <p:ext uri="{BB962C8B-B14F-4D97-AF65-F5344CB8AC3E}">
        <p14:creationId xmlns:p14="http://schemas.microsoft.com/office/powerpoint/2010/main" val="2726314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513D8-9828-4D94-A366-D664E8EAE469}"/>
              </a:ext>
            </a:extLst>
          </p:cNvPr>
          <p:cNvSpPr>
            <a:spLocks noGrp="1"/>
          </p:cNvSpPr>
          <p:nvPr>
            <p:ph type="title"/>
          </p:nvPr>
        </p:nvSpPr>
        <p:spPr/>
        <p:txBody>
          <a:bodyPr/>
          <a:lstStyle/>
          <a:p>
            <a:r>
              <a:rPr lang="en-US" dirty="0"/>
              <a:t>Tooling updates</a:t>
            </a:r>
          </a:p>
        </p:txBody>
      </p:sp>
      <p:sp>
        <p:nvSpPr>
          <p:cNvPr id="3" name="Content Placeholder 2">
            <a:extLst>
              <a:ext uri="{FF2B5EF4-FFF2-40B4-BE49-F238E27FC236}">
                <a16:creationId xmlns:a16="http://schemas.microsoft.com/office/drawing/2014/main" id="{4F88EA3A-7742-4336-BFF1-DBBA145127C6}"/>
              </a:ext>
            </a:extLst>
          </p:cNvPr>
          <p:cNvSpPr>
            <a:spLocks noGrp="1"/>
          </p:cNvSpPr>
          <p:nvPr>
            <p:ph idx="1"/>
          </p:nvPr>
        </p:nvSpPr>
        <p:spPr/>
        <p:txBody>
          <a:bodyPr>
            <a:normAutofit fontScale="92500" lnSpcReduction="10000"/>
          </a:bodyPr>
          <a:lstStyle/>
          <a:p>
            <a:r>
              <a:rPr lang="en-US" dirty="0"/>
              <a:t>Nearly all of our software is checked in via git with a global repository of </a:t>
            </a:r>
            <a:r>
              <a:rPr lang="en-US" dirty="0" err="1"/>
              <a:t>redhat</a:t>
            </a:r>
            <a:r>
              <a:rPr lang="en-US" dirty="0"/>
              <a:t> RPMs being built: </a:t>
            </a:r>
            <a:r>
              <a:rPr lang="en-US" dirty="0">
                <a:hlinkClick r:id="rId2"/>
              </a:rPr>
              <a:t>https://www.net.wisc.edu/yum/</a:t>
            </a:r>
            <a:endParaRPr lang="en-US" dirty="0"/>
          </a:p>
          <a:p>
            <a:r>
              <a:rPr lang="en-US" dirty="0"/>
              <a:t>Before you git excited (ha ha), these are unlikely to be useful to anyone.  Documentation is nearly non existent and the secret sauce is in the proper config.</a:t>
            </a:r>
          </a:p>
          <a:p>
            <a:r>
              <a:rPr lang="en-US" dirty="0"/>
              <a:t>If you look, you may be disappointed in the programming quality.</a:t>
            </a:r>
          </a:p>
          <a:p>
            <a:endParaRPr lang="en-US" dirty="0"/>
          </a:p>
          <a:p>
            <a:r>
              <a:rPr lang="en-US" dirty="0"/>
              <a:t>Several members of the </a:t>
            </a:r>
            <a:r>
              <a:rPr lang="en-US" dirty="0" err="1"/>
              <a:t>uwsysnet</a:t>
            </a:r>
            <a:r>
              <a:rPr lang="en-US" dirty="0"/>
              <a:t> routing team are heavily involved in </a:t>
            </a:r>
            <a:r>
              <a:rPr lang="en-US" dirty="0" err="1"/>
              <a:t>InfoBlox</a:t>
            </a:r>
            <a:r>
              <a:rPr lang="en-US" dirty="0"/>
              <a:t> deployment/API work.  Not directly related to the network service, just an FYI and potential area where code reuse or other efficiencies could possibly be gained</a:t>
            </a:r>
          </a:p>
        </p:txBody>
      </p:sp>
    </p:spTree>
    <p:extLst>
      <p:ext uri="{BB962C8B-B14F-4D97-AF65-F5344CB8AC3E}">
        <p14:creationId xmlns:p14="http://schemas.microsoft.com/office/powerpoint/2010/main" val="16256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1FE4A-E57C-4155-B76B-88F5786A237E}"/>
              </a:ext>
            </a:extLst>
          </p:cNvPr>
          <p:cNvSpPr>
            <a:spLocks noGrp="1"/>
          </p:cNvSpPr>
          <p:nvPr>
            <p:ph type="title"/>
          </p:nvPr>
        </p:nvSpPr>
        <p:spPr/>
        <p:txBody>
          <a:bodyPr>
            <a:normAutofit/>
          </a:bodyPr>
          <a:lstStyle/>
          <a:p>
            <a:r>
              <a:rPr lang="en-US" dirty="0"/>
              <a:t>Obligatory stats</a:t>
            </a:r>
            <a:br>
              <a:rPr lang="en-US" dirty="0"/>
            </a:br>
            <a:endParaRPr lang="en-US" dirty="0"/>
          </a:p>
        </p:txBody>
      </p:sp>
      <p:sp>
        <p:nvSpPr>
          <p:cNvPr id="9" name="Content Placeholder 8">
            <a:extLst>
              <a:ext uri="{FF2B5EF4-FFF2-40B4-BE49-F238E27FC236}">
                <a16:creationId xmlns:a16="http://schemas.microsoft.com/office/drawing/2014/main" id="{FD9F822C-7052-4561-B07E-389D1B1AA179}"/>
              </a:ext>
            </a:extLst>
          </p:cNvPr>
          <p:cNvSpPr>
            <a:spLocks noGrp="1"/>
          </p:cNvSpPr>
          <p:nvPr>
            <p:ph idx="1"/>
          </p:nvPr>
        </p:nvSpPr>
        <p:spPr>
          <a:xfrm>
            <a:off x="838200" y="5285303"/>
            <a:ext cx="10515600" cy="1325563"/>
          </a:xfrm>
        </p:spPr>
        <p:txBody>
          <a:bodyPr/>
          <a:lstStyle/>
          <a:p>
            <a:r>
              <a:rPr lang="en-US" dirty="0"/>
              <a:t>Definitive growth year over year</a:t>
            </a:r>
          </a:p>
          <a:p>
            <a:pPr marL="0" indent="0">
              <a:buNone/>
            </a:pPr>
            <a:r>
              <a:rPr lang="en-US" dirty="0"/>
              <a:t>https://stats.uwsys.net/graphs.html</a:t>
            </a:r>
          </a:p>
        </p:txBody>
      </p:sp>
      <p:pic>
        <p:nvPicPr>
          <p:cNvPr id="10" name="Picture 9">
            <a:extLst>
              <a:ext uri="{FF2B5EF4-FFF2-40B4-BE49-F238E27FC236}">
                <a16:creationId xmlns:a16="http://schemas.microsoft.com/office/drawing/2014/main" id="{CE8CEFD3-ADFB-4D1C-A2A1-F368F80D9218}"/>
              </a:ext>
            </a:extLst>
          </p:cNvPr>
          <p:cNvPicPr>
            <a:picLocks noChangeAspect="1"/>
          </p:cNvPicPr>
          <p:nvPr/>
        </p:nvPicPr>
        <p:blipFill>
          <a:blip r:embed="rId2"/>
          <a:stretch>
            <a:fillRect/>
          </a:stretch>
        </p:blipFill>
        <p:spPr>
          <a:xfrm>
            <a:off x="962567" y="1505553"/>
            <a:ext cx="8067675" cy="3638550"/>
          </a:xfrm>
          <a:prstGeom prst="rect">
            <a:avLst/>
          </a:prstGeom>
        </p:spPr>
      </p:pic>
    </p:spTree>
    <p:extLst>
      <p:ext uri="{BB962C8B-B14F-4D97-AF65-F5344CB8AC3E}">
        <p14:creationId xmlns:p14="http://schemas.microsoft.com/office/powerpoint/2010/main" val="712848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3A388-34C9-42C5-A82C-24358554772F}"/>
              </a:ext>
            </a:extLst>
          </p:cNvPr>
          <p:cNvSpPr>
            <a:spLocks noGrp="1"/>
          </p:cNvSpPr>
          <p:nvPr>
            <p:ph type="title"/>
          </p:nvPr>
        </p:nvSpPr>
        <p:spPr/>
        <p:txBody>
          <a:bodyPr/>
          <a:lstStyle/>
          <a:p>
            <a:r>
              <a:rPr lang="en-US" dirty="0"/>
              <a:t>High level Juniper updates (site)</a:t>
            </a:r>
          </a:p>
        </p:txBody>
      </p:sp>
      <p:sp>
        <p:nvSpPr>
          <p:cNvPr id="3" name="Content Placeholder 2">
            <a:extLst>
              <a:ext uri="{FF2B5EF4-FFF2-40B4-BE49-F238E27FC236}">
                <a16:creationId xmlns:a16="http://schemas.microsoft.com/office/drawing/2014/main" id="{61033F1A-CE3B-453A-BA8C-8985F54786EF}"/>
              </a:ext>
            </a:extLst>
          </p:cNvPr>
          <p:cNvSpPr>
            <a:spLocks noGrp="1"/>
          </p:cNvSpPr>
          <p:nvPr>
            <p:ph idx="1"/>
          </p:nvPr>
        </p:nvSpPr>
        <p:spPr/>
        <p:txBody>
          <a:bodyPr>
            <a:normAutofit fontScale="85000" lnSpcReduction="20000"/>
          </a:bodyPr>
          <a:lstStyle/>
          <a:p>
            <a:r>
              <a:rPr lang="en-US" dirty="0"/>
              <a:t>mx204: 4x100 qsfp28 [1x100 1x40 or 4x10] + 8x10 SFP</a:t>
            </a:r>
          </a:p>
          <a:p>
            <a:pPr lvl="1"/>
            <a:r>
              <a:rPr lang="en-US" dirty="0"/>
              <a:t> </a:t>
            </a:r>
            <a:r>
              <a:rPr lang="en-US" dirty="0">
                <a:hlinkClick r:id="rId2"/>
              </a:rPr>
              <a:t>https://www.juniper.net/us/en/products-services/routing/mx-series/mx204/</a:t>
            </a:r>
            <a:endParaRPr lang="en-US" dirty="0"/>
          </a:p>
          <a:p>
            <a:pPr marL="0" indent="0">
              <a:buNone/>
            </a:pPr>
            <a:endParaRPr lang="en-US" dirty="0"/>
          </a:p>
          <a:p>
            <a:r>
              <a:rPr lang="en-US" dirty="0"/>
              <a:t>24x10G is quite a bit more than 10x10G (current MX104 support)</a:t>
            </a:r>
          </a:p>
          <a:p>
            <a:r>
              <a:rPr lang="en-US" dirty="0"/>
              <a:t>4x10 breakout realistically means no WDM therefore larger investment in optical infrastructure</a:t>
            </a:r>
          </a:p>
          <a:p>
            <a:r>
              <a:rPr lang="en-US" dirty="0"/>
              <a:t>fixed config single routing engine.  we've been told the routing engine has two flash units.  Given MX104 woes I’m not thrilled, RE swap easier than chassis swap</a:t>
            </a:r>
          </a:p>
          <a:p>
            <a:r>
              <a:rPr lang="en-US" dirty="0"/>
              <a:t>1G on next gen routers isn’t going to happen.  We’ll need an aggregation method (some </a:t>
            </a:r>
            <a:r>
              <a:rPr lang="en-US" dirty="0" err="1"/>
              <a:t>dwdm</a:t>
            </a:r>
            <a:r>
              <a:rPr lang="en-US" dirty="0"/>
              <a:t> 1G stuff, management networks like terminal servers, </a:t>
            </a:r>
            <a:r>
              <a:rPr lang="en-US" dirty="0" err="1"/>
              <a:t>etc</a:t>
            </a:r>
            <a:r>
              <a:rPr lang="en-US" dirty="0"/>
              <a:t>)</a:t>
            </a:r>
          </a:p>
          <a:p>
            <a:r>
              <a:rPr lang="en-US" dirty="0"/>
              <a:t>If raw bandwidth is not a problem we could add a switch for aggregation to an existing MX104.   We already do this in a few core locations.</a:t>
            </a:r>
          </a:p>
          <a:p>
            <a:pPr marL="0" indent="0">
              <a:buNone/>
            </a:pPr>
            <a:endParaRPr lang="en-US" dirty="0"/>
          </a:p>
          <a:p>
            <a:endParaRPr lang="en-US" dirty="0"/>
          </a:p>
        </p:txBody>
      </p:sp>
    </p:spTree>
    <p:extLst>
      <p:ext uri="{BB962C8B-B14F-4D97-AF65-F5344CB8AC3E}">
        <p14:creationId xmlns:p14="http://schemas.microsoft.com/office/powerpoint/2010/main" val="3115530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384E2-8878-4F71-9B38-4F48972993B7}"/>
              </a:ext>
            </a:extLst>
          </p:cNvPr>
          <p:cNvSpPr>
            <a:spLocks noGrp="1"/>
          </p:cNvSpPr>
          <p:nvPr>
            <p:ph type="title"/>
          </p:nvPr>
        </p:nvSpPr>
        <p:spPr/>
        <p:txBody>
          <a:bodyPr/>
          <a:lstStyle/>
          <a:p>
            <a:r>
              <a:rPr lang="en-US" dirty="0"/>
              <a:t>High level Juniper updates (core)</a:t>
            </a:r>
          </a:p>
        </p:txBody>
      </p:sp>
      <p:sp>
        <p:nvSpPr>
          <p:cNvPr id="3" name="Content Placeholder 2">
            <a:extLst>
              <a:ext uri="{FF2B5EF4-FFF2-40B4-BE49-F238E27FC236}">
                <a16:creationId xmlns:a16="http://schemas.microsoft.com/office/drawing/2014/main" id="{C7DAA349-5268-4283-B332-ED1A3E876770}"/>
              </a:ext>
            </a:extLst>
          </p:cNvPr>
          <p:cNvSpPr>
            <a:spLocks noGrp="1"/>
          </p:cNvSpPr>
          <p:nvPr>
            <p:ph idx="1"/>
          </p:nvPr>
        </p:nvSpPr>
        <p:spPr/>
        <p:txBody>
          <a:bodyPr>
            <a:normAutofit lnSpcReduction="10000"/>
          </a:bodyPr>
          <a:lstStyle/>
          <a:p>
            <a:r>
              <a:rPr lang="en-US" dirty="0"/>
              <a:t>There are a slew of new MX2010 cards but nothing exceptionally relevant based on current needs.  Path forward is high density qsfp28.  We'll need to consider that it could make fiscal sense to NOT invest further in the MX2010s.</a:t>
            </a:r>
          </a:p>
          <a:p>
            <a:pPr marL="0" indent="0">
              <a:buNone/>
            </a:pPr>
            <a:endParaRPr lang="en-US" dirty="0"/>
          </a:p>
          <a:p>
            <a:r>
              <a:rPr lang="en-US" dirty="0"/>
              <a:t>mx10003: 2 slots, dataset claims 144 10GbE or 24 100GbE interfaces per chassis</a:t>
            </a:r>
          </a:p>
          <a:p>
            <a:pPr lvl="1"/>
            <a:r>
              <a:rPr lang="en-US" dirty="0">
                <a:hlinkClick r:id="rId2"/>
              </a:rPr>
              <a:t>https://www.juniper.net/uk/en/products-services/routing/mx-series/mx10003/</a:t>
            </a:r>
            <a:endParaRPr lang="en-US" dirty="0"/>
          </a:p>
          <a:p>
            <a:pPr lvl="1"/>
            <a:r>
              <a:rPr lang="en-US" dirty="0"/>
              <a:t>Same qsfp28/WDM/1G caveats apply here.  Note: no 1G MX2010 aggregation today but there currently is some 10G DWDM</a:t>
            </a:r>
          </a:p>
        </p:txBody>
      </p:sp>
    </p:spTree>
    <p:extLst>
      <p:ext uri="{BB962C8B-B14F-4D97-AF65-F5344CB8AC3E}">
        <p14:creationId xmlns:p14="http://schemas.microsoft.com/office/powerpoint/2010/main" val="3003248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44291-0C52-4C9F-B0F2-DABE2A18918C}"/>
              </a:ext>
            </a:extLst>
          </p:cNvPr>
          <p:cNvSpPr>
            <a:spLocks noGrp="1"/>
          </p:cNvSpPr>
          <p:nvPr>
            <p:ph type="title"/>
          </p:nvPr>
        </p:nvSpPr>
        <p:spPr/>
        <p:txBody>
          <a:bodyPr/>
          <a:lstStyle/>
          <a:p>
            <a:r>
              <a:rPr lang="en-US" dirty="0"/>
              <a:t>MPLS VPNs</a:t>
            </a:r>
          </a:p>
        </p:txBody>
      </p:sp>
      <p:sp>
        <p:nvSpPr>
          <p:cNvPr id="3" name="Content Placeholder 2">
            <a:extLst>
              <a:ext uri="{FF2B5EF4-FFF2-40B4-BE49-F238E27FC236}">
                <a16:creationId xmlns:a16="http://schemas.microsoft.com/office/drawing/2014/main" id="{86ED26AB-E81C-4247-8F4A-8C95AF8D45C5}"/>
              </a:ext>
            </a:extLst>
          </p:cNvPr>
          <p:cNvSpPr>
            <a:spLocks noGrp="1"/>
          </p:cNvSpPr>
          <p:nvPr>
            <p:ph idx="1"/>
          </p:nvPr>
        </p:nvSpPr>
        <p:spPr/>
        <p:txBody>
          <a:bodyPr>
            <a:normAutofit/>
          </a:bodyPr>
          <a:lstStyle/>
          <a:p>
            <a:pPr marL="0" indent="0">
              <a:buNone/>
            </a:pPr>
            <a:r>
              <a:rPr lang="en-US" dirty="0"/>
              <a:t>A few slides about our VPN offerings follow.  If you were here last time, there isn’t much new.  We’ve had some philosophical recommendation shifts based on our experiences.   These slides are intended to be foundational for DR/cloud discussions.</a:t>
            </a:r>
          </a:p>
          <a:p>
            <a:pPr marL="0" indent="0">
              <a:buNone/>
            </a:pPr>
            <a:endParaRPr lang="en-US" dirty="0"/>
          </a:p>
          <a:p>
            <a:pPr marL="0" indent="0">
              <a:buNone/>
            </a:pPr>
            <a:endParaRPr lang="en-US" dirty="0"/>
          </a:p>
          <a:p>
            <a:pPr marL="0" indent="0">
              <a:buNone/>
            </a:pPr>
            <a:r>
              <a:rPr lang="en-US" dirty="0"/>
              <a:t>Best to read the KB for details.  Content/details change as we learn/experience.</a:t>
            </a:r>
            <a:endParaRPr lang="en-US" dirty="0">
              <a:hlinkClick r:id="rId2"/>
            </a:endParaRPr>
          </a:p>
          <a:p>
            <a:pPr marL="0" indent="0">
              <a:buNone/>
            </a:pPr>
            <a:r>
              <a:rPr lang="en-US" dirty="0">
                <a:hlinkClick r:id="rId2"/>
              </a:rPr>
              <a:t>https://kb.wisc.edu/uwsysnet/page.php?id=69033</a:t>
            </a: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738708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8BE9A-4282-4D16-A789-EAF1DA71C06F}"/>
              </a:ext>
            </a:extLst>
          </p:cNvPr>
          <p:cNvSpPr>
            <a:spLocks noGrp="1"/>
          </p:cNvSpPr>
          <p:nvPr>
            <p:ph type="title"/>
          </p:nvPr>
        </p:nvSpPr>
        <p:spPr/>
        <p:txBody>
          <a:bodyPr/>
          <a:lstStyle/>
          <a:p>
            <a:r>
              <a:rPr lang="en-US" dirty="0"/>
              <a:t>VPN disclaimers</a:t>
            </a:r>
          </a:p>
        </p:txBody>
      </p:sp>
      <p:sp>
        <p:nvSpPr>
          <p:cNvPr id="3" name="Content Placeholder 2">
            <a:extLst>
              <a:ext uri="{FF2B5EF4-FFF2-40B4-BE49-F238E27FC236}">
                <a16:creationId xmlns:a16="http://schemas.microsoft.com/office/drawing/2014/main" id="{57996957-CD08-4F5C-95E5-C7039538D806}"/>
              </a:ext>
            </a:extLst>
          </p:cNvPr>
          <p:cNvSpPr>
            <a:spLocks noGrp="1"/>
          </p:cNvSpPr>
          <p:nvPr>
            <p:ph idx="1"/>
          </p:nvPr>
        </p:nvSpPr>
        <p:spPr/>
        <p:txBody>
          <a:bodyPr>
            <a:normAutofit/>
          </a:bodyPr>
          <a:lstStyle/>
          <a:p>
            <a:r>
              <a:rPr lang="en-US" dirty="0"/>
              <a:t>The UW System MPLS Network supports IP (layer 3) and ethernet (layer 2) VPNs.  We have an example of each below type in production (L3VPN, </a:t>
            </a:r>
            <a:r>
              <a:rPr lang="en-US" dirty="0" err="1"/>
              <a:t>pseudowire</a:t>
            </a:r>
            <a:r>
              <a:rPr lang="en-US" dirty="0"/>
              <a:t>, redundant </a:t>
            </a:r>
            <a:r>
              <a:rPr lang="en-US" dirty="0" err="1"/>
              <a:t>pseudowire</a:t>
            </a:r>
            <a:r>
              <a:rPr lang="en-US" dirty="0"/>
              <a:t>, e-</a:t>
            </a:r>
            <a:r>
              <a:rPr lang="en-US" dirty="0" err="1"/>
              <a:t>vpn</a:t>
            </a:r>
            <a:r>
              <a:rPr lang="en-US" dirty="0"/>
              <a:t>).  </a:t>
            </a:r>
          </a:p>
          <a:p>
            <a:endParaRPr lang="en-US" dirty="0"/>
          </a:p>
          <a:p>
            <a:r>
              <a:rPr lang="en-US" dirty="0"/>
              <a:t>MPLS core provides no encryption</a:t>
            </a:r>
          </a:p>
          <a:p>
            <a:r>
              <a:rPr lang="en-US" dirty="0"/>
              <a:t>Never say never, but it is unlikely we will provide fiber/waves for connectivity.  See KB, “Q: Can I have an optical circuit instead of using MPLS?” for specifics.</a:t>
            </a:r>
          </a:p>
          <a:p>
            <a:endParaRPr lang="en-US" dirty="0"/>
          </a:p>
        </p:txBody>
      </p:sp>
    </p:spTree>
    <p:extLst>
      <p:ext uri="{BB962C8B-B14F-4D97-AF65-F5344CB8AC3E}">
        <p14:creationId xmlns:p14="http://schemas.microsoft.com/office/powerpoint/2010/main" val="493796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19673-D53F-49E8-B42C-FCE10F976244}"/>
              </a:ext>
            </a:extLst>
          </p:cNvPr>
          <p:cNvSpPr>
            <a:spLocks noGrp="1"/>
          </p:cNvSpPr>
          <p:nvPr>
            <p:ph type="title"/>
          </p:nvPr>
        </p:nvSpPr>
        <p:spPr/>
        <p:txBody>
          <a:bodyPr/>
          <a:lstStyle/>
          <a:p>
            <a:r>
              <a:rPr lang="en-US" dirty="0"/>
              <a:t>VPN options @ Layer 3</a:t>
            </a:r>
          </a:p>
        </p:txBody>
      </p:sp>
      <p:sp>
        <p:nvSpPr>
          <p:cNvPr id="3" name="Content Placeholder 2">
            <a:extLst>
              <a:ext uri="{FF2B5EF4-FFF2-40B4-BE49-F238E27FC236}">
                <a16:creationId xmlns:a16="http://schemas.microsoft.com/office/drawing/2014/main" id="{59FACA15-4192-4920-B7CF-AA207AB48369}"/>
              </a:ext>
            </a:extLst>
          </p:cNvPr>
          <p:cNvSpPr>
            <a:spLocks noGrp="1"/>
          </p:cNvSpPr>
          <p:nvPr>
            <p:ph idx="1"/>
          </p:nvPr>
        </p:nvSpPr>
        <p:spPr/>
        <p:txBody>
          <a:bodyPr>
            <a:normAutofit/>
          </a:bodyPr>
          <a:lstStyle/>
          <a:p>
            <a:r>
              <a:rPr lang="en-US" dirty="0"/>
              <a:t>L3VPN: dynamic peering with uwsys.net core, private routing table.  Enjoy all the benefits of redundancy at layer3.  Please do this if you need multipoint to multipoint reliability as stretching layer2 networks over long distances is generally recommended against due to concerns of LAN segmentation.    </a:t>
            </a:r>
          </a:p>
          <a:p>
            <a:endParaRPr lang="en-US" dirty="0"/>
          </a:p>
          <a:p>
            <a:r>
              <a:rPr lang="en-US" dirty="0"/>
              <a:t>Main caveat: multicast support</a:t>
            </a:r>
          </a:p>
          <a:p>
            <a:r>
              <a:rPr lang="en-US" dirty="0"/>
              <a:t>We have the most visibility to help if something goes wrong.</a:t>
            </a:r>
          </a:p>
        </p:txBody>
      </p:sp>
    </p:spTree>
    <p:extLst>
      <p:ext uri="{BB962C8B-B14F-4D97-AF65-F5344CB8AC3E}">
        <p14:creationId xmlns:p14="http://schemas.microsoft.com/office/powerpoint/2010/main" val="3053824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E5E86-947B-412A-9120-0055E40A58B2}"/>
              </a:ext>
            </a:extLst>
          </p:cNvPr>
          <p:cNvSpPr>
            <a:spLocks noGrp="1"/>
          </p:cNvSpPr>
          <p:nvPr>
            <p:ph type="title"/>
          </p:nvPr>
        </p:nvSpPr>
        <p:spPr/>
        <p:txBody>
          <a:bodyPr/>
          <a:lstStyle/>
          <a:p>
            <a:r>
              <a:rPr lang="en-US" dirty="0"/>
              <a:t>VPN options @ Layer 2</a:t>
            </a:r>
          </a:p>
        </p:txBody>
      </p:sp>
      <p:sp>
        <p:nvSpPr>
          <p:cNvPr id="3" name="Content Placeholder 2">
            <a:extLst>
              <a:ext uri="{FF2B5EF4-FFF2-40B4-BE49-F238E27FC236}">
                <a16:creationId xmlns:a16="http://schemas.microsoft.com/office/drawing/2014/main" id="{CDE181CE-586B-42CA-B639-DCC15A5863A1}"/>
              </a:ext>
            </a:extLst>
          </p:cNvPr>
          <p:cNvSpPr>
            <a:spLocks noGrp="1"/>
          </p:cNvSpPr>
          <p:nvPr>
            <p:ph idx="1"/>
          </p:nvPr>
        </p:nvSpPr>
        <p:spPr/>
        <p:txBody>
          <a:bodyPr>
            <a:normAutofit fontScale="85000" lnSpcReduction="20000"/>
          </a:bodyPr>
          <a:lstStyle/>
          <a:p>
            <a:r>
              <a:rPr lang="en-US" dirty="0" err="1"/>
              <a:t>Pseudowire</a:t>
            </a:r>
            <a:r>
              <a:rPr lang="en-US" dirty="0"/>
              <a:t>: point to point or point to multipoint (multipoint end active/passive).  Simple to configure, least amount of resources required on our core.  Can tunnel LLDP, LACP, BPDUs etc. Core is not involved in loop prevention. We will not (knowingly) give you two </a:t>
            </a:r>
            <a:r>
              <a:rPr lang="en-US" dirty="0" err="1"/>
              <a:t>pseudowires</a:t>
            </a:r>
            <a:r>
              <a:rPr lang="en-US" dirty="0"/>
              <a:t> that could form a bridge.   </a:t>
            </a:r>
          </a:p>
          <a:p>
            <a:endParaRPr lang="en-US" dirty="0"/>
          </a:p>
          <a:p>
            <a:r>
              <a:rPr lang="en-US" dirty="0"/>
              <a:t>This is our first choice if you do not need multipoint to multipoint because it is simple to configure and unlikely to break.  We will be asked to pinky swear to not form a loop.  We will impose policers if you break your promise, and fellow connectors may scorn if you exhaust shared bandwidth.</a:t>
            </a:r>
          </a:p>
          <a:p>
            <a:pPr marL="0" indent="0">
              <a:buNone/>
            </a:pPr>
            <a:r>
              <a:rPr lang="en-US" dirty="0"/>
              <a:t>  </a:t>
            </a:r>
          </a:p>
          <a:p>
            <a:r>
              <a:rPr lang="en-US" dirty="0"/>
              <a:t>E-VPN: multipoint layer2, core participates in loop prevention.  No dynamic routing (or IP addresses) to setup between you and us.  We have the least ability to help if something goes wrong; we can look at current state but not history or changes.</a:t>
            </a:r>
          </a:p>
        </p:txBody>
      </p:sp>
    </p:spTree>
    <p:extLst>
      <p:ext uri="{BB962C8B-B14F-4D97-AF65-F5344CB8AC3E}">
        <p14:creationId xmlns:p14="http://schemas.microsoft.com/office/powerpoint/2010/main" val="2673812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6315-1458-4546-95FD-0F9E9A453886}"/>
              </a:ext>
            </a:extLst>
          </p:cNvPr>
          <p:cNvSpPr>
            <a:spLocks noGrp="1"/>
          </p:cNvSpPr>
          <p:nvPr>
            <p:ph type="title"/>
          </p:nvPr>
        </p:nvSpPr>
        <p:spPr/>
        <p:txBody>
          <a:bodyPr/>
          <a:lstStyle/>
          <a:p>
            <a:r>
              <a:rPr lang="en-US" dirty="0"/>
              <a:t>Other</a:t>
            </a:r>
          </a:p>
        </p:txBody>
      </p:sp>
      <p:sp>
        <p:nvSpPr>
          <p:cNvPr id="3" name="Content Placeholder 2">
            <a:extLst>
              <a:ext uri="{FF2B5EF4-FFF2-40B4-BE49-F238E27FC236}">
                <a16:creationId xmlns:a16="http://schemas.microsoft.com/office/drawing/2014/main" id="{673972C5-0E84-42E9-85DE-67B8DDFD8003}"/>
              </a:ext>
            </a:extLst>
          </p:cNvPr>
          <p:cNvSpPr>
            <a:spLocks noGrp="1"/>
          </p:cNvSpPr>
          <p:nvPr>
            <p:ph idx="1"/>
          </p:nvPr>
        </p:nvSpPr>
        <p:spPr/>
        <p:txBody>
          <a:bodyPr/>
          <a:lstStyle/>
          <a:p>
            <a:r>
              <a:rPr lang="en-US" dirty="0"/>
              <a:t>We can likely provide a QoS profile that meets your requirements.  We have a default profile, otherwise, you’ll have to communicate your needs.  Because of the nature of MPLS VPNs your </a:t>
            </a:r>
            <a:r>
              <a:rPr lang="en-US" dirty="0" err="1"/>
              <a:t>tos</a:t>
            </a:r>
            <a:r>
              <a:rPr lang="en-US" dirty="0"/>
              <a:t>/</a:t>
            </a:r>
            <a:r>
              <a:rPr lang="en-US" dirty="0" err="1"/>
              <a:t>diffserv</a:t>
            </a:r>
            <a:r>
              <a:rPr lang="en-US" dirty="0"/>
              <a:t> markings should transport unscathed</a:t>
            </a:r>
          </a:p>
          <a:p>
            <a:endParaRPr lang="en-US" dirty="0"/>
          </a:p>
          <a:p>
            <a:r>
              <a:rPr lang="en-US" dirty="0"/>
              <a:t>https://stats.uwsys.net/other/2016-01-08%20-%20hare%20-%20e-vpn.pptx  </a:t>
            </a:r>
            <a:r>
              <a:rPr lang="en-US" dirty="0">
                <a:sym typeface="Wingdings" panose="05000000000000000000" pitchFamily="2" charset="2"/>
              </a:rPr>
              <a:t></a:t>
            </a:r>
            <a:r>
              <a:rPr lang="en-US" dirty="0"/>
              <a:t> previous presentation of e-</a:t>
            </a:r>
            <a:r>
              <a:rPr lang="en-US" dirty="0" err="1"/>
              <a:t>vpn</a:t>
            </a:r>
            <a:r>
              <a:rPr lang="en-US" dirty="0"/>
              <a:t> specifics if you like gritty details</a:t>
            </a:r>
          </a:p>
          <a:p>
            <a:endParaRPr lang="en-US" dirty="0"/>
          </a:p>
        </p:txBody>
      </p:sp>
    </p:spTree>
    <p:extLst>
      <p:ext uri="{BB962C8B-B14F-4D97-AF65-F5344CB8AC3E}">
        <p14:creationId xmlns:p14="http://schemas.microsoft.com/office/powerpoint/2010/main" val="918515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FFFB8-F740-4671-B69B-D909B0568E09}"/>
              </a:ext>
            </a:extLst>
          </p:cNvPr>
          <p:cNvSpPr>
            <a:spLocks noGrp="1"/>
          </p:cNvSpPr>
          <p:nvPr>
            <p:ph type="title"/>
          </p:nvPr>
        </p:nvSpPr>
        <p:spPr/>
        <p:txBody>
          <a:bodyPr/>
          <a:lstStyle/>
          <a:p>
            <a:r>
              <a:rPr lang="en-US" dirty="0"/>
              <a:t>FIN</a:t>
            </a:r>
          </a:p>
        </p:txBody>
      </p:sp>
      <p:sp>
        <p:nvSpPr>
          <p:cNvPr id="3" name="Content Placeholder 2">
            <a:extLst>
              <a:ext uri="{FF2B5EF4-FFF2-40B4-BE49-F238E27FC236}">
                <a16:creationId xmlns:a16="http://schemas.microsoft.com/office/drawing/2014/main" id="{CD0A1529-C7C4-41EB-A1BF-3F0D35F15E4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16906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A103E-A4F6-4BE3-AB66-B4D96364294C}"/>
              </a:ext>
            </a:extLst>
          </p:cNvPr>
          <p:cNvSpPr>
            <a:spLocks noGrp="1"/>
          </p:cNvSpPr>
          <p:nvPr>
            <p:ph type="title"/>
          </p:nvPr>
        </p:nvSpPr>
        <p:spPr/>
        <p:txBody>
          <a:bodyPr/>
          <a:lstStyle/>
          <a:p>
            <a:r>
              <a:rPr lang="en-US" dirty="0"/>
              <a:t>95% interfaces</a:t>
            </a:r>
            <a:br>
              <a:rPr lang="en-US" dirty="0"/>
            </a:br>
            <a:endParaRPr lang="en-US" dirty="0"/>
          </a:p>
        </p:txBody>
      </p:sp>
      <p:sp>
        <p:nvSpPr>
          <p:cNvPr id="3" name="Content Placeholder 2">
            <a:extLst>
              <a:ext uri="{FF2B5EF4-FFF2-40B4-BE49-F238E27FC236}">
                <a16:creationId xmlns:a16="http://schemas.microsoft.com/office/drawing/2014/main" id="{942DC7FC-99C8-46CD-9F41-21A154D15B20}"/>
              </a:ext>
            </a:extLst>
          </p:cNvPr>
          <p:cNvSpPr>
            <a:spLocks noGrp="1"/>
          </p:cNvSpPr>
          <p:nvPr>
            <p:ph idx="1"/>
          </p:nvPr>
        </p:nvSpPr>
        <p:spPr>
          <a:xfrm>
            <a:off x="838200" y="1869693"/>
            <a:ext cx="10515600" cy="4351338"/>
          </a:xfrm>
        </p:spPr>
        <p:txBody>
          <a:bodyPr>
            <a:normAutofit lnSpcReduction="10000"/>
          </a:bodyPr>
          <a:lstStyle/>
          <a:p>
            <a:pPr marL="0" indent="0">
              <a:buNone/>
            </a:pPr>
            <a:r>
              <a:rPr lang="en-US" dirty="0"/>
              <a:t>Several campuses 95% &gt;3G with peaks around 6G</a:t>
            </a:r>
          </a:p>
          <a:p>
            <a:pPr lvl="1"/>
            <a:r>
              <a:rPr lang="en-US" dirty="0"/>
              <a:t>Start planning now for your 20G upgrade</a:t>
            </a:r>
          </a:p>
          <a:p>
            <a:pPr lvl="1"/>
            <a:r>
              <a:rPr lang="en-US" dirty="0"/>
              <a:t>Uwsys.net has 20G (or more) to most locations but we’ll also need to consider MPLS services, centralization efforts, </a:t>
            </a:r>
            <a:r>
              <a:rPr lang="en-US" dirty="0" err="1"/>
              <a:t>etc</a:t>
            </a:r>
            <a:r>
              <a:rPr lang="en-US" dirty="0"/>
              <a:t> as folks bump their borders.</a:t>
            </a:r>
          </a:p>
          <a:p>
            <a:pPr lvl="1"/>
            <a:r>
              <a:rPr lang="en-US" dirty="0"/>
              <a:t>10G density on MX104 will begin to become a factor at some point, more on this later</a:t>
            </a:r>
          </a:p>
          <a:p>
            <a:pPr lvl="1"/>
            <a:endParaRPr lang="en-US" dirty="0"/>
          </a:p>
          <a:p>
            <a:pPr marL="0" indent="0">
              <a:buNone/>
            </a:pPr>
            <a:r>
              <a:rPr lang="en-US" dirty="0"/>
              <a:t>Admittedly we still need to upgrade our connectivity to Minneapolis for the MICE peering exchange.</a:t>
            </a:r>
          </a:p>
          <a:p>
            <a:pPr marL="0" indent="0">
              <a:buNone/>
            </a:pPr>
            <a:endParaRPr lang="en-US" dirty="0"/>
          </a:p>
          <a:p>
            <a:pPr marL="0" indent="0">
              <a:buNone/>
            </a:pPr>
            <a:r>
              <a:rPr lang="en-US" dirty="0"/>
              <a:t>https://stats.uwsys.net/reports/current/bits_95_percent_yearly.html</a:t>
            </a:r>
          </a:p>
        </p:txBody>
      </p:sp>
    </p:spTree>
    <p:extLst>
      <p:ext uri="{BB962C8B-B14F-4D97-AF65-F5344CB8AC3E}">
        <p14:creationId xmlns:p14="http://schemas.microsoft.com/office/powerpoint/2010/main" val="2786397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F57BE-B38A-48CD-880C-F18A3F8D0D0D}"/>
              </a:ext>
            </a:extLst>
          </p:cNvPr>
          <p:cNvSpPr>
            <a:spLocks noGrp="1"/>
          </p:cNvSpPr>
          <p:nvPr>
            <p:ph type="title"/>
          </p:nvPr>
        </p:nvSpPr>
        <p:spPr/>
        <p:txBody>
          <a:bodyPr/>
          <a:lstStyle/>
          <a:p>
            <a:r>
              <a:rPr lang="en-US" dirty="0"/>
              <a:t>Top origin AS, inbound (centralization is king)</a:t>
            </a:r>
          </a:p>
        </p:txBody>
      </p:sp>
      <p:sp>
        <p:nvSpPr>
          <p:cNvPr id="3" name="Content Placeholder 2">
            <a:extLst>
              <a:ext uri="{FF2B5EF4-FFF2-40B4-BE49-F238E27FC236}">
                <a16:creationId xmlns:a16="http://schemas.microsoft.com/office/drawing/2014/main" id="{B2B989B7-0858-4133-A126-B9B565672528}"/>
              </a:ext>
            </a:extLst>
          </p:cNvPr>
          <p:cNvSpPr>
            <a:spLocks noGrp="1"/>
          </p:cNvSpPr>
          <p:nvPr>
            <p:ph idx="1"/>
          </p:nvPr>
        </p:nvSpPr>
        <p:spPr/>
        <p:txBody>
          <a:bodyPr>
            <a:normAutofit fontScale="92500" lnSpcReduction="20000"/>
          </a:bodyPr>
          <a:lstStyle/>
          <a:p>
            <a:endParaRPr lang="en-US" dirty="0"/>
          </a:p>
          <a:p>
            <a:pPr marL="0" indent="0">
              <a:buNone/>
            </a:pPr>
            <a:r>
              <a:rPr lang="en-US" dirty="0"/>
              <a:t>In order;</a:t>
            </a:r>
          </a:p>
          <a:p>
            <a:pPr marL="0" indent="0">
              <a:buNone/>
            </a:pPr>
            <a:endParaRPr lang="en-US" dirty="0"/>
          </a:p>
          <a:p>
            <a:pPr marL="0" indent="0">
              <a:buNone/>
            </a:pPr>
            <a:r>
              <a:rPr lang="en-US" dirty="0" err="1"/>
              <a:t>WiscNet</a:t>
            </a:r>
            <a:r>
              <a:rPr lang="en-US" dirty="0"/>
              <a:t>: peering/caching</a:t>
            </a:r>
          </a:p>
          <a:p>
            <a:pPr marL="0" indent="0">
              <a:buNone/>
            </a:pPr>
            <a:r>
              <a:rPr lang="en-US" dirty="0"/>
              <a:t>Amazon: presumably compute/cloud, streaming</a:t>
            </a:r>
          </a:p>
          <a:p>
            <a:pPr marL="0" indent="0">
              <a:buNone/>
            </a:pPr>
            <a:r>
              <a:rPr lang="en-US" dirty="0"/>
              <a:t>Level3: CDN + transit</a:t>
            </a:r>
          </a:p>
          <a:p>
            <a:pPr marL="0" indent="0">
              <a:buNone/>
            </a:pPr>
            <a:r>
              <a:rPr lang="en-US" dirty="0"/>
              <a:t>University of Nebraska-Lincoln; presumably researched related to UW Milwaukee</a:t>
            </a:r>
          </a:p>
          <a:p>
            <a:pPr marL="0" indent="0">
              <a:buNone/>
            </a:pPr>
            <a:r>
              <a:rPr lang="en-US" dirty="0"/>
              <a:t>Akamai, Google, Apple, Facebook, Microsoft</a:t>
            </a:r>
          </a:p>
          <a:p>
            <a:endParaRPr lang="en-US" dirty="0"/>
          </a:p>
          <a:p>
            <a:pPr marL="0" indent="0">
              <a:buNone/>
            </a:pPr>
            <a:r>
              <a:rPr lang="en-US" dirty="0"/>
              <a:t>https://stats.uwsys.net/reports/current/flow_as-origin_bytes-in_yearly.html</a:t>
            </a:r>
          </a:p>
        </p:txBody>
      </p:sp>
    </p:spTree>
    <p:extLst>
      <p:ext uri="{BB962C8B-B14F-4D97-AF65-F5344CB8AC3E}">
        <p14:creationId xmlns:p14="http://schemas.microsoft.com/office/powerpoint/2010/main" val="392113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647D8AE-D562-42B1-ACFA-DE687611874C}"/>
              </a:ext>
            </a:extLst>
          </p:cNvPr>
          <p:cNvPicPr>
            <a:picLocks noChangeAspect="1"/>
          </p:cNvPicPr>
          <p:nvPr/>
        </p:nvPicPr>
        <p:blipFill>
          <a:blip r:embed="rId2"/>
          <a:stretch>
            <a:fillRect/>
          </a:stretch>
        </p:blipFill>
        <p:spPr>
          <a:xfrm>
            <a:off x="555585" y="356613"/>
            <a:ext cx="9299116" cy="6501387"/>
          </a:xfrm>
          <a:prstGeom prst="rect">
            <a:avLst/>
          </a:prstGeom>
        </p:spPr>
      </p:pic>
      <p:sp>
        <p:nvSpPr>
          <p:cNvPr id="8" name="TextBox 7">
            <a:extLst>
              <a:ext uri="{FF2B5EF4-FFF2-40B4-BE49-F238E27FC236}">
                <a16:creationId xmlns:a16="http://schemas.microsoft.com/office/drawing/2014/main" id="{1BFB74E0-6785-437C-935C-0029EA4A1218}"/>
              </a:ext>
            </a:extLst>
          </p:cNvPr>
          <p:cNvSpPr txBox="1"/>
          <p:nvPr/>
        </p:nvSpPr>
        <p:spPr>
          <a:xfrm>
            <a:off x="10102466" y="1997839"/>
            <a:ext cx="1641514" cy="2862322"/>
          </a:xfrm>
          <a:prstGeom prst="rect">
            <a:avLst/>
          </a:prstGeom>
          <a:noFill/>
        </p:spPr>
        <p:txBody>
          <a:bodyPr wrap="square" rtlCol="0">
            <a:spAutoFit/>
          </a:bodyPr>
          <a:lstStyle/>
          <a:p>
            <a:r>
              <a:rPr lang="en-US" dirty="0"/>
              <a:t>Massive growth in I2 TR/CPS usage, could be related to our lack of upgrades to MICE.  Not easy to control CDNs</a:t>
            </a:r>
          </a:p>
        </p:txBody>
      </p:sp>
      <p:sp>
        <p:nvSpPr>
          <p:cNvPr id="9" name="Title 1">
            <a:extLst>
              <a:ext uri="{FF2B5EF4-FFF2-40B4-BE49-F238E27FC236}">
                <a16:creationId xmlns:a16="http://schemas.microsoft.com/office/drawing/2014/main" id="{537EE908-6109-489B-B4FA-40671D7ED7CC}"/>
              </a:ext>
            </a:extLst>
          </p:cNvPr>
          <p:cNvSpPr>
            <a:spLocks noGrp="1"/>
          </p:cNvSpPr>
          <p:nvPr>
            <p:ph type="title"/>
          </p:nvPr>
        </p:nvSpPr>
        <p:spPr>
          <a:xfrm>
            <a:off x="10102466" y="365125"/>
            <a:ext cx="1983038" cy="1325563"/>
          </a:xfrm>
        </p:spPr>
        <p:txBody>
          <a:bodyPr/>
          <a:lstStyle/>
          <a:p>
            <a:r>
              <a:rPr lang="en-US" dirty="0"/>
              <a:t>Peering</a:t>
            </a:r>
          </a:p>
        </p:txBody>
      </p:sp>
    </p:spTree>
    <p:extLst>
      <p:ext uri="{BB962C8B-B14F-4D97-AF65-F5344CB8AC3E}">
        <p14:creationId xmlns:p14="http://schemas.microsoft.com/office/powerpoint/2010/main" val="1508270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CA6B5-2668-4134-8D44-0E5F2AFF1846}"/>
              </a:ext>
            </a:extLst>
          </p:cNvPr>
          <p:cNvSpPr>
            <a:spLocks noGrp="1"/>
          </p:cNvSpPr>
          <p:nvPr>
            <p:ph type="title"/>
          </p:nvPr>
        </p:nvSpPr>
        <p:spPr/>
        <p:txBody>
          <a:bodyPr/>
          <a:lstStyle/>
          <a:p>
            <a:r>
              <a:rPr lang="en-US" dirty="0"/>
              <a:t>Top origin AS, inbound via TR/CPS</a:t>
            </a:r>
          </a:p>
        </p:txBody>
      </p:sp>
      <p:sp>
        <p:nvSpPr>
          <p:cNvPr id="3" name="Content Placeholder 2">
            <a:extLst>
              <a:ext uri="{FF2B5EF4-FFF2-40B4-BE49-F238E27FC236}">
                <a16:creationId xmlns:a16="http://schemas.microsoft.com/office/drawing/2014/main" id="{CCD81A22-BCC2-495D-B83B-7DB003C28289}"/>
              </a:ext>
            </a:extLst>
          </p:cNvPr>
          <p:cNvSpPr>
            <a:spLocks noGrp="1"/>
          </p:cNvSpPr>
          <p:nvPr>
            <p:ph idx="1"/>
          </p:nvPr>
        </p:nvSpPr>
        <p:spPr/>
        <p:txBody>
          <a:bodyPr>
            <a:normAutofit/>
          </a:bodyPr>
          <a:lstStyle/>
          <a:p>
            <a:pPr marL="0" indent="0">
              <a:buNone/>
            </a:pPr>
            <a:r>
              <a:rPr lang="en-US" dirty="0"/>
              <a:t>Substantial Amazon, Apple, Facebook coming in this way.  Facebook is the main culprit (picture on next slide)</a:t>
            </a:r>
          </a:p>
          <a:p>
            <a:pPr marL="0" indent="0">
              <a:buNone/>
            </a:pPr>
            <a:endParaRPr lang="en-US" dirty="0">
              <a:hlinkClick r:id="rId2"/>
            </a:endParaRPr>
          </a:p>
          <a:p>
            <a:pPr marL="0" indent="0">
              <a:buNone/>
            </a:pPr>
            <a:endParaRPr lang="en-US" dirty="0">
              <a:hlinkClick r:id="rId2"/>
            </a:endParaRPr>
          </a:p>
          <a:p>
            <a:pPr marL="0" indent="0">
              <a:buNone/>
            </a:pPr>
            <a:endParaRPr lang="en-US" dirty="0">
              <a:hlinkClick r:id="rId2"/>
            </a:endParaRPr>
          </a:p>
          <a:p>
            <a:pPr marL="0" indent="0">
              <a:buNone/>
            </a:pPr>
            <a:endParaRPr lang="en-US" dirty="0">
              <a:hlinkClick r:id="rId2"/>
            </a:endParaRPr>
          </a:p>
          <a:p>
            <a:pPr marL="0" indent="0">
              <a:buNone/>
            </a:pPr>
            <a:endParaRPr lang="en-US" dirty="0">
              <a:hlinkClick r:id="rId2"/>
            </a:endParaRPr>
          </a:p>
          <a:p>
            <a:pPr marL="0" indent="0">
              <a:buNone/>
            </a:pPr>
            <a:r>
              <a:rPr lang="en-US" dirty="0">
                <a:hlinkClick r:id="rId2"/>
              </a:rPr>
              <a:t>https://stats.uwsys.net/reports/current/flow_origin_as_by_interface_bytes-in_yearly.html</a:t>
            </a:r>
            <a:endParaRPr lang="en-US" dirty="0"/>
          </a:p>
        </p:txBody>
      </p:sp>
    </p:spTree>
    <p:extLst>
      <p:ext uri="{BB962C8B-B14F-4D97-AF65-F5344CB8AC3E}">
        <p14:creationId xmlns:p14="http://schemas.microsoft.com/office/powerpoint/2010/main" val="398308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4F722DB-DAD6-4667-B2FA-0F4AF8829DE6}"/>
              </a:ext>
            </a:extLst>
          </p:cNvPr>
          <p:cNvPicPr>
            <a:picLocks noChangeAspect="1"/>
          </p:cNvPicPr>
          <p:nvPr/>
        </p:nvPicPr>
        <p:blipFill>
          <a:blip r:embed="rId2"/>
          <a:stretch>
            <a:fillRect/>
          </a:stretch>
        </p:blipFill>
        <p:spPr>
          <a:xfrm>
            <a:off x="347240" y="1066630"/>
            <a:ext cx="10927151" cy="4234575"/>
          </a:xfrm>
          <a:prstGeom prst="rect">
            <a:avLst/>
          </a:prstGeom>
        </p:spPr>
      </p:pic>
    </p:spTree>
    <p:extLst>
      <p:ext uri="{BB962C8B-B14F-4D97-AF65-F5344CB8AC3E}">
        <p14:creationId xmlns:p14="http://schemas.microsoft.com/office/powerpoint/2010/main" val="2212089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8992-B7BA-462A-92EE-1926B5ED3B44}"/>
              </a:ext>
            </a:extLst>
          </p:cNvPr>
          <p:cNvSpPr>
            <a:spLocks noGrp="1"/>
          </p:cNvSpPr>
          <p:nvPr>
            <p:ph type="title"/>
          </p:nvPr>
        </p:nvSpPr>
        <p:spPr/>
        <p:txBody>
          <a:bodyPr/>
          <a:lstStyle/>
          <a:p>
            <a:r>
              <a:rPr lang="en-US" dirty="0"/>
              <a:t>Other peering news</a:t>
            </a:r>
          </a:p>
        </p:txBody>
      </p:sp>
      <p:sp>
        <p:nvSpPr>
          <p:cNvPr id="3" name="Content Placeholder 2">
            <a:extLst>
              <a:ext uri="{FF2B5EF4-FFF2-40B4-BE49-F238E27FC236}">
                <a16:creationId xmlns:a16="http://schemas.microsoft.com/office/drawing/2014/main" id="{2ED9C388-A77B-40DB-AEC4-EEBB7EF76C34}"/>
              </a:ext>
            </a:extLst>
          </p:cNvPr>
          <p:cNvSpPr>
            <a:spLocks noGrp="1"/>
          </p:cNvSpPr>
          <p:nvPr>
            <p:ph idx="1"/>
          </p:nvPr>
        </p:nvSpPr>
        <p:spPr/>
        <p:txBody>
          <a:bodyPr/>
          <a:lstStyle/>
          <a:p>
            <a:pPr marL="0" indent="0">
              <a:buNone/>
            </a:pPr>
            <a:r>
              <a:rPr lang="en-US" dirty="0"/>
              <a:t>We have taken few direct steps to expand (or upgrade) our peering infrastructure and are relying heavily on Internet2 and WRIPs.</a:t>
            </a:r>
          </a:p>
          <a:p>
            <a:pPr marL="0" indent="0">
              <a:buNone/>
            </a:pPr>
            <a:endParaRPr lang="en-US" dirty="0"/>
          </a:p>
          <a:p>
            <a:pPr marL="0" indent="0">
              <a:buNone/>
            </a:pPr>
            <a:r>
              <a:rPr lang="en-US" dirty="0"/>
              <a:t>WRIPs is looking at expanding to multiple locations in Chicago via Juniper logical routers which will help a bit with redundancy.</a:t>
            </a:r>
          </a:p>
        </p:txBody>
      </p:sp>
    </p:spTree>
    <p:extLst>
      <p:ext uri="{BB962C8B-B14F-4D97-AF65-F5344CB8AC3E}">
        <p14:creationId xmlns:p14="http://schemas.microsoft.com/office/powerpoint/2010/main" val="2287954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635FA-035C-4F31-BD26-B08F8C6C50FC}"/>
              </a:ext>
            </a:extLst>
          </p:cNvPr>
          <p:cNvSpPr>
            <a:spLocks noGrp="1"/>
          </p:cNvSpPr>
          <p:nvPr>
            <p:ph type="title"/>
          </p:nvPr>
        </p:nvSpPr>
        <p:spPr>
          <a:xfrm>
            <a:off x="10058400" y="353550"/>
            <a:ext cx="1839410" cy="1325563"/>
          </a:xfrm>
        </p:spPr>
        <p:txBody>
          <a:bodyPr/>
          <a:lstStyle/>
          <a:p>
            <a:r>
              <a:rPr lang="en-US" dirty="0"/>
              <a:t>Transit</a:t>
            </a:r>
          </a:p>
        </p:txBody>
      </p:sp>
      <p:sp>
        <p:nvSpPr>
          <p:cNvPr id="3" name="Content Placeholder 2">
            <a:extLst>
              <a:ext uri="{FF2B5EF4-FFF2-40B4-BE49-F238E27FC236}">
                <a16:creationId xmlns:a16="http://schemas.microsoft.com/office/drawing/2014/main" id="{61A44BEC-C914-426F-8FE8-6A9CEEF4DA32}"/>
              </a:ext>
            </a:extLst>
          </p:cNvPr>
          <p:cNvSpPr>
            <a:spLocks noGrp="1"/>
          </p:cNvSpPr>
          <p:nvPr>
            <p:ph idx="1"/>
          </p:nvPr>
        </p:nvSpPr>
        <p:spPr>
          <a:xfrm>
            <a:off x="9716878" y="1362638"/>
            <a:ext cx="2266658" cy="5085787"/>
          </a:xfrm>
        </p:spPr>
        <p:txBody>
          <a:bodyPr>
            <a:normAutofit fontScale="92500" lnSpcReduction="10000"/>
          </a:bodyPr>
          <a:lstStyle/>
          <a:p>
            <a:pPr marL="0" indent="0">
              <a:buNone/>
            </a:pPr>
            <a:endParaRPr lang="en-US" dirty="0"/>
          </a:p>
          <a:p>
            <a:pPr marL="0" indent="0">
              <a:buNone/>
            </a:pPr>
            <a:r>
              <a:rPr lang="en-US" dirty="0"/>
              <a:t>Growth likely due to CDN hosted by Level3.  Getting this via settlement free peering is unlikely</a:t>
            </a:r>
          </a:p>
          <a:p>
            <a:endParaRPr lang="en-US" dirty="0"/>
          </a:p>
          <a:p>
            <a:pPr marL="0" indent="0">
              <a:buNone/>
            </a:pPr>
            <a:endParaRPr lang="en-US" dirty="0"/>
          </a:p>
          <a:p>
            <a:pPr marL="0" indent="0">
              <a:buNone/>
            </a:pPr>
            <a:r>
              <a:rPr lang="en-US" dirty="0"/>
              <a:t>(I don’t make the news, I just report it)</a:t>
            </a:r>
          </a:p>
        </p:txBody>
      </p:sp>
      <p:pic>
        <p:nvPicPr>
          <p:cNvPr id="4" name="Picture 3">
            <a:extLst>
              <a:ext uri="{FF2B5EF4-FFF2-40B4-BE49-F238E27FC236}">
                <a16:creationId xmlns:a16="http://schemas.microsoft.com/office/drawing/2014/main" id="{E3FBDCC4-0CD6-462E-8CCD-78F87D512148}"/>
              </a:ext>
            </a:extLst>
          </p:cNvPr>
          <p:cNvPicPr>
            <a:picLocks noChangeAspect="1"/>
          </p:cNvPicPr>
          <p:nvPr/>
        </p:nvPicPr>
        <p:blipFill>
          <a:blip r:embed="rId2"/>
          <a:stretch>
            <a:fillRect/>
          </a:stretch>
        </p:blipFill>
        <p:spPr>
          <a:xfrm>
            <a:off x="1" y="387541"/>
            <a:ext cx="9529590" cy="5770544"/>
          </a:xfrm>
          <a:prstGeom prst="rect">
            <a:avLst/>
          </a:prstGeom>
        </p:spPr>
      </p:pic>
    </p:spTree>
    <p:extLst>
      <p:ext uri="{BB962C8B-B14F-4D97-AF65-F5344CB8AC3E}">
        <p14:creationId xmlns:p14="http://schemas.microsoft.com/office/powerpoint/2010/main" val="4171299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2070</Words>
  <Application>Microsoft Office PowerPoint</Application>
  <PresentationFormat>Widescreen</PresentationFormat>
  <Paragraphs>153</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Office Theme</vt:lpstr>
      <vt:lpstr>uwsys.net L2/L3 updates</vt:lpstr>
      <vt:lpstr>Obligatory stats </vt:lpstr>
      <vt:lpstr>95% interfaces </vt:lpstr>
      <vt:lpstr>Top origin AS, inbound (centralization is king)</vt:lpstr>
      <vt:lpstr>Peering</vt:lpstr>
      <vt:lpstr>Top origin AS, inbound via TR/CPS</vt:lpstr>
      <vt:lpstr>PowerPoint Presentation</vt:lpstr>
      <vt:lpstr>Other peering news</vt:lpstr>
      <vt:lpstr>Transit</vt:lpstr>
      <vt:lpstr>Availability</vt:lpstr>
      <vt:lpstr>Other transit news</vt:lpstr>
      <vt:lpstr>BadgerNet (3) </vt:lpstr>
      <vt:lpstr>Other network news</vt:lpstr>
      <vt:lpstr>BGP security</vt:lpstr>
      <vt:lpstr>JunOS code upgrades</vt:lpstr>
      <vt:lpstr>Other 16.1 stuff</vt:lpstr>
      <vt:lpstr>Convergence: have you noticed a change?</vt:lpstr>
      <vt:lpstr>New MPLS services</vt:lpstr>
      <vt:lpstr>Tooling updates</vt:lpstr>
      <vt:lpstr>High level Juniper updates (site)</vt:lpstr>
      <vt:lpstr>High level Juniper updates (core)</vt:lpstr>
      <vt:lpstr>MPLS VPNs</vt:lpstr>
      <vt:lpstr>VPN disclaimers</vt:lpstr>
      <vt:lpstr>VPN options @ Layer 3</vt:lpstr>
      <vt:lpstr>VPN options @ Layer 2</vt:lpstr>
      <vt:lpstr>Other</vt:lpstr>
      <vt:lpstr>FIN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uwsys.net L2/L3 updates</dc:title>
  <dc:creator>Michael Hare</dc:creator>
  <cp:lastModifiedBy>Michael Hare</cp:lastModifiedBy>
  <cp:revision>17</cp:revision>
  <dcterms:created xsi:type="dcterms:W3CDTF">2018-08-17T14:33:18Z</dcterms:created>
  <dcterms:modified xsi:type="dcterms:W3CDTF">2018-08-17T17:02:43Z</dcterms:modified>
</cp:coreProperties>
</file>