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9"/>
  </p:notesMasterIdLst>
  <p:handoutMasterIdLst>
    <p:handoutMasterId r:id="rId10"/>
  </p:handoutMasterIdLst>
  <p:sldIdLst>
    <p:sldId id="460" r:id="rId2"/>
    <p:sldId id="483" r:id="rId3"/>
    <p:sldId id="482" r:id="rId4"/>
    <p:sldId id="481" r:id="rId5"/>
    <p:sldId id="487" r:id="rId6"/>
    <p:sldId id="484" r:id="rId7"/>
    <p:sldId id="480" r:id="rId8"/>
  </p:sldIdLst>
  <p:sldSz cx="9144000" cy="6858000" type="screen4x3"/>
  <p:notesSz cx="9236075" cy="70104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7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  <a:srgbClr val="FFFF00"/>
    <a:srgbClr val="9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5" autoAdjust="0"/>
    <p:restoredTop sz="86420" autoAdjust="0"/>
  </p:normalViewPr>
  <p:slideViewPr>
    <p:cSldViewPr>
      <p:cViewPr varScale="1">
        <p:scale>
          <a:sx n="65" d="100"/>
          <a:sy n="65" d="100"/>
        </p:scale>
        <p:origin x="894" y="78"/>
      </p:cViewPr>
      <p:guideLst>
        <p:guide orient="horz" pos="427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1014" y="54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i="0" baseline="0" dirty="0" smtClean="0"/>
              <a:t>Events per Fiscal Year</a:t>
            </a:r>
            <a:endParaRPr lang="en-US" b="1" i="0" baseline="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Planned</c:v>
                </c:pt>
              </c:strCache>
            </c:strRef>
          </c:tx>
          <c:spPr>
            <a:solidFill>
              <a:srgbClr val="0033CC"/>
            </a:solidFill>
            <a:ln>
              <a:solidFill>
                <a:srgbClr val="0033CC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FY15</c:v>
                </c:pt>
                <c:pt idx="1">
                  <c:v>FY16</c:v>
                </c:pt>
                <c:pt idx="2">
                  <c:v>FY17</c:v>
                </c:pt>
                <c:pt idx="3">
                  <c:v>FY18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72</c:v>
                </c:pt>
                <c:pt idx="1">
                  <c:v>260</c:v>
                </c:pt>
                <c:pt idx="2">
                  <c:v>338</c:v>
                </c:pt>
                <c:pt idx="3">
                  <c:v>348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Unplanned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FY15</c:v>
                </c:pt>
                <c:pt idx="1">
                  <c:v>FY16</c:v>
                </c:pt>
                <c:pt idx="2">
                  <c:v>FY17</c:v>
                </c:pt>
                <c:pt idx="3">
                  <c:v>FY18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130</c:v>
                </c:pt>
                <c:pt idx="1">
                  <c:v>88</c:v>
                </c:pt>
                <c:pt idx="2">
                  <c:v>111</c:v>
                </c:pt>
                <c:pt idx="3">
                  <c:v>260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192693224"/>
        <c:axId val="192692440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FY15</c:v>
                      </c:pt>
                      <c:pt idx="1">
                        <c:v>FY16</c:v>
                      </c:pt>
                      <c:pt idx="2">
                        <c:v>FY17</c:v>
                      </c:pt>
                      <c:pt idx="3">
                        <c:v>FY18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Sheet1!$D$2:$D$5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</c15:ser>
            </c15:filteredBarSeries>
          </c:ext>
        </c:extLst>
      </c:barChart>
      <c:catAx>
        <c:axId val="192693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692440"/>
        <c:crosses val="autoZero"/>
        <c:auto val="1"/>
        <c:lblAlgn val="ctr"/>
        <c:lblOffset val="100"/>
        <c:noMultiLvlLbl val="0"/>
      </c:catAx>
      <c:valAx>
        <c:axId val="192692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693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18640419947506562"/>
          <c:y val="0.89926131889763783"/>
          <c:w val="0.42302493438320216"/>
          <c:h val="0.100738681102362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/>
              <a:t>Frequency</a:t>
            </a:r>
            <a:r>
              <a:rPr lang="en-US" b="1" baseline="0" dirty="0" smtClean="0"/>
              <a:t> distribution of network event root causes</a:t>
            </a: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FY15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cat>
            <c:strRef>
              <c:f>Sheet1!$A$2:$A$10</c:f>
              <c:strCache>
                <c:ptCount val="8"/>
                <c:pt idx="0">
                  <c:v>Fiber</c:v>
                </c:pt>
                <c:pt idx="1">
                  <c:v>Facilities</c:v>
                </c:pt>
                <c:pt idx="2">
                  <c:v>CPE</c:v>
                </c:pt>
                <c:pt idx="3">
                  <c:v>Operations</c:v>
                </c:pt>
                <c:pt idx="4">
                  <c:v>Hardware</c:v>
                </c:pt>
                <c:pt idx="5">
                  <c:v>Circuits</c:v>
                </c:pt>
                <c:pt idx="6">
                  <c:v>Software</c:v>
                </c:pt>
                <c:pt idx="7">
                  <c:v>Misc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56</c:v>
                </c:pt>
                <c:pt idx="1">
                  <c:v>40</c:v>
                </c:pt>
                <c:pt idx="2">
                  <c:v>30</c:v>
                </c:pt>
                <c:pt idx="3">
                  <c:v>20</c:v>
                </c:pt>
                <c:pt idx="4">
                  <c:v>19</c:v>
                </c:pt>
                <c:pt idx="5">
                  <c:v>18</c:v>
                </c:pt>
                <c:pt idx="6">
                  <c:v>15</c:v>
                </c:pt>
                <c:pt idx="7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FY16</c:v>
                </c:pt>
              </c:strCache>
            </c:strRef>
          </c:tx>
          <c:spPr>
            <a:solidFill>
              <a:srgbClr val="0033CC"/>
            </a:solidFill>
            <a:ln>
              <a:solidFill>
                <a:srgbClr val="0033CC"/>
              </a:solidFill>
            </a:ln>
            <a:effectLst/>
          </c:spPr>
          <c:invertIfNegative val="0"/>
          <c:cat>
            <c:strRef>
              <c:f>Sheet1!$A$2:$A$10</c:f>
              <c:strCache>
                <c:ptCount val="8"/>
                <c:pt idx="0">
                  <c:v>Fiber</c:v>
                </c:pt>
                <c:pt idx="1">
                  <c:v>Facilities</c:v>
                </c:pt>
                <c:pt idx="2">
                  <c:v>CPE</c:v>
                </c:pt>
                <c:pt idx="3">
                  <c:v>Operations</c:v>
                </c:pt>
                <c:pt idx="4">
                  <c:v>Hardware</c:v>
                </c:pt>
                <c:pt idx="5">
                  <c:v>Circuits</c:v>
                </c:pt>
                <c:pt idx="6">
                  <c:v>Software</c:v>
                </c:pt>
                <c:pt idx="7">
                  <c:v>Misc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141</c:v>
                </c:pt>
                <c:pt idx="1">
                  <c:v>21</c:v>
                </c:pt>
                <c:pt idx="2">
                  <c:v>46</c:v>
                </c:pt>
                <c:pt idx="3">
                  <c:v>2</c:v>
                </c:pt>
                <c:pt idx="4">
                  <c:v>28</c:v>
                </c:pt>
                <c:pt idx="5">
                  <c:v>64</c:v>
                </c:pt>
                <c:pt idx="6">
                  <c:v>39</c:v>
                </c:pt>
                <c:pt idx="7">
                  <c:v>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FY17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cat>
            <c:strRef>
              <c:f>Sheet1!$A$2:$A$10</c:f>
              <c:strCache>
                <c:ptCount val="8"/>
                <c:pt idx="0">
                  <c:v>Fiber</c:v>
                </c:pt>
                <c:pt idx="1">
                  <c:v>Facilities</c:v>
                </c:pt>
                <c:pt idx="2">
                  <c:v>CPE</c:v>
                </c:pt>
                <c:pt idx="3">
                  <c:v>Operations</c:v>
                </c:pt>
                <c:pt idx="4">
                  <c:v>Hardware</c:v>
                </c:pt>
                <c:pt idx="5">
                  <c:v>Circuits</c:v>
                </c:pt>
                <c:pt idx="6">
                  <c:v>Software</c:v>
                </c:pt>
                <c:pt idx="7">
                  <c:v>Misc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202</c:v>
                </c:pt>
                <c:pt idx="1">
                  <c:v>25</c:v>
                </c:pt>
                <c:pt idx="2">
                  <c:v>21</c:v>
                </c:pt>
                <c:pt idx="3">
                  <c:v>5</c:v>
                </c:pt>
                <c:pt idx="4">
                  <c:v>23</c:v>
                </c:pt>
                <c:pt idx="5">
                  <c:v>122</c:v>
                </c:pt>
                <c:pt idx="6">
                  <c:v>32</c:v>
                </c:pt>
                <c:pt idx="7">
                  <c:v>19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FY18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Sheet1!$E$2:$E$9</c:f>
              <c:numCache>
                <c:formatCode>General</c:formatCode>
                <c:ptCount val="8"/>
                <c:pt idx="0">
                  <c:v>303</c:v>
                </c:pt>
                <c:pt idx="1">
                  <c:v>53</c:v>
                </c:pt>
                <c:pt idx="2">
                  <c:v>28</c:v>
                </c:pt>
                <c:pt idx="3">
                  <c:v>21</c:v>
                </c:pt>
                <c:pt idx="4">
                  <c:v>32</c:v>
                </c:pt>
                <c:pt idx="5">
                  <c:v>112</c:v>
                </c:pt>
                <c:pt idx="6">
                  <c:v>51</c:v>
                </c:pt>
                <c:pt idx="7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4926600"/>
        <c:axId val="374926208"/>
      </c:barChart>
      <c:catAx>
        <c:axId val="3749266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 smtClean="0"/>
                  <a:t>Network</a:t>
                </a:r>
                <a:r>
                  <a:rPr lang="en-US" b="1" baseline="0" dirty="0" smtClean="0"/>
                  <a:t> event root causes</a:t>
                </a:r>
                <a:endParaRPr lang="en-US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4926208"/>
        <c:crosses val="autoZero"/>
        <c:auto val="1"/>
        <c:lblAlgn val="ctr"/>
        <c:lblOffset val="100"/>
        <c:noMultiLvlLbl val="0"/>
      </c:catAx>
      <c:valAx>
        <c:axId val="374926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 smtClean="0"/>
                  <a:t>Frequency of root</a:t>
                </a:r>
                <a:r>
                  <a:rPr lang="en-US" b="1" baseline="0" dirty="0" smtClean="0"/>
                  <a:t> cause event</a:t>
                </a:r>
                <a:endParaRPr lang="en-US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4926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196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196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F3C6B239-B09E-47D8-8DFD-60B66E0A2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53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196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5438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4029" y="3329940"/>
            <a:ext cx="7388022" cy="315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196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8CED8C79-A234-450D-A201-E75BE8FF2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93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35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Increasing # of </a:t>
            </a:r>
            <a:r>
              <a:rPr lang="en-US" dirty="0" smtClean="0"/>
              <a:t>unplanned events (double v FY17) (fiber &amp; facilities</a:t>
            </a:r>
            <a:r>
              <a:rPr lang="en-US" baseline="0" dirty="0" smtClean="0"/>
              <a:t> in FY18)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3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3rd party circuit providers (e.g. BCN</a:t>
            </a:r>
            <a:r>
              <a:rPr lang="en-US" baseline="0" dirty="0" smtClean="0"/>
              <a:t> </a:t>
            </a:r>
            <a:r>
              <a:rPr lang="en-US" dirty="0" smtClean="0"/>
              <a:t>had </a:t>
            </a:r>
            <a:r>
              <a:rPr lang="en-US" dirty="0" smtClean="0"/>
              <a:t>some </a:t>
            </a:r>
            <a:r>
              <a:rPr lang="en-US" dirty="0" smtClean="0"/>
              <a:t>issues</a:t>
            </a:r>
            <a:r>
              <a:rPr lang="en-US" baseline="0" dirty="0" smtClean="0"/>
              <a:t> v dark fiber to campus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23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~50% of events continue to be fiber related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Facilities issues slight uptick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991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7C4A1-3512-4D51-88DF-D5B74A63FE5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77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  <a:effectLst/>
        </p:spPr>
        <p:txBody>
          <a:bodyPr/>
          <a:lstStyle>
            <a:lvl1pPr>
              <a:defRPr sz="4800" b="0">
                <a:solidFill>
                  <a:srgbClr val="900040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advClick="0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0"/>
            <a:ext cx="2171700" cy="670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362700" cy="670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755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5225"/>
            <a:ext cx="746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ransition advClick="0" advTm="10000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patrick.christian@doit.wisc.ed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schlicht@uwsa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Patrick Christian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UW System Network Operations Metrics</a:t>
            </a:r>
            <a:endParaRPr lang="en-US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553200" y="6182405"/>
            <a:ext cx="2362200" cy="544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0"/>
              </a:spcBef>
              <a:spcAft>
                <a:spcPct val="50000"/>
              </a:spcAft>
              <a:buFontTx/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5000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8/21/2018</a:t>
            </a:r>
            <a:endParaRPr lang="en-US" kern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066800"/>
          </a:xfrm>
        </p:spPr>
        <p:txBody>
          <a:bodyPr/>
          <a:lstStyle/>
          <a:p>
            <a:r>
              <a:rPr lang="en-US" dirty="0" smtClean="0"/>
              <a:t>FY18 </a:t>
            </a:r>
            <a:r>
              <a:rPr lang="en-US" dirty="0" smtClean="0"/>
              <a:t>Significant event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r>
              <a:rPr lang="en-US" dirty="0" smtClean="0"/>
              <a:t>Difficult to resolve f</a:t>
            </a:r>
            <a:r>
              <a:rPr lang="en-US" dirty="0" smtClean="0"/>
              <a:t>iber issues between:</a:t>
            </a:r>
          </a:p>
          <a:p>
            <a:pPr lvl="1"/>
            <a:r>
              <a:rPr lang="en-US" dirty="0" smtClean="0"/>
              <a:t>UW-Madison&lt;-&gt;Watertown</a:t>
            </a:r>
          </a:p>
          <a:p>
            <a:pPr lvl="1"/>
            <a:r>
              <a:rPr lang="en-US" dirty="0" smtClean="0"/>
              <a:t>Wauwatosa&lt;-&gt;UW-Milwaukee</a:t>
            </a:r>
          </a:p>
          <a:p>
            <a:pPr lvl="1"/>
            <a:r>
              <a:rPr lang="en-US" dirty="0" smtClean="0"/>
              <a:t>UW-Milwaukee&lt;-&gt;Kenosha</a:t>
            </a:r>
          </a:p>
          <a:p>
            <a:r>
              <a:rPr lang="en-US" dirty="0" smtClean="0"/>
              <a:t>MX104 </a:t>
            </a:r>
            <a:r>
              <a:rPr lang="en-US" dirty="0" smtClean="0"/>
              <a:t>corrupted flash memory at several </a:t>
            </a:r>
            <a:r>
              <a:rPr lang="en-US" dirty="0" smtClean="0"/>
              <a:t>locations</a:t>
            </a:r>
          </a:p>
          <a:p>
            <a:r>
              <a:rPr lang="en-US" dirty="0" smtClean="0"/>
              <a:t>BCN (FY19 </a:t>
            </a:r>
            <a:r>
              <a:rPr lang="en-US" dirty="0" err="1" smtClean="0"/>
              <a:t>BadgerNet</a:t>
            </a:r>
            <a:r>
              <a:rPr lang="en-US" dirty="0" smtClean="0"/>
              <a:t>) reliability issues continue</a:t>
            </a:r>
          </a:p>
          <a:p>
            <a:r>
              <a:rPr lang="en-US" dirty="0" smtClean="0"/>
              <a:t>Facility (power/cooling) issues at several UWCs &amp; certain 4-year locations</a:t>
            </a:r>
          </a:p>
          <a:p>
            <a:r>
              <a:rPr lang="en-US" dirty="0" smtClean="0"/>
              <a:t>Serious flooding in Northern WI did NOT impact UWC-Barron &amp; UW-Superior connectivity</a:t>
            </a:r>
          </a:p>
        </p:txBody>
      </p:sp>
    </p:spTree>
    <p:extLst>
      <p:ext uri="{BB962C8B-B14F-4D97-AF65-F5344CB8AC3E}">
        <p14:creationId xmlns:p14="http://schemas.microsoft.com/office/powerpoint/2010/main" val="1180643759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dirty="0" smtClean="0"/>
              <a:t>Workload </a:t>
            </a:r>
            <a:r>
              <a:rPr lang="en-US" dirty="0" smtClean="0"/>
              <a:t>metrics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667452470"/>
              </p:ext>
            </p:extLst>
          </p:nvPr>
        </p:nvGraphicFramePr>
        <p:xfrm>
          <a:off x="342900" y="1219200"/>
          <a:ext cx="84582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629400" y="64886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FY15 is a partial year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71600" y="38481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52800" y="25908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348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0" y="17526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449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214152" y="16764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320033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dirty="0" smtClean="0"/>
              <a:t>Overall network availability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marL="0" indent="0">
              <a:buNone/>
            </a:pPr>
            <a:endParaRPr lang="en-US" b="0" dirty="0" smtClean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b="0" dirty="0" smtClean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b="0" dirty="0" smtClean="0"/>
          </a:p>
          <a:p>
            <a:pPr marL="0" indent="0">
              <a:buNone/>
            </a:pPr>
            <a:endParaRPr lang="en-US" b="0" dirty="0" smtClean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r>
              <a:rPr lang="en-US" b="0" dirty="0" smtClean="0"/>
              <a:t>Availability </a:t>
            </a:r>
            <a:r>
              <a:rPr lang="en-US" b="0" dirty="0"/>
              <a:t>=  time </a:t>
            </a:r>
            <a:r>
              <a:rPr lang="en-US" b="0" dirty="0" smtClean="0"/>
              <a:t>all campus networks </a:t>
            </a:r>
            <a:r>
              <a:rPr lang="en-US" b="0" dirty="0" smtClean="0"/>
              <a:t>can connect </a:t>
            </a:r>
            <a:r>
              <a:rPr lang="en-US" b="0" dirty="0"/>
              <a:t>to UW-System </a:t>
            </a:r>
            <a:r>
              <a:rPr lang="en-US" b="0" dirty="0" smtClean="0"/>
              <a:t>Network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5562600"/>
            <a:ext cx="2800784" cy="1858702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766343"/>
              </p:ext>
            </p:extLst>
          </p:nvPr>
        </p:nvGraphicFramePr>
        <p:xfrm>
          <a:off x="152400" y="1676400"/>
          <a:ext cx="8835390" cy="1963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52446"/>
                <a:gridCol w="1570736"/>
                <a:gridCol w="1570736"/>
                <a:gridCol w="1570736"/>
                <a:gridCol w="1570736"/>
              </a:tblGrid>
              <a:tr h="490855">
                <a:tc>
                  <a:txBody>
                    <a:bodyPr/>
                    <a:lstStyle/>
                    <a:p>
                      <a:pPr algn="l" fontAlgn="b"/>
                      <a:endParaRPr lang="en-US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543" marR="24543" marT="24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543" marR="24543" marT="24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900" u="none" strike="noStrike">
                          <a:effectLst/>
                        </a:rPr>
                        <a:t>FY16</a:t>
                      </a:r>
                      <a:endParaRPr lang="en-US" sz="2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543" marR="24543" marT="24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900" u="none" strike="noStrike">
                          <a:effectLst/>
                        </a:rPr>
                        <a:t>FY17</a:t>
                      </a:r>
                      <a:endParaRPr lang="en-US" sz="2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543" marR="24543" marT="24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900" u="none" strike="noStrike">
                          <a:effectLst/>
                        </a:rPr>
                        <a:t>FY18</a:t>
                      </a:r>
                      <a:endParaRPr lang="en-US" sz="2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543" marR="24543" marT="24543" marB="0" anchor="b"/>
                </a:tc>
              </a:tr>
              <a:tr h="49085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900" u="none" strike="noStrike">
                          <a:effectLst/>
                        </a:rPr>
                        <a:t>Availability with BCN</a:t>
                      </a:r>
                      <a:endParaRPr lang="en-US" sz="2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543" marR="24543" marT="2454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900" u="none" strike="noStrike">
                          <a:effectLst/>
                        </a:rPr>
                        <a:t>99.66%</a:t>
                      </a:r>
                      <a:endParaRPr lang="en-US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543" marR="24543" marT="245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900" u="none" strike="noStrike">
                          <a:effectLst/>
                        </a:rPr>
                        <a:t>99.75%</a:t>
                      </a:r>
                      <a:endParaRPr lang="en-US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543" marR="24543" marT="245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900" u="none" strike="noStrike">
                          <a:effectLst/>
                        </a:rPr>
                        <a:t>99.59%</a:t>
                      </a:r>
                      <a:endParaRPr lang="en-US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543" marR="24543" marT="24543" marB="0" anchor="b"/>
                </a:tc>
              </a:tr>
              <a:tr h="490855">
                <a:tc>
                  <a:txBody>
                    <a:bodyPr/>
                    <a:lstStyle/>
                    <a:p>
                      <a:pPr algn="l" fontAlgn="b"/>
                      <a:endParaRPr lang="en-US" sz="2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543" marR="24543" marT="24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543" marR="24543" marT="24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543" marR="24543" marT="24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543" marR="24543" marT="245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543" marR="24543" marT="24543" marB="0" anchor="b"/>
                </a:tc>
              </a:tr>
              <a:tr h="49085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900" u="none" strike="noStrike">
                          <a:effectLst/>
                        </a:rPr>
                        <a:t>Availability w/o BCN</a:t>
                      </a:r>
                      <a:endParaRPr lang="en-US" sz="2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543" marR="24543" marT="2454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900" u="none" strike="noStrike">
                          <a:effectLst/>
                        </a:rPr>
                        <a:t>99.90%</a:t>
                      </a:r>
                      <a:endParaRPr lang="en-US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543" marR="24543" marT="245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900" u="none" strike="noStrike">
                          <a:effectLst/>
                        </a:rPr>
                        <a:t>99.89%</a:t>
                      </a:r>
                      <a:endParaRPr lang="en-US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543" marR="24543" marT="245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900" u="none" strike="noStrike" dirty="0">
                          <a:effectLst/>
                        </a:rPr>
                        <a:t>99.91%</a:t>
                      </a:r>
                      <a:endParaRPr lang="en-US" sz="2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543" marR="24543" marT="2454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01914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066800"/>
          </a:xfrm>
        </p:spPr>
        <p:txBody>
          <a:bodyPr/>
          <a:lstStyle/>
          <a:p>
            <a:r>
              <a:rPr lang="en-US" dirty="0" smtClean="0"/>
              <a:t>FY18 </a:t>
            </a:r>
            <a:r>
              <a:rPr lang="en-US" dirty="0" smtClean="0"/>
              <a:t>campus network availability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290965"/>
              </p:ext>
            </p:extLst>
          </p:nvPr>
        </p:nvGraphicFramePr>
        <p:xfrm>
          <a:off x="0" y="1281705"/>
          <a:ext cx="9144000" cy="56925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3600"/>
                <a:gridCol w="1125415"/>
                <a:gridCol w="1125415"/>
                <a:gridCol w="3118339"/>
                <a:gridCol w="1641231"/>
              </a:tblGrid>
              <a:tr h="307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Campus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Availability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Campus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Availability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</a:tr>
              <a:tr h="564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UW-Eau Claire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100%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UWC-Baraboo-Sauk County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99.9977%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</a:tr>
              <a:tr h="307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UW-Green Bay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100%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UWC-Barron County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100%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</a:tr>
              <a:tr h="307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UW-La Crosse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100%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UWC-Fond du Lac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99.995%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</a:tr>
              <a:tr h="307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UW-Madison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100%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UWC-Fox Valley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100%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</a:tr>
              <a:tr h="307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UW-Milwaukee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100%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UWC-Manitowoc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99.9994%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</a:tr>
              <a:tr h="307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UW-Oshkosh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100%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UWC-Marathon County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100%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</a:tr>
              <a:tr h="307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UW-Parkside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100%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UWC-Marinette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99.998%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</a:tr>
              <a:tr h="307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UW-Platteville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100%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UWC-Marshfield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100%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</a:tr>
              <a:tr h="307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UW-River Falls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100%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UWC-Richland Center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99.9926%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</a:tr>
              <a:tr h="564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UW-Stevens Point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100%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UWC-Rock County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99.7433%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</a:tr>
              <a:tr h="307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UW-Stout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100%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UWC-Sheboygan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99.9994%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</a:tr>
              <a:tr h="564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UW-Superior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99.9949%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UWC-Washington County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99.9408%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</a:tr>
              <a:tr h="307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UW-Whitewater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100%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UWC-Waukesha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99.9977%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</a:tr>
              <a:tr h="307730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UWC-Online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99.9885%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</a:tr>
              <a:tr h="307730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UWC-Upham Woods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99.9455%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87" marR="15387" marT="1538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9016010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dirty="0" smtClean="0"/>
              <a:t>Root cause analysis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9671570"/>
              </p:ext>
            </p:extLst>
          </p:nvPr>
        </p:nvGraphicFramePr>
        <p:xfrm>
          <a:off x="152401" y="1097845"/>
          <a:ext cx="8887096" cy="5760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629400" y="64886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FY15 is a partial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58169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6934200" cy="10668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334000"/>
          </a:xfrm>
        </p:spPr>
        <p:txBody>
          <a:bodyPr/>
          <a:lstStyle/>
          <a:p>
            <a:pPr lvl="1" algn="ctr">
              <a:buNone/>
            </a:pPr>
            <a:endParaRPr lang="en-US" dirty="0" smtClean="0">
              <a:hlinkClick r:id="rId3"/>
            </a:endParaRPr>
          </a:p>
          <a:p>
            <a:pPr lvl="1" algn="ctr">
              <a:buNone/>
            </a:pPr>
            <a:endParaRPr lang="en-US" dirty="0" smtClean="0">
              <a:hlinkClick r:id="rId3"/>
            </a:endParaRPr>
          </a:p>
          <a:p>
            <a:pPr lvl="1" algn="ctr">
              <a:buNone/>
            </a:pPr>
            <a:endParaRPr lang="en-US" dirty="0" smtClean="0">
              <a:hlinkClick r:id="rId3"/>
            </a:endParaRPr>
          </a:p>
          <a:p>
            <a:pPr lvl="1" algn="ctr">
              <a:buNone/>
            </a:pPr>
            <a:endParaRPr lang="en-US" dirty="0" smtClean="0">
              <a:solidFill>
                <a:srgbClr val="0070C0"/>
              </a:solidFill>
              <a:hlinkClick r:id="rId3"/>
            </a:endParaRPr>
          </a:p>
          <a:p>
            <a:pPr lvl="1" algn="ctr">
              <a:buNone/>
            </a:pPr>
            <a:endParaRPr lang="en-US" dirty="0" smtClean="0">
              <a:solidFill>
                <a:srgbClr val="0070C0"/>
              </a:solidFill>
              <a:hlinkClick r:id="rId3"/>
            </a:endParaRPr>
          </a:p>
          <a:p>
            <a:pPr lvl="1" algn="ctr">
              <a:buNone/>
            </a:pPr>
            <a:r>
              <a:rPr lang="en-US" sz="3600" dirty="0" smtClean="0">
                <a:solidFill>
                  <a:srgbClr val="0070C0"/>
                </a:solidFill>
                <a:hlinkClick r:id="rId3"/>
              </a:rPr>
              <a:t>patrick.christian@wisc.edu</a:t>
            </a:r>
            <a:endParaRPr lang="en-US" sz="3600" dirty="0" smtClean="0">
              <a:solidFill>
                <a:srgbClr val="0070C0"/>
              </a:solidFill>
            </a:endParaRPr>
          </a:p>
          <a:p>
            <a:pPr lvl="1" algn="ctr">
              <a:buNone/>
            </a:pPr>
            <a:endParaRPr lang="en-US" sz="3600" dirty="0" smtClean="0">
              <a:solidFill>
                <a:srgbClr val="0070C0"/>
              </a:solidFill>
              <a:hlinkClick r:id="rId4"/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W System 101">
  <a:themeElements>
    <a:clrScheme name="UW System 10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W System 1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W System 1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12845</TotalTime>
  <Words>306</Words>
  <Application>Microsoft Office PowerPoint</Application>
  <PresentationFormat>On-screen Show (4:3)</PresentationFormat>
  <Paragraphs>125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Black</vt:lpstr>
      <vt:lpstr>Calibri</vt:lpstr>
      <vt:lpstr>UW System 101</vt:lpstr>
      <vt:lpstr>UW System Network Operations Metrics</vt:lpstr>
      <vt:lpstr>FY18 Significant event summary</vt:lpstr>
      <vt:lpstr>Workload metrics</vt:lpstr>
      <vt:lpstr>Overall network availability</vt:lpstr>
      <vt:lpstr>FY18 campus network availability</vt:lpstr>
      <vt:lpstr>Root cause analysis</vt:lpstr>
      <vt:lpstr>Questions?</vt:lpstr>
    </vt:vector>
  </TitlesOfParts>
  <Company>UW System Administration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Patrick Christian</dc:creator>
  <cp:lastModifiedBy>CHRISTIAN, PATRICK L</cp:lastModifiedBy>
  <cp:revision>362</cp:revision>
  <cp:lastPrinted>2014-04-24T17:00:02Z</cp:lastPrinted>
  <dcterms:created xsi:type="dcterms:W3CDTF">2005-09-14T17:31:16Z</dcterms:created>
  <dcterms:modified xsi:type="dcterms:W3CDTF">2018-08-21T07:10:12Z</dcterms:modified>
</cp:coreProperties>
</file>