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9" r:id="rId3"/>
    <p:sldId id="275" r:id="rId4"/>
    <p:sldId id="276" r:id="rId5"/>
    <p:sldId id="272" r:id="rId6"/>
    <p:sldId id="270" r:id="rId7"/>
    <p:sldId id="277" r:id="rId8"/>
    <p:sldId id="266" r:id="rId9"/>
    <p:sldId id="274" r:id="rId10"/>
    <p:sldId id="263" r:id="rId11"/>
    <p:sldId id="260" r:id="rId12"/>
    <p:sldId id="267" r:id="rId13"/>
    <p:sldId id="27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67" autoAdjust="0"/>
    <p:restoredTop sz="94660"/>
  </p:normalViewPr>
  <p:slideViewPr>
    <p:cSldViewPr snapToGrid="0">
      <p:cViewPr varScale="1">
        <p:scale>
          <a:sx n="156" d="100"/>
          <a:sy n="156" d="100"/>
        </p:scale>
        <p:origin x="208" y="3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C74476-27D0-45C9-BA54-56BADCF690CF}" type="datetimeFigureOut">
              <a:rPr lang="en-US" smtClean="0"/>
              <a:t>4/19/17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9885F1-125E-4D50-8CDA-3345C26A5663}" type="slidenum">
              <a:rPr lang="en-US" smtClean="0"/>
              <a:t>‹#›</a:t>
            </a:fld>
            <a:endParaRPr lang="en-US"/>
          </a:p>
        </p:txBody>
      </p:sp>
    </p:spTree>
    <p:extLst>
      <p:ext uri="{BB962C8B-B14F-4D97-AF65-F5344CB8AC3E}">
        <p14:creationId xmlns:p14="http://schemas.microsoft.com/office/powerpoint/2010/main" val="2332961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Starting</a:t>
            </a:r>
            <a:r>
              <a:rPr lang="en-US" baseline="0" dirty="0" smtClean="0"/>
              <a:t> in 2011, the campus had 152 Access Points deployed at UW-L.</a:t>
            </a:r>
            <a:endParaRPr lang="en-US" dirty="0"/>
          </a:p>
        </p:txBody>
      </p:sp>
      <p:sp>
        <p:nvSpPr>
          <p:cNvPr id="4" name="Slide Number Placeholder 3"/>
          <p:cNvSpPr>
            <a:spLocks noGrp="1"/>
          </p:cNvSpPr>
          <p:nvPr>
            <p:ph type="sldNum" sz="quarter" idx="10"/>
          </p:nvPr>
        </p:nvSpPr>
        <p:spPr/>
        <p:txBody>
          <a:bodyPr/>
          <a:lstStyle/>
          <a:p>
            <a:fld id="{304E1B83-0032-442D-BA65-49720A180A4B}" type="slidenum">
              <a:rPr lang="en-US" smtClean="0"/>
              <a:t>6</a:t>
            </a:fld>
            <a:endParaRPr lang="en-US" dirty="0"/>
          </a:p>
        </p:txBody>
      </p:sp>
    </p:spTree>
    <p:extLst>
      <p:ext uri="{BB962C8B-B14F-4D97-AF65-F5344CB8AC3E}">
        <p14:creationId xmlns:p14="http://schemas.microsoft.com/office/powerpoint/2010/main" val="185432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Starting</a:t>
            </a:r>
            <a:r>
              <a:rPr lang="en-US" baseline="0" dirty="0" smtClean="0"/>
              <a:t> in 2011, the campus had 152 Access Points deployed at UW-L.</a:t>
            </a:r>
            <a:endParaRPr lang="en-US" dirty="0"/>
          </a:p>
        </p:txBody>
      </p:sp>
      <p:sp>
        <p:nvSpPr>
          <p:cNvPr id="4" name="Slide Number Placeholder 3"/>
          <p:cNvSpPr>
            <a:spLocks noGrp="1"/>
          </p:cNvSpPr>
          <p:nvPr>
            <p:ph type="sldNum" sz="quarter" idx="10"/>
          </p:nvPr>
        </p:nvSpPr>
        <p:spPr/>
        <p:txBody>
          <a:bodyPr/>
          <a:lstStyle/>
          <a:p>
            <a:fld id="{304E1B83-0032-442D-BA65-49720A180A4B}" type="slidenum">
              <a:rPr lang="en-US" smtClean="0"/>
              <a:t>7</a:t>
            </a:fld>
            <a:endParaRPr lang="en-US" dirty="0"/>
          </a:p>
        </p:txBody>
      </p:sp>
    </p:spTree>
    <p:extLst>
      <p:ext uri="{BB962C8B-B14F-4D97-AF65-F5344CB8AC3E}">
        <p14:creationId xmlns:p14="http://schemas.microsoft.com/office/powerpoint/2010/main" val="973924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A05452-27FD-4F63-BF2B-2A4E2B8A9986}" type="datetimeFigureOut">
              <a:rPr lang="en-US" smtClean="0"/>
              <a:t>4/19/17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45A4E-651E-481A-B52D-12047A66B1E2}" type="slidenum">
              <a:rPr lang="en-US" smtClean="0"/>
              <a:t>‹#›</a:t>
            </a:fld>
            <a:endParaRPr lang="en-US"/>
          </a:p>
        </p:txBody>
      </p:sp>
    </p:spTree>
    <p:extLst>
      <p:ext uri="{BB962C8B-B14F-4D97-AF65-F5344CB8AC3E}">
        <p14:creationId xmlns:p14="http://schemas.microsoft.com/office/powerpoint/2010/main" val="603812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A05452-27FD-4F63-BF2B-2A4E2B8A9986}" type="datetimeFigureOut">
              <a:rPr lang="en-US" smtClean="0"/>
              <a:t>4/19/17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45A4E-651E-481A-B52D-12047A66B1E2}" type="slidenum">
              <a:rPr lang="en-US" smtClean="0"/>
              <a:t>‹#›</a:t>
            </a:fld>
            <a:endParaRPr lang="en-US"/>
          </a:p>
        </p:txBody>
      </p:sp>
    </p:spTree>
    <p:extLst>
      <p:ext uri="{BB962C8B-B14F-4D97-AF65-F5344CB8AC3E}">
        <p14:creationId xmlns:p14="http://schemas.microsoft.com/office/powerpoint/2010/main" val="3054927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A05452-27FD-4F63-BF2B-2A4E2B8A9986}" type="datetimeFigureOut">
              <a:rPr lang="en-US" smtClean="0"/>
              <a:t>4/19/17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45A4E-651E-481A-B52D-12047A66B1E2}" type="slidenum">
              <a:rPr lang="en-US" smtClean="0"/>
              <a:t>‹#›</a:t>
            </a:fld>
            <a:endParaRPr lang="en-US"/>
          </a:p>
        </p:txBody>
      </p:sp>
    </p:spTree>
    <p:extLst>
      <p:ext uri="{BB962C8B-B14F-4D97-AF65-F5344CB8AC3E}">
        <p14:creationId xmlns:p14="http://schemas.microsoft.com/office/powerpoint/2010/main" val="2677997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A05452-27FD-4F63-BF2B-2A4E2B8A9986}" type="datetimeFigureOut">
              <a:rPr lang="en-US" smtClean="0"/>
              <a:t>4/19/17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45A4E-651E-481A-B52D-12047A66B1E2}" type="slidenum">
              <a:rPr lang="en-US" smtClean="0"/>
              <a:t>‹#›</a:t>
            </a:fld>
            <a:endParaRPr lang="en-US"/>
          </a:p>
        </p:txBody>
      </p:sp>
    </p:spTree>
    <p:extLst>
      <p:ext uri="{BB962C8B-B14F-4D97-AF65-F5344CB8AC3E}">
        <p14:creationId xmlns:p14="http://schemas.microsoft.com/office/powerpoint/2010/main" val="753472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A05452-27FD-4F63-BF2B-2A4E2B8A9986}" type="datetimeFigureOut">
              <a:rPr lang="en-US" smtClean="0"/>
              <a:t>4/19/17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45A4E-651E-481A-B52D-12047A66B1E2}" type="slidenum">
              <a:rPr lang="en-US" smtClean="0"/>
              <a:t>‹#›</a:t>
            </a:fld>
            <a:endParaRPr lang="en-US"/>
          </a:p>
        </p:txBody>
      </p:sp>
    </p:spTree>
    <p:extLst>
      <p:ext uri="{BB962C8B-B14F-4D97-AF65-F5344CB8AC3E}">
        <p14:creationId xmlns:p14="http://schemas.microsoft.com/office/powerpoint/2010/main" val="792185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A05452-27FD-4F63-BF2B-2A4E2B8A9986}" type="datetimeFigureOut">
              <a:rPr lang="en-US" smtClean="0"/>
              <a:t>4/19/17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F45A4E-651E-481A-B52D-12047A66B1E2}" type="slidenum">
              <a:rPr lang="en-US" smtClean="0"/>
              <a:t>‹#›</a:t>
            </a:fld>
            <a:endParaRPr lang="en-US"/>
          </a:p>
        </p:txBody>
      </p:sp>
    </p:spTree>
    <p:extLst>
      <p:ext uri="{BB962C8B-B14F-4D97-AF65-F5344CB8AC3E}">
        <p14:creationId xmlns:p14="http://schemas.microsoft.com/office/powerpoint/2010/main" val="686257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A05452-27FD-4F63-BF2B-2A4E2B8A9986}" type="datetimeFigureOut">
              <a:rPr lang="en-US" smtClean="0"/>
              <a:t>4/19/17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F45A4E-651E-481A-B52D-12047A66B1E2}" type="slidenum">
              <a:rPr lang="en-US" smtClean="0"/>
              <a:t>‹#›</a:t>
            </a:fld>
            <a:endParaRPr lang="en-US"/>
          </a:p>
        </p:txBody>
      </p:sp>
    </p:spTree>
    <p:extLst>
      <p:ext uri="{BB962C8B-B14F-4D97-AF65-F5344CB8AC3E}">
        <p14:creationId xmlns:p14="http://schemas.microsoft.com/office/powerpoint/2010/main" val="3041507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A05452-27FD-4F63-BF2B-2A4E2B8A9986}" type="datetimeFigureOut">
              <a:rPr lang="en-US" smtClean="0"/>
              <a:t>4/19/17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F45A4E-651E-481A-B52D-12047A66B1E2}" type="slidenum">
              <a:rPr lang="en-US" smtClean="0"/>
              <a:t>‹#›</a:t>
            </a:fld>
            <a:endParaRPr lang="en-US"/>
          </a:p>
        </p:txBody>
      </p:sp>
    </p:spTree>
    <p:extLst>
      <p:ext uri="{BB962C8B-B14F-4D97-AF65-F5344CB8AC3E}">
        <p14:creationId xmlns:p14="http://schemas.microsoft.com/office/powerpoint/2010/main" val="1112698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A05452-27FD-4F63-BF2B-2A4E2B8A9986}" type="datetimeFigureOut">
              <a:rPr lang="en-US" smtClean="0"/>
              <a:t>4/19/17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F45A4E-651E-481A-B52D-12047A66B1E2}" type="slidenum">
              <a:rPr lang="en-US" smtClean="0"/>
              <a:t>‹#›</a:t>
            </a:fld>
            <a:endParaRPr lang="en-US"/>
          </a:p>
        </p:txBody>
      </p:sp>
    </p:spTree>
    <p:extLst>
      <p:ext uri="{BB962C8B-B14F-4D97-AF65-F5344CB8AC3E}">
        <p14:creationId xmlns:p14="http://schemas.microsoft.com/office/powerpoint/2010/main" val="1414547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A05452-27FD-4F63-BF2B-2A4E2B8A9986}" type="datetimeFigureOut">
              <a:rPr lang="en-US" smtClean="0"/>
              <a:t>4/19/17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F45A4E-651E-481A-B52D-12047A66B1E2}" type="slidenum">
              <a:rPr lang="en-US" smtClean="0"/>
              <a:t>‹#›</a:t>
            </a:fld>
            <a:endParaRPr lang="en-US"/>
          </a:p>
        </p:txBody>
      </p:sp>
    </p:spTree>
    <p:extLst>
      <p:ext uri="{BB962C8B-B14F-4D97-AF65-F5344CB8AC3E}">
        <p14:creationId xmlns:p14="http://schemas.microsoft.com/office/powerpoint/2010/main" val="628198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A05452-27FD-4F63-BF2B-2A4E2B8A9986}" type="datetimeFigureOut">
              <a:rPr lang="en-US" smtClean="0"/>
              <a:t>4/19/17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F45A4E-651E-481A-B52D-12047A66B1E2}" type="slidenum">
              <a:rPr lang="en-US" smtClean="0"/>
              <a:t>‹#›</a:t>
            </a:fld>
            <a:endParaRPr lang="en-US"/>
          </a:p>
        </p:txBody>
      </p:sp>
    </p:spTree>
    <p:extLst>
      <p:ext uri="{BB962C8B-B14F-4D97-AF65-F5344CB8AC3E}">
        <p14:creationId xmlns:p14="http://schemas.microsoft.com/office/powerpoint/2010/main" val="191055165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A05452-27FD-4F63-BF2B-2A4E2B8A9986}" type="datetimeFigureOut">
              <a:rPr lang="en-US" smtClean="0"/>
              <a:t>4/19/17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F45A4E-651E-481A-B52D-12047A66B1E2}" type="slidenum">
              <a:rPr lang="en-US" smtClean="0"/>
              <a:t>‹#›</a:t>
            </a:fld>
            <a:endParaRPr lang="en-US"/>
          </a:p>
        </p:txBody>
      </p:sp>
    </p:spTree>
    <p:extLst>
      <p:ext uri="{BB962C8B-B14F-4D97-AF65-F5344CB8AC3E}">
        <p14:creationId xmlns:p14="http://schemas.microsoft.com/office/powerpoint/2010/main" val="3992188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gartner.com/newsroom/id/2905717" TargetMode="External"/><Relationship Id="rId3" Type="http://schemas.openxmlformats.org/officeDocument/2006/relationships/image" Target="../media/image1.tiff"/></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1.tiff"/><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jpg"/><Relationship Id="rId5" Type="http://schemas.openxmlformats.org/officeDocument/2006/relationships/image" Target="../media/image18.tiff"/><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473055"/>
          </a:xfrm>
        </p:spPr>
        <p:txBody>
          <a:bodyPr/>
          <a:lstStyle/>
          <a:p>
            <a:r>
              <a:rPr lang="en-US" dirty="0" smtClean="0"/>
              <a:t>UW-La Crosse Network</a:t>
            </a:r>
            <a:endParaRPr lang="en-US" dirty="0"/>
          </a:p>
        </p:txBody>
      </p:sp>
      <p:sp>
        <p:nvSpPr>
          <p:cNvPr id="3" name="Subtitle 2"/>
          <p:cNvSpPr>
            <a:spLocks noGrp="1"/>
          </p:cNvSpPr>
          <p:nvPr>
            <p:ph type="subTitle" idx="1"/>
          </p:nvPr>
        </p:nvSpPr>
        <p:spPr>
          <a:xfrm>
            <a:off x="1414299" y="4003854"/>
            <a:ext cx="9363401" cy="1214435"/>
          </a:xfrm>
        </p:spPr>
        <p:txBody>
          <a:bodyPr>
            <a:noAutofit/>
          </a:bodyPr>
          <a:lstStyle/>
          <a:p>
            <a:r>
              <a:rPr lang="en-US" sz="2800" dirty="0" smtClean="0"/>
              <a:t>“</a:t>
            </a:r>
            <a:r>
              <a:rPr lang="en-US" sz="2800" dirty="0"/>
              <a:t>Gartner </a:t>
            </a:r>
            <a:r>
              <a:rPr lang="en-US" sz="2800"/>
              <a:t>forecasts </a:t>
            </a:r>
            <a:r>
              <a:rPr lang="en-US" sz="2800" smtClean="0"/>
              <a:t>that </a:t>
            </a:r>
            <a:r>
              <a:rPr lang="en-US" sz="2800" dirty="0"/>
              <a:t>we will see </a:t>
            </a:r>
            <a:r>
              <a:rPr lang="en-US" sz="2800" dirty="0">
                <a:hlinkClick r:id="rId2"/>
              </a:rPr>
              <a:t>4.9 billion connected things by year-end</a:t>
            </a:r>
            <a:r>
              <a:rPr lang="en-US" sz="2800" dirty="0"/>
              <a:t>, with the number hitting 25 billion by </a:t>
            </a:r>
            <a:r>
              <a:rPr lang="en-US" sz="2800"/>
              <a:t>2020</a:t>
            </a:r>
            <a:r>
              <a:rPr lang="en-US" sz="2800" smtClean="0"/>
              <a:t>.” </a:t>
            </a:r>
            <a:endParaRPr lang="en-US" sz="2800" dirty="0"/>
          </a:p>
        </p:txBody>
      </p:sp>
      <p:pic>
        <p:nvPicPr>
          <p:cNvPr id="4" name="Picture 3"/>
          <p:cNvPicPr>
            <a:picLocks noChangeAspect="1"/>
          </p:cNvPicPr>
          <p:nvPr/>
        </p:nvPicPr>
        <p:blipFill>
          <a:blip r:embed="rId3"/>
          <a:stretch>
            <a:fillRect/>
          </a:stretch>
        </p:blipFill>
        <p:spPr>
          <a:xfrm>
            <a:off x="2108163" y="5364722"/>
            <a:ext cx="1470870" cy="422875"/>
          </a:xfrm>
          <a:prstGeom prst="rect">
            <a:avLst/>
          </a:prstGeom>
        </p:spPr>
      </p:pic>
      <p:sp>
        <p:nvSpPr>
          <p:cNvPr id="5" name="Rectangle 4"/>
          <p:cNvSpPr/>
          <p:nvPr/>
        </p:nvSpPr>
        <p:spPr>
          <a:xfrm>
            <a:off x="3488982" y="5556765"/>
            <a:ext cx="6439948" cy="230832"/>
          </a:xfrm>
          <a:prstGeom prst="rect">
            <a:avLst/>
          </a:prstGeom>
        </p:spPr>
        <p:txBody>
          <a:bodyPr wrap="square">
            <a:spAutoFit/>
          </a:bodyPr>
          <a:lstStyle/>
          <a:p>
            <a:r>
              <a:rPr lang="en-US" sz="900" dirty="0" smtClean="0">
                <a:solidFill>
                  <a:srgbClr val="262626"/>
                </a:solidFill>
                <a:latin typeface="Verdana" charset="0"/>
              </a:rPr>
              <a:t>is </a:t>
            </a:r>
            <a:r>
              <a:rPr lang="en-US" sz="900" dirty="0">
                <a:solidFill>
                  <a:srgbClr val="262626"/>
                </a:solidFill>
                <a:latin typeface="Verdana" charset="0"/>
              </a:rPr>
              <a:t>the world's leading information technology research and advisory company.</a:t>
            </a:r>
            <a:endParaRPr lang="en-US" sz="900" dirty="0"/>
          </a:p>
        </p:txBody>
      </p:sp>
    </p:spTree>
    <p:extLst>
      <p:ext uri="{BB962C8B-B14F-4D97-AF65-F5344CB8AC3E}">
        <p14:creationId xmlns:p14="http://schemas.microsoft.com/office/powerpoint/2010/main" val="22729467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dirty="0" err="1" smtClean="0"/>
              <a:t>SysNet</a:t>
            </a:r>
            <a:r>
              <a:rPr lang="en-US" dirty="0" smtClean="0"/>
              <a:t> Traffic</a:t>
            </a:r>
            <a:br>
              <a:rPr lang="en-US" dirty="0" smtClean="0"/>
            </a:br>
            <a:endParaRPr lang="en-US" dirty="0"/>
          </a:p>
        </p:txBody>
      </p:sp>
      <p:sp>
        <p:nvSpPr>
          <p:cNvPr id="14" name="Content Placeholder 13"/>
          <p:cNvSpPr>
            <a:spLocks noGrp="1"/>
          </p:cNvSpPr>
          <p:nvPr>
            <p:ph idx="1"/>
          </p:nvPr>
        </p:nvSpPr>
        <p:spPr>
          <a:xfrm>
            <a:off x="1141412" y="1533236"/>
            <a:ext cx="9905999" cy="4257965"/>
          </a:xfrm>
        </p:spPr>
        <p:txBody>
          <a:bodyPr>
            <a:normAutofit/>
          </a:bodyPr>
          <a:lstStyle/>
          <a:p>
            <a:pPr lvl="1"/>
            <a:r>
              <a:rPr lang="en-US" dirty="0" smtClean="0"/>
              <a:t>Traffic metrics (95</a:t>
            </a:r>
            <a:r>
              <a:rPr lang="en-US" baseline="30000" dirty="0" smtClean="0"/>
              <a:t>th</a:t>
            </a:r>
            <a:r>
              <a:rPr lang="en-US" dirty="0" smtClean="0"/>
              <a:t> Percentile)</a:t>
            </a:r>
            <a:endParaRPr lang="en-US" dirty="0">
              <a:solidFill>
                <a:srgbClr val="FF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3846" y="4777436"/>
            <a:ext cx="5490048" cy="174574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7129" y="3311254"/>
            <a:ext cx="5490048" cy="174574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8519" y="1770626"/>
            <a:ext cx="5490048" cy="1749628"/>
          </a:xfrm>
          <a:prstGeom prst="rect">
            <a:avLst/>
          </a:prstGeom>
        </p:spPr>
      </p:pic>
      <p:sp>
        <p:nvSpPr>
          <p:cNvPr id="5" name="TextBox 4"/>
          <p:cNvSpPr txBox="1"/>
          <p:nvPr/>
        </p:nvSpPr>
        <p:spPr>
          <a:xfrm>
            <a:off x="1034001" y="5327142"/>
            <a:ext cx="972189" cy="646331"/>
          </a:xfrm>
          <a:prstGeom prst="rect">
            <a:avLst/>
          </a:prstGeom>
          <a:noFill/>
        </p:spPr>
        <p:txBody>
          <a:bodyPr wrap="none" rtlCol="0">
            <a:spAutoFit/>
          </a:bodyPr>
          <a:lstStyle/>
          <a:p>
            <a:pPr algn="ctr"/>
            <a:r>
              <a:rPr lang="en-US" dirty="0" smtClean="0">
                <a:solidFill>
                  <a:srgbClr val="0070C0"/>
                </a:solidFill>
              </a:rPr>
              <a:t>FY 2015</a:t>
            </a:r>
          </a:p>
          <a:p>
            <a:pPr algn="ctr"/>
            <a:r>
              <a:rPr lang="en-US" dirty="0" smtClean="0">
                <a:solidFill>
                  <a:srgbClr val="0070C0"/>
                </a:solidFill>
              </a:rPr>
              <a:t>1.5 Gb/s</a:t>
            </a:r>
            <a:endParaRPr lang="en-US" dirty="0">
              <a:solidFill>
                <a:srgbClr val="0070C0"/>
              </a:solidFill>
            </a:endParaRPr>
          </a:p>
        </p:txBody>
      </p:sp>
      <p:sp>
        <p:nvSpPr>
          <p:cNvPr id="8" name="TextBox 7"/>
          <p:cNvSpPr txBox="1"/>
          <p:nvPr/>
        </p:nvSpPr>
        <p:spPr>
          <a:xfrm>
            <a:off x="3412369" y="3860960"/>
            <a:ext cx="972189" cy="646331"/>
          </a:xfrm>
          <a:prstGeom prst="rect">
            <a:avLst/>
          </a:prstGeom>
          <a:noFill/>
        </p:spPr>
        <p:txBody>
          <a:bodyPr wrap="none" rtlCol="0">
            <a:spAutoFit/>
          </a:bodyPr>
          <a:lstStyle/>
          <a:p>
            <a:pPr algn="ctr"/>
            <a:r>
              <a:rPr lang="en-US" dirty="0" smtClean="0">
                <a:solidFill>
                  <a:srgbClr val="0070C0"/>
                </a:solidFill>
              </a:rPr>
              <a:t>FY 2016</a:t>
            </a:r>
          </a:p>
          <a:p>
            <a:pPr algn="ctr"/>
            <a:r>
              <a:rPr lang="en-US" dirty="0" smtClean="0">
                <a:solidFill>
                  <a:srgbClr val="0070C0"/>
                </a:solidFill>
              </a:rPr>
              <a:t>2.2 Gb/s</a:t>
            </a:r>
            <a:endParaRPr lang="en-US" dirty="0">
              <a:solidFill>
                <a:srgbClr val="0070C0"/>
              </a:solidFill>
            </a:endParaRPr>
          </a:p>
        </p:txBody>
      </p:sp>
      <p:sp>
        <p:nvSpPr>
          <p:cNvPr id="9" name="TextBox 8"/>
          <p:cNvSpPr txBox="1"/>
          <p:nvPr/>
        </p:nvSpPr>
        <p:spPr>
          <a:xfrm>
            <a:off x="5236553" y="2322274"/>
            <a:ext cx="972189" cy="646331"/>
          </a:xfrm>
          <a:prstGeom prst="rect">
            <a:avLst/>
          </a:prstGeom>
          <a:noFill/>
        </p:spPr>
        <p:txBody>
          <a:bodyPr wrap="none" rtlCol="0">
            <a:spAutoFit/>
          </a:bodyPr>
          <a:lstStyle/>
          <a:p>
            <a:pPr algn="ctr"/>
            <a:r>
              <a:rPr lang="en-US" dirty="0" smtClean="0">
                <a:solidFill>
                  <a:srgbClr val="0070C0"/>
                </a:solidFill>
              </a:rPr>
              <a:t>FY 2017</a:t>
            </a:r>
          </a:p>
          <a:p>
            <a:pPr algn="ctr"/>
            <a:r>
              <a:rPr lang="en-US" dirty="0" smtClean="0">
                <a:solidFill>
                  <a:srgbClr val="0070C0"/>
                </a:solidFill>
              </a:rPr>
              <a:t>2.7 Gb/s</a:t>
            </a:r>
            <a:endParaRPr lang="en-US" dirty="0">
              <a:solidFill>
                <a:srgbClr val="0070C0"/>
              </a:solidFill>
            </a:endParaRPr>
          </a:p>
        </p:txBody>
      </p:sp>
      <p:sp>
        <p:nvSpPr>
          <p:cNvPr id="6" name="Oval 5"/>
          <p:cNvSpPr/>
          <p:nvPr/>
        </p:nvSpPr>
        <p:spPr>
          <a:xfrm>
            <a:off x="3644811" y="5148011"/>
            <a:ext cx="205293" cy="4161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038523" y="3520254"/>
            <a:ext cx="224858" cy="6164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688466" y="2022708"/>
            <a:ext cx="204250" cy="3614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9212752" y="2573870"/>
            <a:ext cx="357510" cy="458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0110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4839"/>
          </a:xfrm>
        </p:spPr>
        <p:txBody>
          <a:bodyPr>
            <a:normAutofit fontScale="90000"/>
          </a:bodyPr>
          <a:lstStyle/>
          <a:p>
            <a:pPr algn="ctr"/>
            <a:r>
              <a:rPr lang="en-US" dirty="0" smtClean="0"/>
              <a:t>Technology Improvements (FY 2015 </a:t>
            </a:r>
            <a:r>
              <a:rPr lang="mr-IN" dirty="0" smtClean="0"/>
              <a:t>–</a:t>
            </a:r>
            <a:r>
              <a:rPr lang="en-US" dirty="0" smtClean="0"/>
              <a:t> FY 2017)</a:t>
            </a:r>
            <a:endParaRPr lang="en-US" dirty="0"/>
          </a:p>
        </p:txBody>
      </p:sp>
      <p:sp>
        <p:nvSpPr>
          <p:cNvPr id="3" name="Content Placeholder 2"/>
          <p:cNvSpPr>
            <a:spLocks noGrp="1"/>
          </p:cNvSpPr>
          <p:nvPr>
            <p:ph idx="1"/>
          </p:nvPr>
        </p:nvSpPr>
        <p:spPr>
          <a:xfrm>
            <a:off x="838200" y="1302043"/>
            <a:ext cx="10515600" cy="5368925"/>
          </a:xfrm>
        </p:spPr>
        <p:txBody>
          <a:bodyPr>
            <a:normAutofit fontScale="62500" lnSpcReduction="20000"/>
          </a:bodyPr>
          <a:lstStyle/>
          <a:p>
            <a:r>
              <a:rPr lang="en-US" dirty="0" smtClean="0"/>
              <a:t>From FY 2015 to FY 2017 There </a:t>
            </a:r>
            <a:r>
              <a:rPr lang="en-US" dirty="0"/>
              <a:t>W</a:t>
            </a:r>
            <a:r>
              <a:rPr lang="en-US" dirty="0" smtClean="0"/>
              <a:t>ere 1800 Wireless </a:t>
            </a:r>
            <a:r>
              <a:rPr lang="en-US" dirty="0"/>
              <a:t>A</a:t>
            </a:r>
            <a:r>
              <a:rPr lang="en-US" dirty="0" smtClean="0"/>
              <a:t>ccess </a:t>
            </a:r>
            <a:r>
              <a:rPr lang="en-US" dirty="0"/>
              <a:t>P</a:t>
            </a:r>
            <a:r>
              <a:rPr lang="en-US" dirty="0" smtClean="0"/>
              <a:t>oints </a:t>
            </a:r>
            <a:r>
              <a:rPr lang="en-US" dirty="0"/>
              <a:t>A</a:t>
            </a:r>
            <a:r>
              <a:rPr lang="en-US" dirty="0" smtClean="0"/>
              <a:t>dded </a:t>
            </a:r>
            <a:r>
              <a:rPr lang="en-US" dirty="0"/>
              <a:t>to </a:t>
            </a:r>
            <a:r>
              <a:rPr lang="en-US" dirty="0" smtClean="0"/>
              <a:t>Increase </a:t>
            </a:r>
            <a:r>
              <a:rPr lang="en-US" dirty="0"/>
              <a:t>C</a:t>
            </a:r>
            <a:r>
              <a:rPr lang="en-US" dirty="0" smtClean="0"/>
              <a:t>overage and Density </a:t>
            </a:r>
            <a:r>
              <a:rPr lang="en-US" dirty="0"/>
              <a:t>A</a:t>
            </a:r>
            <a:r>
              <a:rPr lang="en-US" dirty="0" smtClean="0"/>
              <a:t>cross </a:t>
            </a:r>
            <a:r>
              <a:rPr lang="en-US" dirty="0"/>
              <a:t>C</a:t>
            </a:r>
            <a:r>
              <a:rPr lang="en-US" dirty="0" smtClean="0"/>
              <a:t>ampus </a:t>
            </a:r>
          </a:p>
          <a:p>
            <a:endParaRPr lang="en-US" sz="2400" u="sng" dirty="0" smtClean="0"/>
          </a:p>
          <a:p>
            <a:r>
              <a:rPr lang="en-US" dirty="0" smtClean="0"/>
              <a:t>FY 2016 Client Count of 30K Network Associated Devices and FY 2017 Client Count of 35K Network Associated Devices = 16.6% Increase</a:t>
            </a:r>
          </a:p>
          <a:p>
            <a:endParaRPr lang="en-US" dirty="0" smtClean="0"/>
          </a:p>
          <a:p>
            <a:r>
              <a:rPr lang="en-US" dirty="0" smtClean="0"/>
              <a:t>Deployment of Latest </a:t>
            </a:r>
            <a:r>
              <a:rPr lang="en-US" dirty="0"/>
              <a:t>A</a:t>
            </a:r>
            <a:r>
              <a:rPr lang="en-US" dirty="0" smtClean="0"/>
              <a:t>dvancement in Wireless </a:t>
            </a:r>
            <a:r>
              <a:rPr lang="en-US" dirty="0"/>
              <a:t>T</a:t>
            </a:r>
            <a:r>
              <a:rPr lang="en-US" dirty="0" smtClean="0"/>
              <a:t>echnology (802.11 </a:t>
            </a:r>
            <a:r>
              <a:rPr lang="en-US" dirty="0"/>
              <a:t>AC Wave </a:t>
            </a:r>
            <a:r>
              <a:rPr lang="en-US" dirty="0" smtClean="0"/>
              <a:t>2) Designed </a:t>
            </a:r>
            <a:r>
              <a:rPr lang="en-US" dirty="0"/>
              <a:t>to </a:t>
            </a:r>
            <a:r>
              <a:rPr lang="en-US" dirty="0" smtClean="0"/>
              <a:t>Support </a:t>
            </a:r>
            <a:r>
              <a:rPr lang="en-US" dirty="0"/>
              <a:t>H</a:t>
            </a:r>
            <a:r>
              <a:rPr lang="en-US" dirty="0" smtClean="0"/>
              <a:t>igher </a:t>
            </a:r>
            <a:r>
              <a:rPr lang="en-US" dirty="0"/>
              <a:t>D</a:t>
            </a:r>
            <a:r>
              <a:rPr lang="en-US" dirty="0" smtClean="0"/>
              <a:t>ensity, Speeds, and </a:t>
            </a:r>
            <a:r>
              <a:rPr lang="en-US" dirty="0"/>
              <a:t>I</a:t>
            </a:r>
            <a:r>
              <a:rPr lang="en-US" dirty="0" smtClean="0"/>
              <a:t>mproved </a:t>
            </a:r>
            <a:r>
              <a:rPr lang="en-US" dirty="0"/>
              <a:t>Q</a:t>
            </a:r>
            <a:r>
              <a:rPr lang="en-US" dirty="0" smtClean="0"/>
              <a:t>uality of Service</a:t>
            </a:r>
          </a:p>
          <a:p>
            <a:pPr marL="0" indent="0">
              <a:buNone/>
            </a:pPr>
            <a:endParaRPr lang="en-US" sz="2000" u="sng" dirty="0"/>
          </a:p>
          <a:p>
            <a:r>
              <a:rPr lang="en-US" dirty="0" smtClean="0"/>
              <a:t>Access Points </a:t>
            </a:r>
            <a:r>
              <a:rPr lang="en-US" dirty="0"/>
              <a:t>A</a:t>
            </a:r>
            <a:r>
              <a:rPr lang="en-US" dirty="0" smtClean="0"/>
              <a:t>dded </a:t>
            </a:r>
            <a:r>
              <a:rPr lang="en-US" dirty="0"/>
              <a:t>to </a:t>
            </a:r>
            <a:r>
              <a:rPr lang="en-US" dirty="0" smtClean="0"/>
              <a:t>Every Resident Room</a:t>
            </a:r>
            <a:r>
              <a:rPr lang="en-US" dirty="0"/>
              <a:t>, “Connected </a:t>
            </a:r>
            <a:r>
              <a:rPr lang="en-US" dirty="0" smtClean="0"/>
              <a:t>Anywhere... Fast</a:t>
            </a:r>
            <a:r>
              <a:rPr lang="en-US" dirty="0"/>
              <a:t>”, Device Agnostic, </a:t>
            </a:r>
            <a:r>
              <a:rPr lang="en-US" dirty="0" smtClean="0"/>
              <a:t>Supports BYOD model, &amp; Easy </a:t>
            </a:r>
            <a:r>
              <a:rPr lang="en-US" dirty="0"/>
              <a:t>Wireless </a:t>
            </a:r>
            <a:r>
              <a:rPr lang="en-US" dirty="0" smtClean="0"/>
              <a:t>On-Boarding </a:t>
            </a:r>
            <a:r>
              <a:rPr lang="mr-IN" dirty="0" smtClean="0"/>
              <a:t>–</a:t>
            </a:r>
            <a:r>
              <a:rPr lang="en-US" dirty="0" smtClean="0"/>
              <a:t> Added </a:t>
            </a:r>
            <a:r>
              <a:rPr lang="en-US" dirty="0"/>
              <a:t>A</a:t>
            </a:r>
            <a:r>
              <a:rPr lang="en-US" dirty="0" smtClean="0"/>
              <a:t>dditional </a:t>
            </a:r>
            <a:r>
              <a:rPr lang="en-US" dirty="0"/>
              <a:t>W</a:t>
            </a:r>
            <a:r>
              <a:rPr lang="en-US" dirty="0" smtClean="0"/>
              <a:t>ired </a:t>
            </a:r>
            <a:r>
              <a:rPr lang="en-US" dirty="0"/>
              <a:t>P</a:t>
            </a:r>
            <a:r>
              <a:rPr lang="en-US" dirty="0" smtClean="0"/>
              <a:t>orts to Every </a:t>
            </a:r>
            <a:r>
              <a:rPr lang="en-US" dirty="0"/>
              <a:t>R</a:t>
            </a:r>
            <a:r>
              <a:rPr lang="en-US" dirty="0" smtClean="0"/>
              <a:t>esident </a:t>
            </a:r>
            <a:r>
              <a:rPr lang="en-US" dirty="0"/>
              <a:t>R</a:t>
            </a:r>
            <a:r>
              <a:rPr lang="en-US" dirty="0" smtClean="0"/>
              <a:t>oom</a:t>
            </a:r>
            <a:endParaRPr lang="en-US" dirty="0"/>
          </a:p>
          <a:p>
            <a:pPr marL="0" indent="0">
              <a:buNone/>
            </a:pPr>
            <a:endParaRPr lang="en-US" sz="2400" dirty="0" smtClean="0"/>
          </a:p>
          <a:p>
            <a:r>
              <a:rPr lang="en-US" dirty="0" smtClean="0"/>
              <a:t>Campus Internet access has been increased to accommodate the continued growth of devices and bandwidth needs (FY 2015 upgraded from 1Gb </a:t>
            </a:r>
            <a:r>
              <a:rPr lang="en-US" dirty="0" err="1" smtClean="0"/>
              <a:t>WiscNet</a:t>
            </a:r>
            <a:r>
              <a:rPr lang="en-US" dirty="0" smtClean="0"/>
              <a:t> to 10Gb </a:t>
            </a:r>
            <a:r>
              <a:rPr lang="en-US" dirty="0" err="1" smtClean="0"/>
              <a:t>SysNet</a:t>
            </a:r>
            <a:r>
              <a:rPr lang="en-US" dirty="0" smtClean="0"/>
              <a:t> circuit)</a:t>
            </a:r>
          </a:p>
          <a:p>
            <a:endParaRPr lang="en-US" dirty="0" smtClean="0"/>
          </a:p>
          <a:p>
            <a:r>
              <a:rPr lang="en-US" dirty="0" smtClean="0"/>
              <a:t>Three </a:t>
            </a:r>
            <a:r>
              <a:rPr lang="en-US" dirty="0"/>
              <a:t>primary areas of network changes:</a:t>
            </a:r>
          </a:p>
          <a:p>
            <a:pPr marL="914400" lvl="1" indent="-457200">
              <a:buFont typeface="+mj-lt"/>
              <a:buAutoNum type="arabicPeriod"/>
            </a:pPr>
            <a:r>
              <a:rPr lang="en-US" dirty="0"/>
              <a:t>Increased Infrastructure Density (quantity of access points/switches and capability)</a:t>
            </a:r>
          </a:p>
          <a:p>
            <a:pPr marL="914400" lvl="1" indent="-457200">
              <a:buFont typeface="+mj-lt"/>
              <a:buAutoNum type="arabicPeriod"/>
            </a:pPr>
            <a:r>
              <a:rPr lang="en-US" dirty="0"/>
              <a:t>Increased Client Devices (</a:t>
            </a:r>
            <a:r>
              <a:rPr lang="en-US" dirty="0" smtClean="0"/>
              <a:t>16.6% </a:t>
            </a:r>
            <a:r>
              <a:rPr lang="en-US" dirty="0"/>
              <a:t>increase of devices between </a:t>
            </a:r>
            <a:r>
              <a:rPr lang="en-US" dirty="0" smtClean="0"/>
              <a:t>FY 2016 </a:t>
            </a:r>
            <a:r>
              <a:rPr lang="en-US" dirty="0"/>
              <a:t>and </a:t>
            </a:r>
            <a:r>
              <a:rPr lang="en-US" dirty="0" smtClean="0"/>
              <a:t>FY 2017)</a:t>
            </a:r>
            <a:endParaRPr lang="en-US" dirty="0"/>
          </a:p>
          <a:p>
            <a:pPr marL="914400" lvl="1" indent="-457200">
              <a:buFont typeface="+mj-lt"/>
              <a:buAutoNum type="arabicPeriod"/>
            </a:pPr>
            <a:r>
              <a:rPr lang="en-US" dirty="0"/>
              <a:t>Increased Network Usage (client devices “always online” and increased consumption)</a:t>
            </a:r>
          </a:p>
          <a:p>
            <a:endParaRPr lang="en-US" dirty="0"/>
          </a:p>
          <a:p>
            <a:pPr marL="0" indent="0">
              <a:buNone/>
            </a:pPr>
            <a:endParaRPr lang="en-US" sz="2400" dirty="0"/>
          </a:p>
          <a:p>
            <a:pPr marL="0" indent="0">
              <a:buNone/>
            </a:pPr>
            <a:endParaRPr lang="en-US" dirty="0"/>
          </a:p>
        </p:txBody>
      </p:sp>
    </p:spTree>
    <p:extLst>
      <p:ext uri="{BB962C8B-B14F-4D97-AF65-F5344CB8AC3E}">
        <p14:creationId xmlns:p14="http://schemas.microsoft.com/office/powerpoint/2010/main" val="4176676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4839"/>
          </a:xfrm>
        </p:spPr>
        <p:txBody>
          <a:bodyPr/>
          <a:lstStyle/>
          <a:p>
            <a:pPr algn="ctr"/>
            <a:r>
              <a:rPr lang="en-US" dirty="0" smtClean="0"/>
              <a:t>Network Futures (FY 2018 </a:t>
            </a:r>
            <a:r>
              <a:rPr lang="mr-IN" dirty="0" smtClean="0"/>
              <a:t>–</a:t>
            </a:r>
            <a:r>
              <a:rPr lang="en-US" dirty="0" smtClean="0"/>
              <a:t> FY 2020)</a:t>
            </a:r>
            <a:endParaRPr lang="en-US" dirty="0"/>
          </a:p>
        </p:txBody>
      </p:sp>
      <p:sp>
        <p:nvSpPr>
          <p:cNvPr id="3" name="Content Placeholder 2"/>
          <p:cNvSpPr>
            <a:spLocks noGrp="1"/>
          </p:cNvSpPr>
          <p:nvPr>
            <p:ph idx="1"/>
          </p:nvPr>
        </p:nvSpPr>
        <p:spPr>
          <a:xfrm>
            <a:off x="838200" y="1302043"/>
            <a:ext cx="10515600" cy="5368925"/>
          </a:xfrm>
        </p:spPr>
        <p:txBody>
          <a:bodyPr>
            <a:normAutofit fontScale="92500" lnSpcReduction="10000"/>
          </a:bodyPr>
          <a:lstStyle/>
          <a:p>
            <a:r>
              <a:rPr lang="en-US" dirty="0"/>
              <a:t>Charter 10Gb Capacity </a:t>
            </a:r>
            <a:r>
              <a:rPr lang="en-US" dirty="0" smtClean="0"/>
              <a:t>in support of </a:t>
            </a:r>
            <a:r>
              <a:rPr lang="en-US" dirty="0" err="1"/>
              <a:t>SpectrumU</a:t>
            </a:r>
            <a:r>
              <a:rPr lang="en-US" dirty="0"/>
              <a:t> on Campus Network</a:t>
            </a:r>
          </a:p>
          <a:p>
            <a:r>
              <a:rPr lang="en-US" dirty="0" smtClean="0"/>
              <a:t>Campus Fiber Infrastructure (redundancy and higher capacity)</a:t>
            </a:r>
          </a:p>
          <a:p>
            <a:r>
              <a:rPr lang="en-US" dirty="0" smtClean="0"/>
              <a:t>Wing Data Center (higher availability)</a:t>
            </a:r>
          </a:p>
          <a:p>
            <a:r>
              <a:rPr lang="en-US" dirty="0"/>
              <a:t>Cellular </a:t>
            </a:r>
            <a:r>
              <a:rPr lang="en-US" dirty="0" smtClean="0"/>
              <a:t>Wireless </a:t>
            </a:r>
            <a:r>
              <a:rPr lang="en-US" dirty="0"/>
              <a:t>over Wi-Fi</a:t>
            </a:r>
          </a:p>
          <a:p>
            <a:pPr lvl="1"/>
            <a:r>
              <a:rPr lang="en-US" dirty="0"/>
              <a:t>Augment cellular coverage using our </a:t>
            </a:r>
            <a:r>
              <a:rPr lang="en-US" dirty="0" smtClean="0"/>
              <a:t>Infrastructure</a:t>
            </a:r>
          </a:p>
          <a:p>
            <a:r>
              <a:rPr lang="en-US" dirty="0" smtClean="0"/>
              <a:t>Core Network Refresh (higher performing backbone)</a:t>
            </a:r>
          </a:p>
          <a:p>
            <a:r>
              <a:rPr lang="en-US" dirty="0" smtClean="0"/>
              <a:t>10% growth of Access Points per Year</a:t>
            </a:r>
          </a:p>
          <a:p>
            <a:r>
              <a:rPr lang="en-US" dirty="0"/>
              <a:t>Anticipated 20-25% Annual Network Usage Growth</a:t>
            </a:r>
          </a:p>
          <a:p>
            <a:r>
              <a:rPr lang="en-US" dirty="0" smtClean="0"/>
              <a:t>1Gb to 10Gb connections to Access Points and Desktops</a:t>
            </a:r>
          </a:p>
          <a:p>
            <a:r>
              <a:rPr lang="en-US" dirty="0" smtClean="0"/>
              <a:t>Refresh Edge </a:t>
            </a:r>
            <a:r>
              <a:rPr lang="en-US" dirty="0"/>
              <a:t>A</a:t>
            </a:r>
            <a:r>
              <a:rPr lang="en-US" dirty="0" smtClean="0"/>
              <a:t>ccess </a:t>
            </a:r>
            <a:r>
              <a:rPr lang="en-US" dirty="0"/>
              <a:t>E</a:t>
            </a:r>
            <a:r>
              <a:rPr lang="en-US" dirty="0" smtClean="0"/>
              <a:t>quipment (Switches &amp; APs)</a:t>
            </a:r>
          </a:p>
          <a:p>
            <a:r>
              <a:rPr lang="en-US" dirty="0" smtClean="0"/>
              <a:t>Support ”Internet of Things” (</a:t>
            </a:r>
            <a:r>
              <a:rPr lang="en-US" dirty="0" err="1" smtClean="0"/>
              <a:t>IoT</a:t>
            </a:r>
            <a:r>
              <a:rPr lang="en-US" dirty="0" smtClean="0"/>
              <a:t>) and Client Mobility</a:t>
            </a:r>
          </a:p>
          <a:p>
            <a:r>
              <a:rPr lang="en-US" dirty="0" smtClean="0"/>
              <a:t>Anticipated 15-20% Annual </a:t>
            </a:r>
            <a:r>
              <a:rPr lang="en-US" dirty="0"/>
              <a:t>G</a:t>
            </a:r>
            <a:r>
              <a:rPr lang="en-US" dirty="0" smtClean="0"/>
              <a:t>rowth of Connected </a:t>
            </a:r>
            <a:r>
              <a:rPr lang="en-US" dirty="0"/>
              <a:t>D</a:t>
            </a:r>
            <a:r>
              <a:rPr lang="en-US" dirty="0" smtClean="0"/>
              <a:t>evices</a:t>
            </a:r>
          </a:p>
          <a:p>
            <a:endParaRPr lang="en-US" dirty="0" smtClean="0"/>
          </a:p>
          <a:p>
            <a:endParaRPr lang="en-US" dirty="0" smtClean="0"/>
          </a:p>
          <a:p>
            <a:endParaRPr lang="en-US" dirty="0" smtClean="0"/>
          </a:p>
          <a:p>
            <a:endParaRPr lang="en-US" dirty="0" smtClean="0"/>
          </a:p>
          <a:p>
            <a:endParaRPr lang="en-US" dirty="0"/>
          </a:p>
          <a:p>
            <a:pPr marL="0" indent="0">
              <a:buNone/>
            </a:pPr>
            <a:endParaRPr lang="en-US" sz="2400" dirty="0"/>
          </a:p>
          <a:p>
            <a:pPr marL="0" indent="0">
              <a:buNone/>
            </a:pPr>
            <a:endParaRPr lang="en-US" dirty="0"/>
          </a:p>
        </p:txBody>
      </p:sp>
    </p:spTree>
    <p:extLst>
      <p:ext uri="{BB962C8B-B14F-4D97-AF65-F5344CB8AC3E}">
        <p14:creationId xmlns:p14="http://schemas.microsoft.com/office/powerpoint/2010/main" val="778666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844839"/>
          </a:xfrm>
        </p:spPr>
        <p:txBody>
          <a:bodyPr/>
          <a:lstStyle/>
          <a:p>
            <a:pPr algn="ctr"/>
            <a:r>
              <a:rPr lang="en-US" dirty="0" smtClean="0"/>
              <a:t>Ready for Tomorrow?</a:t>
            </a:r>
            <a:endParaRPr lang="en-US" dirty="0"/>
          </a:p>
        </p:txBody>
      </p:sp>
      <p:pic>
        <p:nvPicPr>
          <p:cNvPr id="5" name="Picture 4"/>
          <p:cNvPicPr>
            <a:picLocks noChangeAspect="1"/>
          </p:cNvPicPr>
          <p:nvPr/>
        </p:nvPicPr>
        <p:blipFill>
          <a:blip r:embed="rId2"/>
          <a:stretch>
            <a:fillRect/>
          </a:stretch>
        </p:blipFill>
        <p:spPr>
          <a:xfrm>
            <a:off x="1895013" y="1209964"/>
            <a:ext cx="8401974" cy="5577840"/>
          </a:xfrm>
          <a:prstGeom prst="rect">
            <a:avLst/>
          </a:prstGeom>
        </p:spPr>
      </p:pic>
    </p:spTree>
    <p:extLst>
      <p:ext uri="{BB962C8B-B14F-4D97-AF65-F5344CB8AC3E}">
        <p14:creationId xmlns:p14="http://schemas.microsoft.com/office/powerpoint/2010/main" val="1536150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4839"/>
          </a:xfrm>
        </p:spPr>
        <p:txBody>
          <a:bodyPr>
            <a:normAutofit/>
          </a:bodyPr>
          <a:lstStyle/>
          <a:p>
            <a:pPr algn="ctr"/>
            <a:r>
              <a:rPr lang="en-US" dirty="0" smtClean="0"/>
              <a:t>Today’s “High Tech” Residents Hall</a:t>
            </a:r>
            <a:endParaRPr lang="en-US" dirty="0"/>
          </a:p>
        </p:txBody>
      </p:sp>
      <p:pic>
        <p:nvPicPr>
          <p:cNvPr id="6" name="Picture 5"/>
          <p:cNvPicPr>
            <a:picLocks noChangeAspect="1"/>
          </p:cNvPicPr>
          <p:nvPr/>
        </p:nvPicPr>
        <p:blipFill>
          <a:blip r:embed="rId2"/>
          <a:stretch>
            <a:fillRect/>
          </a:stretch>
        </p:blipFill>
        <p:spPr>
          <a:xfrm>
            <a:off x="561363" y="1315441"/>
            <a:ext cx="7454900" cy="4833689"/>
          </a:xfrm>
          <a:prstGeom prst="rect">
            <a:avLst/>
          </a:prstGeom>
        </p:spPr>
      </p:pic>
      <p:sp>
        <p:nvSpPr>
          <p:cNvPr id="7" name="Rectangle 6"/>
          <p:cNvSpPr/>
          <p:nvPr/>
        </p:nvSpPr>
        <p:spPr>
          <a:xfrm>
            <a:off x="2995600" y="6254607"/>
            <a:ext cx="4868769" cy="369332"/>
          </a:xfrm>
          <a:prstGeom prst="rect">
            <a:avLst/>
          </a:prstGeom>
        </p:spPr>
        <p:txBody>
          <a:bodyPr wrap="none">
            <a:spAutoFit/>
          </a:bodyPr>
          <a:lstStyle/>
          <a:p>
            <a:r>
              <a:rPr lang="en-US" dirty="0" smtClean="0"/>
              <a:t>Wi-Fi has </a:t>
            </a:r>
            <a:r>
              <a:rPr lang="en-US" dirty="0"/>
              <a:t>become the new “dial tone” </a:t>
            </a:r>
            <a:r>
              <a:rPr lang="mr-IN" dirty="0"/>
              <a:t>–</a:t>
            </a:r>
            <a:r>
              <a:rPr lang="en-US" dirty="0"/>
              <a:t> </a:t>
            </a:r>
            <a:r>
              <a:rPr lang="en-US" dirty="0" smtClean="0"/>
              <a:t>Expected </a:t>
            </a:r>
            <a:endParaRPr lang="en-US" dirty="0"/>
          </a:p>
        </p:txBody>
      </p:sp>
      <p:sp>
        <p:nvSpPr>
          <p:cNvPr id="5" name="Rectangle 4"/>
          <p:cNvSpPr/>
          <p:nvPr/>
        </p:nvSpPr>
        <p:spPr>
          <a:xfrm>
            <a:off x="8204434" y="1315441"/>
            <a:ext cx="3976382" cy="5324535"/>
          </a:xfrm>
          <a:prstGeom prst="rect">
            <a:avLst/>
          </a:prstGeom>
        </p:spPr>
        <p:txBody>
          <a:bodyPr wrap="square">
            <a:spAutoFit/>
          </a:bodyPr>
          <a:lstStyle/>
          <a:p>
            <a:pPr marL="457200" indent="-457200">
              <a:buFont typeface="Arial" charset="0"/>
              <a:buChar char="•"/>
            </a:pPr>
            <a:r>
              <a:rPr lang="en-US" sz="2000" dirty="0" smtClean="0">
                <a:latin typeface="Arial" panose="020B0604020202020204" pitchFamily="34" charset="0"/>
              </a:rPr>
              <a:t>Door Swipe (C-</a:t>
            </a:r>
            <a:r>
              <a:rPr lang="en-US" sz="2000" dirty="0" err="1" smtClean="0">
                <a:latin typeface="Arial" panose="020B0604020202020204" pitchFamily="34" charset="0"/>
              </a:rPr>
              <a:t>Bord</a:t>
            </a:r>
            <a:r>
              <a:rPr lang="en-US" sz="2000" dirty="0" smtClean="0">
                <a:latin typeface="Arial" panose="020B0604020202020204" pitchFamily="34" charset="0"/>
              </a:rPr>
              <a:t>)</a:t>
            </a:r>
          </a:p>
          <a:p>
            <a:pPr marL="457200" indent="-457200">
              <a:buFont typeface="Arial" charset="0"/>
              <a:buChar char="•"/>
            </a:pPr>
            <a:r>
              <a:rPr lang="en-US" sz="2000" dirty="0" smtClean="0">
                <a:latin typeface="Arial" panose="020B0604020202020204" pitchFamily="34" charset="0"/>
              </a:rPr>
              <a:t>Laundry View</a:t>
            </a:r>
          </a:p>
          <a:p>
            <a:pPr marL="457200" indent="-457200">
              <a:buFont typeface="Arial" charset="0"/>
              <a:buChar char="•"/>
            </a:pPr>
            <a:r>
              <a:rPr lang="en-US" sz="2000" dirty="0" smtClean="0">
                <a:latin typeface="Arial" panose="020B0604020202020204" pitchFamily="34" charset="0"/>
              </a:rPr>
              <a:t>Environmental Controls</a:t>
            </a:r>
          </a:p>
          <a:p>
            <a:pPr marL="457200" indent="-457200">
              <a:buFont typeface="Arial" charset="0"/>
              <a:buChar char="•"/>
            </a:pPr>
            <a:r>
              <a:rPr lang="en-US" sz="2000" dirty="0" smtClean="0">
                <a:latin typeface="Arial" panose="020B0604020202020204" pitchFamily="34" charset="0"/>
              </a:rPr>
              <a:t>Building Automation</a:t>
            </a:r>
          </a:p>
          <a:p>
            <a:pPr marL="457200" indent="-457200">
              <a:buFont typeface="Arial" charset="0"/>
              <a:buChar char="•"/>
            </a:pPr>
            <a:r>
              <a:rPr lang="en-US" sz="2000" dirty="0" smtClean="0">
                <a:latin typeface="Arial" panose="020B0604020202020204" pitchFamily="34" charset="0"/>
              </a:rPr>
              <a:t>Smartphone</a:t>
            </a:r>
          </a:p>
          <a:p>
            <a:pPr marL="457200" indent="-457200">
              <a:buFont typeface="Arial" charset="0"/>
              <a:buChar char="•"/>
            </a:pPr>
            <a:r>
              <a:rPr lang="en-US" sz="2000" dirty="0" smtClean="0">
                <a:latin typeface="Arial" panose="020B0604020202020204" pitchFamily="34" charset="0"/>
              </a:rPr>
              <a:t>Smartwatches</a:t>
            </a:r>
          </a:p>
          <a:p>
            <a:pPr marL="457200" indent="-457200">
              <a:buFont typeface="Arial" charset="0"/>
              <a:buChar char="•"/>
            </a:pPr>
            <a:r>
              <a:rPr lang="en-US" sz="2000" dirty="0" smtClean="0">
                <a:latin typeface="Arial" panose="020B0604020202020204" pitchFamily="34" charset="0"/>
              </a:rPr>
              <a:t>Roku / </a:t>
            </a:r>
            <a:r>
              <a:rPr lang="en-US" sz="2000" dirty="0" err="1" smtClean="0">
                <a:latin typeface="Arial" panose="020B0604020202020204" pitchFamily="34" charset="0"/>
              </a:rPr>
              <a:t>AppleTV</a:t>
            </a:r>
            <a:r>
              <a:rPr lang="en-US" sz="2000" dirty="0">
                <a:latin typeface="Arial" panose="020B0604020202020204" pitchFamily="34" charset="0"/>
              </a:rPr>
              <a:t> </a:t>
            </a:r>
            <a:r>
              <a:rPr lang="en-US" sz="2000" dirty="0" smtClean="0">
                <a:latin typeface="Arial" panose="020B0604020202020204" pitchFamily="34" charset="0"/>
              </a:rPr>
              <a:t>/ Chromecast</a:t>
            </a:r>
          </a:p>
          <a:p>
            <a:pPr marL="457200" indent="-457200">
              <a:buFont typeface="Arial" charset="0"/>
              <a:buChar char="•"/>
            </a:pPr>
            <a:r>
              <a:rPr lang="en-US" sz="2000" dirty="0" err="1" smtClean="0">
                <a:latin typeface="Arial" panose="020B0604020202020204" pitchFamily="34" charset="0"/>
              </a:rPr>
              <a:t>Playstation</a:t>
            </a:r>
            <a:r>
              <a:rPr lang="en-US" sz="2000" dirty="0" smtClean="0">
                <a:latin typeface="Arial" panose="020B0604020202020204" pitchFamily="34" charset="0"/>
              </a:rPr>
              <a:t> / Xbox / Nintendo</a:t>
            </a:r>
          </a:p>
          <a:p>
            <a:pPr marL="457200" indent="-457200">
              <a:buFont typeface="Arial" charset="0"/>
              <a:buChar char="•"/>
            </a:pPr>
            <a:r>
              <a:rPr lang="en-US" sz="2000" dirty="0" smtClean="0">
                <a:latin typeface="Arial" panose="020B0604020202020204" pitchFamily="34" charset="0"/>
              </a:rPr>
              <a:t>UHD </a:t>
            </a:r>
            <a:r>
              <a:rPr lang="en-US" sz="2000" dirty="0" err="1" smtClean="0">
                <a:latin typeface="Arial" panose="020B0604020202020204" pitchFamily="34" charset="0"/>
              </a:rPr>
              <a:t>SmartTV</a:t>
            </a:r>
            <a:r>
              <a:rPr lang="en-US" sz="2000" dirty="0" smtClean="0">
                <a:latin typeface="Arial" panose="020B0604020202020204" pitchFamily="34" charset="0"/>
              </a:rPr>
              <a:t> / Lighting / Audio Devices</a:t>
            </a:r>
          </a:p>
          <a:p>
            <a:pPr marL="457200" indent="-457200">
              <a:buFont typeface="Arial" charset="0"/>
              <a:buChar char="•"/>
            </a:pPr>
            <a:r>
              <a:rPr lang="en-US" sz="2000" dirty="0" smtClean="0">
                <a:latin typeface="Arial" panose="020B0604020202020204" pitchFamily="34" charset="0"/>
              </a:rPr>
              <a:t>Laptop / Desktop / Printers</a:t>
            </a:r>
          </a:p>
          <a:p>
            <a:pPr marL="457200" indent="-457200">
              <a:buFont typeface="Arial" charset="0"/>
              <a:buChar char="•"/>
            </a:pPr>
            <a:r>
              <a:rPr lang="en-US" sz="2000" dirty="0" smtClean="0">
                <a:latin typeface="Arial" panose="020B0604020202020204" pitchFamily="34" charset="0"/>
              </a:rPr>
              <a:t>Digital Camera’s</a:t>
            </a:r>
          </a:p>
          <a:p>
            <a:pPr marL="457200" indent="-457200">
              <a:buFont typeface="Arial" charset="0"/>
              <a:buChar char="•"/>
            </a:pPr>
            <a:r>
              <a:rPr lang="en-US" sz="2000" dirty="0" smtClean="0">
                <a:latin typeface="Arial" panose="020B0604020202020204" pitchFamily="34" charset="0"/>
              </a:rPr>
              <a:t>&amp; Growing</a:t>
            </a:r>
            <a:r>
              <a:rPr lang="mr-IN" sz="2000" dirty="0" smtClean="0">
                <a:latin typeface="Arial" panose="020B0604020202020204" pitchFamily="34" charset="0"/>
              </a:rPr>
              <a:t>…</a:t>
            </a:r>
            <a:endParaRPr lang="en-US" sz="2000" dirty="0" smtClean="0">
              <a:latin typeface="Arial" panose="020B0604020202020204" pitchFamily="34" charset="0"/>
            </a:endParaRPr>
          </a:p>
          <a:p>
            <a:pPr marL="457200" indent="-457200">
              <a:buFont typeface="Arial" charset="0"/>
              <a:buChar char="•"/>
            </a:pPr>
            <a:endParaRPr lang="en-US" sz="2000" dirty="0" smtClean="0">
              <a:latin typeface="Arial" panose="020B0604020202020204" pitchFamily="34" charset="0"/>
            </a:endParaRPr>
          </a:p>
          <a:p>
            <a:pPr marL="457200" indent="-457200">
              <a:buFont typeface="Arial" charset="0"/>
              <a:buChar char="•"/>
            </a:pPr>
            <a:endParaRPr lang="en-US" sz="2000" dirty="0" smtClean="0">
              <a:latin typeface="Arial" panose="020B0604020202020204" pitchFamily="34" charset="0"/>
            </a:endParaRPr>
          </a:p>
          <a:p>
            <a:pPr marL="457200" indent="-457200">
              <a:buFont typeface="Arial" charset="0"/>
              <a:buChar char="•"/>
            </a:pPr>
            <a:endParaRPr lang="en-US" sz="2000" dirty="0" smtClean="0">
              <a:latin typeface="Arial" panose="020B0604020202020204" pitchFamily="34" charset="0"/>
            </a:endParaRPr>
          </a:p>
        </p:txBody>
      </p:sp>
    </p:spTree>
    <p:extLst>
      <p:ext uri="{BB962C8B-B14F-4D97-AF65-F5344CB8AC3E}">
        <p14:creationId xmlns:p14="http://schemas.microsoft.com/office/powerpoint/2010/main" val="399537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357364" y="1743370"/>
            <a:ext cx="3448246" cy="2629566"/>
          </a:xfrm>
          <a:prstGeom prst="rect">
            <a:avLst/>
          </a:prstGeom>
        </p:spPr>
      </p:pic>
      <p:sp>
        <p:nvSpPr>
          <p:cNvPr id="6" name="Title 1"/>
          <p:cNvSpPr txBox="1">
            <a:spLocks/>
          </p:cNvSpPr>
          <p:nvPr/>
        </p:nvSpPr>
        <p:spPr>
          <a:xfrm>
            <a:off x="838200" y="365125"/>
            <a:ext cx="10515600" cy="8448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t>Today’s “Campus Connected” Students</a:t>
            </a:r>
            <a:endParaRPr lang="en-US" dirty="0"/>
          </a:p>
        </p:txBody>
      </p:sp>
      <p:pic>
        <p:nvPicPr>
          <p:cNvPr id="7" name="Picture 6"/>
          <p:cNvPicPr>
            <a:picLocks noChangeAspect="1"/>
          </p:cNvPicPr>
          <p:nvPr/>
        </p:nvPicPr>
        <p:blipFill>
          <a:blip r:embed="rId3"/>
          <a:stretch>
            <a:fillRect/>
          </a:stretch>
        </p:blipFill>
        <p:spPr>
          <a:xfrm>
            <a:off x="3984719" y="2898823"/>
            <a:ext cx="4294909" cy="2625752"/>
          </a:xfrm>
          <a:prstGeom prst="rect">
            <a:avLst/>
          </a:prstGeom>
        </p:spPr>
      </p:pic>
      <p:pic>
        <p:nvPicPr>
          <p:cNvPr id="8" name="Picture 7"/>
          <p:cNvPicPr>
            <a:picLocks noChangeAspect="1"/>
          </p:cNvPicPr>
          <p:nvPr/>
        </p:nvPicPr>
        <p:blipFill>
          <a:blip r:embed="rId4"/>
          <a:stretch>
            <a:fillRect/>
          </a:stretch>
        </p:blipFill>
        <p:spPr>
          <a:xfrm>
            <a:off x="252712" y="4011421"/>
            <a:ext cx="3695833" cy="2687251"/>
          </a:xfrm>
          <a:prstGeom prst="rect">
            <a:avLst/>
          </a:prstGeom>
        </p:spPr>
      </p:pic>
      <p:sp>
        <p:nvSpPr>
          <p:cNvPr id="9" name="Rectangle 8"/>
          <p:cNvSpPr/>
          <p:nvPr/>
        </p:nvSpPr>
        <p:spPr>
          <a:xfrm>
            <a:off x="890187" y="3626992"/>
            <a:ext cx="2420881" cy="400110"/>
          </a:xfrm>
          <a:prstGeom prst="rect">
            <a:avLst/>
          </a:prstGeom>
        </p:spPr>
        <p:txBody>
          <a:bodyPr wrap="square">
            <a:spAutoFit/>
          </a:bodyPr>
          <a:lstStyle/>
          <a:p>
            <a:pPr algn="ctr"/>
            <a:r>
              <a:rPr lang="en-US" sz="2000" dirty="0" smtClean="0">
                <a:latin typeface="Arial" panose="020B0604020202020204" pitchFamily="34" charset="0"/>
              </a:rPr>
              <a:t>Wi-Fi Infrastructure</a:t>
            </a:r>
            <a:endParaRPr lang="en-US" sz="2000" dirty="0">
              <a:latin typeface="Arial" panose="020B0604020202020204" pitchFamily="34" charset="0"/>
            </a:endParaRPr>
          </a:p>
        </p:txBody>
      </p:sp>
      <p:sp>
        <p:nvSpPr>
          <p:cNvPr id="10" name="Rectangle 9"/>
          <p:cNvSpPr/>
          <p:nvPr/>
        </p:nvSpPr>
        <p:spPr>
          <a:xfrm>
            <a:off x="4885559" y="2498713"/>
            <a:ext cx="2420881" cy="400110"/>
          </a:xfrm>
          <a:prstGeom prst="rect">
            <a:avLst/>
          </a:prstGeom>
        </p:spPr>
        <p:txBody>
          <a:bodyPr wrap="square">
            <a:spAutoFit/>
          </a:bodyPr>
          <a:lstStyle/>
          <a:p>
            <a:pPr algn="ctr"/>
            <a:r>
              <a:rPr lang="en-US" sz="2000" dirty="0" smtClean="0">
                <a:latin typeface="Arial" panose="020B0604020202020204" pitchFamily="34" charset="0"/>
              </a:rPr>
              <a:t>Connected Devices</a:t>
            </a:r>
            <a:endParaRPr lang="en-US" sz="2000" dirty="0">
              <a:latin typeface="Arial" panose="020B0604020202020204" pitchFamily="34" charset="0"/>
            </a:endParaRPr>
          </a:p>
        </p:txBody>
      </p:sp>
      <p:sp>
        <p:nvSpPr>
          <p:cNvPr id="11" name="Rectangle 10"/>
          <p:cNvSpPr/>
          <p:nvPr/>
        </p:nvSpPr>
        <p:spPr>
          <a:xfrm>
            <a:off x="8614205" y="1343260"/>
            <a:ext cx="2934564" cy="400110"/>
          </a:xfrm>
          <a:prstGeom prst="rect">
            <a:avLst/>
          </a:prstGeom>
        </p:spPr>
        <p:txBody>
          <a:bodyPr wrap="square">
            <a:spAutoFit/>
          </a:bodyPr>
          <a:lstStyle/>
          <a:p>
            <a:pPr algn="ctr"/>
            <a:r>
              <a:rPr lang="en-US" sz="2000" dirty="0" smtClean="0">
                <a:latin typeface="Arial" panose="020B0604020202020204" pitchFamily="34" charset="0"/>
              </a:rPr>
              <a:t>Media </a:t>
            </a:r>
            <a:r>
              <a:rPr lang="en-US" sz="2000" smtClean="0">
                <a:latin typeface="Arial" panose="020B0604020202020204" pitchFamily="34" charset="0"/>
              </a:rPr>
              <a:t>Rich Applications</a:t>
            </a:r>
            <a:endParaRPr lang="en-US" sz="2000" dirty="0">
              <a:latin typeface="Arial" panose="020B0604020202020204" pitchFamily="34" charset="0"/>
            </a:endParaRPr>
          </a:p>
        </p:txBody>
      </p:sp>
    </p:spTree>
    <p:extLst>
      <p:ext uri="{BB962C8B-B14F-4D97-AF65-F5344CB8AC3E}">
        <p14:creationId xmlns:p14="http://schemas.microsoft.com/office/powerpoint/2010/main" val="8045905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45744" y="1219199"/>
            <a:ext cx="3808990" cy="5590309"/>
          </a:xfrm>
          <a:prstGeom prst="rect">
            <a:avLst/>
          </a:prstGeom>
        </p:spPr>
      </p:pic>
      <p:pic>
        <p:nvPicPr>
          <p:cNvPr id="5" name="Picture 4"/>
          <p:cNvPicPr>
            <a:picLocks noChangeAspect="1"/>
          </p:cNvPicPr>
          <p:nvPr/>
        </p:nvPicPr>
        <p:blipFill>
          <a:blip r:embed="rId3"/>
          <a:stretch>
            <a:fillRect/>
          </a:stretch>
        </p:blipFill>
        <p:spPr>
          <a:xfrm>
            <a:off x="1495087" y="6279314"/>
            <a:ext cx="1093354" cy="530194"/>
          </a:xfrm>
          <a:prstGeom prst="rect">
            <a:avLst/>
          </a:prstGeom>
        </p:spPr>
      </p:pic>
      <p:pic>
        <p:nvPicPr>
          <p:cNvPr id="6" name="Picture 5"/>
          <p:cNvPicPr>
            <a:picLocks noChangeAspect="1"/>
          </p:cNvPicPr>
          <p:nvPr/>
        </p:nvPicPr>
        <p:blipFill>
          <a:blip r:embed="rId4"/>
          <a:stretch>
            <a:fillRect/>
          </a:stretch>
        </p:blipFill>
        <p:spPr>
          <a:xfrm>
            <a:off x="7058714" y="1149926"/>
            <a:ext cx="3281708" cy="5659582"/>
          </a:xfrm>
          <a:prstGeom prst="rect">
            <a:avLst/>
          </a:prstGeom>
        </p:spPr>
      </p:pic>
      <p:pic>
        <p:nvPicPr>
          <p:cNvPr id="7" name="Picture 6"/>
          <p:cNvPicPr>
            <a:picLocks noChangeAspect="1"/>
          </p:cNvPicPr>
          <p:nvPr/>
        </p:nvPicPr>
        <p:blipFill>
          <a:blip r:embed="rId5"/>
          <a:stretch>
            <a:fillRect/>
          </a:stretch>
        </p:blipFill>
        <p:spPr>
          <a:xfrm>
            <a:off x="5445481" y="206425"/>
            <a:ext cx="4046321" cy="950431"/>
          </a:xfrm>
          <a:prstGeom prst="rect">
            <a:avLst/>
          </a:prstGeom>
        </p:spPr>
      </p:pic>
      <p:sp>
        <p:nvSpPr>
          <p:cNvPr id="9" name="Title 1"/>
          <p:cNvSpPr>
            <a:spLocks noGrp="1"/>
          </p:cNvSpPr>
          <p:nvPr>
            <p:ph type="title"/>
          </p:nvPr>
        </p:nvSpPr>
        <p:spPr>
          <a:xfrm>
            <a:off x="851951" y="206425"/>
            <a:ext cx="4421319" cy="1325563"/>
          </a:xfrm>
        </p:spPr>
        <p:txBody>
          <a:bodyPr/>
          <a:lstStyle/>
          <a:p>
            <a:r>
              <a:rPr lang="en-US" dirty="0" smtClean="0"/>
              <a:t>Higher ED Surveys</a:t>
            </a:r>
            <a:endParaRPr lang="en-US" dirty="0"/>
          </a:p>
        </p:txBody>
      </p:sp>
    </p:spTree>
    <p:extLst>
      <p:ext uri="{BB962C8B-B14F-4D97-AF65-F5344CB8AC3E}">
        <p14:creationId xmlns:p14="http://schemas.microsoft.com/office/powerpoint/2010/main" val="5571818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Higher ED Trends</a:t>
            </a:r>
            <a:endParaRPr lang="en-US" dirty="0"/>
          </a:p>
        </p:txBody>
      </p:sp>
      <p:sp>
        <p:nvSpPr>
          <p:cNvPr id="3" name="Content Placeholder 2"/>
          <p:cNvSpPr>
            <a:spLocks noGrp="1"/>
          </p:cNvSpPr>
          <p:nvPr>
            <p:ph idx="1"/>
          </p:nvPr>
        </p:nvSpPr>
        <p:spPr>
          <a:xfrm>
            <a:off x="838201" y="1690688"/>
            <a:ext cx="10515600" cy="3393952"/>
          </a:xfrm>
        </p:spPr>
        <p:txBody>
          <a:bodyPr>
            <a:normAutofit fontScale="70000" lnSpcReduction="20000"/>
          </a:bodyPr>
          <a:lstStyle/>
          <a:p>
            <a:pPr marL="0" indent="0">
              <a:buNone/>
            </a:pPr>
            <a:r>
              <a:rPr lang="en-US" b="1" dirty="0" smtClean="0"/>
              <a:t>Students </a:t>
            </a:r>
            <a:r>
              <a:rPr lang="en-US" b="1" dirty="0"/>
              <a:t>Live Online</a:t>
            </a:r>
            <a:endParaRPr lang="en-US" dirty="0"/>
          </a:p>
          <a:p>
            <a:r>
              <a:rPr lang="en-US" dirty="0"/>
              <a:t>To attract and retain students, institutions with residence facilities are acutely aware of the escalating mobile connectivity demands. Streaming video devices, like Apple TV, Fire TV and Chromecast, have become as ubiquitous as gaming devices, wireless audio gear, smartphones, tablets and laptops. With wearables also quickly joining the ranks, </a:t>
            </a:r>
            <a:r>
              <a:rPr lang="en-US" b="1" dirty="0">
                <a:solidFill>
                  <a:srgbClr val="0070C0"/>
                </a:solidFill>
              </a:rPr>
              <a:t>the average per-person device count is pushing beyond five or </a:t>
            </a:r>
            <a:r>
              <a:rPr lang="en-US" b="1" dirty="0" smtClean="0">
                <a:solidFill>
                  <a:srgbClr val="0070C0"/>
                </a:solidFill>
              </a:rPr>
              <a:t>more</a:t>
            </a:r>
          </a:p>
          <a:p>
            <a:endParaRPr lang="en-US" dirty="0" smtClean="0"/>
          </a:p>
          <a:p>
            <a:pPr marL="0" indent="0">
              <a:buNone/>
            </a:pPr>
            <a:r>
              <a:rPr lang="en-US" b="1" dirty="0" smtClean="0"/>
              <a:t>It’s All About Density</a:t>
            </a:r>
            <a:endParaRPr lang="en-US" dirty="0" smtClean="0"/>
          </a:p>
          <a:p>
            <a:r>
              <a:rPr lang="en-US" i="1" dirty="0" smtClean="0">
                <a:solidFill>
                  <a:srgbClr val="0070C0"/>
                </a:solidFill>
              </a:rPr>
              <a:t>As </a:t>
            </a:r>
            <a:r>
              <a:rPr lang="en-US" i="1" dirty="0">
                <a:solidFill>
                  <a:srgbClr val="0070C0"/>
                </a:solidFill>
              </a:rPr>
              <a:t>fast as higher education institutions completed projects to blanket facilities with Wi-Fi coverage, the paradigm has shifted to addressing </a:t>
            </a:r>
            <a:r>
              <a:rPr lang="en-US" b="1" dirty="0">
                <a:solidFill>
                  <a:srgbClr val="0070C0"/>
                </a:solidFill>
              </a:rPr>
              <a:t>exploding device densities</a:t>
            </a:r>
            <a:r>
              <a:rPr lang="en-US" dirty="0">
                <a:solidFill>
                  <a:srgbClr val="0070C0"/>
                </a:solidFill>
              </a:rPr>
              <a:t>. </a:t>
            </a:r>
            <a:r>
              <a:rPr lang="en-US" dirty="0"/>
              <a:t>In other words, very high-density wireless deployments are moving from isolated projects in the largest lecture halls to more commonly occur in spaces wherever multiple individuals gather to live and </a:t>
            </a:r>
            <a:r>
              <a:rPr lang="en-US" dirty="0" smtClean="0"/>
              <a:t>learn</a:t>
            </a:r>
            <a:endParaRPr lang="en-US" dirty="0"/>
          </a:p>
        </p:txBody>
      </p:sp>
      <p:pic>
        <p:nvPicPr>
          <p:cNvPr id="5" name="Picture 4"/>
          <p:cNvPicPr>
            <a:picLocks noChangeAspect="1"/>
          </p:cNvPicPr>
          <p:nvPr/>
        </p:nvPicPr>
        <p:blipFill>
          <a:blip r:embed="rId2"/>
          <a:stretch>
            <a:fillRect/>
          </a:stretch>
        </p:blipFill>
        <p:spPr>
          <a:xfrm>
            <a:off x="4498504" y="5276676"/>
            <a:ext cx="3194991" cy="1348996"/>
          </a:xfrm>
          <a:prstGeom prst="rect">
            <a:avLst/>
          </a:prstGeom>
        </p:spPr>
      </p:pic>
      <p:pic>
        <p:nvPicPr>
          <p:cNvPr id="6" name="Picture 5"/>
          <p:cNvPicPr>
            <a:picLocks noChangeAspect="1"/>
          </p:cNvPicPr>
          <p:nvPr/>
        </p:nvPicPr>
        <p:blipFill>
          <a:blip r:embed="rId3"/>
          <a:stretch>
            <a:fillRect/>
          </a:stretch>
        </p:blipFill>
        <p:spPr>
          <a:xfrm>
            <a:off x="838200" y="5084640"/>
            <a:ext cx="1546521" cy="1546521"/>
          </a:xfrm>
          <a:prstGeom prst="rect">
            <a:avLst/>
          </a:prstGeom>
        </p:spPr>
      </p:pic>
      <p:pic>
        <p:nvPicPr>
          <p:cNvPr id="7" name="Picture 6"/>
          <p:cNvPicPr>
            <a:picLocks noChangeAspect="1"/>
          </p:cNvPicPr>
          <p:nvPr/>
        </p:nvPicPr>
        <p:blipFill>
          <a:blip r:embed="rId4"/>
          <a:stretch>
            <a:fillRect/>
          </a:stretch>
        </p:blipFill>
        <p:spPr>
          <a:xfrm>
            <a:off x="9280379" y="5538724"/>
            <a:ext cx="2073421" cy="1086948"/>
          </a:xfrm>
          <a:prstGeom prst="rect">
            <a:avLst/>
          </a:prstGeom>
        </p:spPr>
      </p:pic>
    </p:spTree>
    <p:extLst>
      <p:ext uri="{BB962C8B-B14F-4D97-AF65-F5344CB8AC3E}">
        <p14:creationId xmlns:p14="http://schemas.microsoft.com/office/powerpoint/2010/main" val="9895892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799" y="279400"/>
            <a:ext cx="8506895" cy="1253067"/>
          </a:xfrm>
        </p:spPr>
        <p:txBody>
          <a:bodyPr>
            <a:noAutofit/>
          </a:bodyPr>
          <a:lstStyle/>
          <a:p>
            <a:pPr algn="ctr"/>
            <a:r>
              <a:rPr lang="en-US" sz="4267" dirty="0"/>
              <a:t>Access Point Deployment</a:t>
            </a:r>
            <a:br>
              <a:rPr lang="en-US" sz="4267" dirty="0"/>
            </a:br>
            <a:r>
              <a:rPr lang="en-US" sz="4267" dirty="0" smtClean="0"/>
              <a:t>2011-2013</a:t>
            </a:r>
            <a:endParaRPr lang="en-US" sz="4267" dirty="0"/>
          </a:p>
        </p:txBody>
      </p:sp>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958119" y="3001108"/>
            <a:ext cx="1308607" cy="2315391"/>
          </a:xfrm>
          <a:effectLst>
            <a:outerShdw blurRad="254000" dist="254000" dir="2700000" algn="tl" rotWithShape="0">
              <a:prstClr val="black">
                <a:alpha val="40000"/>
              </a:prstClr>
            </a:outerShdw>
          </a:effectLst>
        </p:spPr>
      </p:pic>
      <p:pic>
        <p:nvPicPr>
          <p:cNvPr id="5"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6614" y="1924040"/>
            <a:ext cx="1885193" cy="3052763"/>
          </a:xfrm>
          <a:prstGeom prst="rect">
            <a:avLst/>
          </a:prstGeom>
          <a:effectLst>
            <a:outerShdw blurRad="254000" dist="254000" dir="2700000" algn="tl" rotWithShape="0">
              <a:prstClr val="black">
                <a:alpha val="40000"/>
              </a:prstClr>
            </a:outerShdw>
          </a:effectLst>
        </p:spPr>
      </p:pic>
      <p:pic>
        <p:nvPicPr>
          <p:cNvPr id="6"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11695" y="905933"/>
            <a:ext cx="2686837" cy="3327082"/>
          </a:xfrm>
          <a:prstGeom prst="rect">
            <a:avLst/>
          </a:prstGeom>
          <a:effectLst>
            <a:outerShdw blurRad="254000" dist="254000" dir="2700000" algn="tl" rotWithShape="0">
              <a:prstClr val="black">
                <a:alpha val="40000"/>
              </a:prstClr>
            </a:outerShdw>
          </a:effectLst>
        </p:spPr>
      </p:pic>
      <p:sp>
        <p:nvSpPr>
          <p:cNvPr id="9" name="Rectangle 8"/>
          <p:cNvSpPr/>
          <p:nvPr/>
        </p:nvSpPr>
        <p:spPr>
          <a:xfrm>
            <a:off x="-10190" y="5368376"/>
            <a:ext cx="3245226" cy="1015663"/>
          </a:xfrm>
          <a:prstGeom prst="rect">
            <a:avLst/>
          </a:prstGeom>
        </p:spPr>
        <p:txBody>
          <a:bodyPr wrap="square">
            <a:spAutoFit/>
          </a:bodyPr>
          <a:lstStyle/>
          <a:p>
            <a:pPr algn="ctr"/>
            <a:r>
              <a:rPr lang="en-US" sz="2000" dirty="0" smtClean="0">
                <a:latin typeface="Arial" panose="020B0604020202020204" pitchFamily="34" charset="0"/>
              </a:rPr>
              <a:t>152 Access </a:t>
            </a:r>
            <a:r>
              <a:rPr lang="en-US" sz="2000" dirty="0">
                <a:latin typeface="Arial" panose="020B0604020202020204" pitchFamily="34" charset="0"/>
              </a:rPr>
              <a:t>Point Deployment</a:t>
            </a:r>
            <a:br>
              <a:rPr lang="en-US" sz="2000" dirty="0">
                <a:latin typeface="Arial" panose="020B0604020202020204" pitchFamily="34" charset="0"/>
              </a:rPr>
            </a:br>
            <a:r>
              <a:rPr lang="en-US" sz="2000" dirty="0" smtClean="0">
                <a:latin typeface="Arial" panose="020B0604020202020204" pitchFamily="34" charset="0"/>
              </a:rPr>
              <a:t>2011</a:t>
            </a:r>
            <a:endParaRPr lang="en-US" sz="2000" dirty="0">
              <a:latin typeface="Arial" panose="020B0604020202020204" pitchFamily="34" charset="0"/>
            </a:endParaRPr>
          </a:p>
        </p:txBody>
      </p:sp>
      <p:sp>
        <p:nvSpPr>
          <p:cNvPr id="10" name="Rectangle 9"/>
          <p:cNvSpPr/>
          <p:nvPr/>
        </p:nvSpPr>
        <p:spPr>
          <a:xfrm>
            <a:off x="3916597" y="5368376"/>
            <a:ext cx="3245226" cy="1015663"/>
          </a:xfrm>
          <a:prstGeom prst="rect">
            <a:avLst/>
          </a:prstGeom>
        </p:spPr>
        <p:txBody>
          <a:bodyPr wrap="square">
            <a:spAutoFit/>
          </a:bodyPr>
          <a:lstStyle/>
          <a:p>
            <a:pPr algn="ctr"/>
            <a:r>
              <a:rPr lang="en-US" sz="2000" dirty="0" smtClean="0">
                <a:latin typeface="Arial" panose="020B0604020202020204" pitchFamily="34" charset="0"/>
              </a:rPr>
              <a:t>421 Access </a:t>
            </a:r>
            <a:r>
              <a:rPr lang="en-US" sz="2000" dirty="0">
                <a:latin typeface="Arial" panose="020B0604020202020204" pitchFamily="34" charset="0"/>
              </a:rPr>
              <a:t>Point Deployment</a:t>
            </a:r>
            <a:br>
              <a:rPr lang="en-US" sz="2000" dirty="0">
                <a:latin typeface="Arial" panose="020B0604020202020204" pitchFamily="34" charset="0"/>
              </a:rPr>
            </a:br>
            <a:r>
              <a:rPr lang="en-US" sz="2000" dirty="0" smtClean="0">
                <a:latin typeface="Arial" panose="020B0604020202020204" pitchFamily="34" charset="0"/>
              </a:rPr>
              <a:t>2012</a:t>
            </a:r>
            <a:endParaRPr lang="en-US" sz="2000" dirty="0">
              <a:latin typeface="Arial" panose="020B0604020202020204" pitchFamily="34" charset="0"/>
            </a:endParaRPr>
          </a:p>
        </p:txBody>
      </p:sp>
      <p:sp>
        <p:nvSpPr>
          <p:cNvPr id="11" name="Rectangle 10"/>
          <p:cNvSpPr/>
          <p:nvPr/>
        </p:nvSpPr>
        <p:spPr>
          <a:xfrm>
            <a:off x="8532500" y="5368376"/>
            <a:ext cx="3245226" cy="1015663"/>
          </a:xfrm>
          <a:prstGeom prst="rect">
            <a:avLst/>
          </a:prstGeom>
        </p:spPr>
        <p:txBody>
          <a:bodyPr wrap="square">
            <a:spAutoFit/>
          </a:bodyPr>
          <a:lstStyle/>
          <a:p>
            <a:pPr algn="ctr"/>
            <a:r>
              <a:rPr lang="en-US" sz="2000" dirty="0" smtClean="0">
                <a:latin typeface="Arial" panose="020B0604020202020204" pitchFamily="34" charset="0"/>
              </a:rPr>
              <a:t>704 Access </a:t>
            </a:r>
            <a:r>
              <a:rPr lang="en-US" sz="2000" dirty="0">
                <a:latin typeface="Arial" panose="020B0604020202020204" pitchFamily="34" charset="0"/>
              </a:rPr>
              <a:t>Point Deployment</a:t>
            </a:r>
            <a:br>
              <a:rPr lang="en-US" sz="2000" dirty="0">
                <a:latin typeface="Arial" panose="020B0604020202020204" pitchFamily="34" charset="0"/>
              </a:rPr>
            </a:br>
            <a:r>
              <a:rPr lang="en-US" sz="2000" dirty="0" smtClean="0">
                <a:latin typeface="Arial" panose="020B0604020202020204" pitchFamily="34" charset="0"/>
              </a:rPr>
              <a:t>2013</a:t>
            </a:r>
            <a:endParaRPr lang="en-US" sz="2000" dirty="0">
              <a:latin typeface="Arial" panose="020B0604020202020204" pitchFamily="34" charset="0"/>
            </a:endParaRPr>
          </a:p>
        </p:txBody>
      </p:sp>
    </p:spTree>
    <p:extLst>
      <p:ext uri="{BB962C8B-B14F-4D97-AF65-F5344CB8AC3E}">
        <p14:creationId xmlns:p14="http://schemas.microsoft.com/office/powerpoint/2010/main" val="1343290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799" y="279400"/>
            <a:ext cx="8506895" cy="1253067"/>
          </a:xfrm>
        </p:spPr>
        <p:txBody>
          <a:bodyPr>
            <a:noAutofit/>
          </a:bodyPr>
          <a:lstStyle/>
          <a:p>
            <a:pPr algn="ctr"/>
            <a:r>
              <a:rPr lang="en-US" sz="4267" dirty="0"/>
              <a:t>Access Point Deployment</a:t>
            </a:r>
            <a:br>
              <a:rPr lang="en-US" sz="4267" dirty="0"/>
            </a:br>
            <a:r>
              <a:rPr lang="en-US" sz="4267" dirty="0" smtClean="0"/>
              <a:t>2014-2016</a:t>
            </a:r>
            <a:endParaRPr lang="en-US" sz="4267" dirty="0"/>
          </a:p>
        </p:txBody>
      </p:sp>
      <p:sp>
        <p:nvSpPr>
          <p:cNvPr id="9" name="Rectangle 8"/>
          <p:cNvSpPr/>
          <p:nvPr/>
        </p:nvSpPr>
        <p:spPr>
          <a:xfrm>
            <a:off x="387183" y="5381970"/>
            <a:ext cx="3245226" cy="1015663"/>
          </a:xfrm>
          <a:prstGeom prst="rect">
            <a:avLst/>
          </a:prstGeom>
        </p:spPr>
        <p:txBody>
          <a:bodyPr wrap="square">
            <a:spAutoFit/>
          </a:bodyPr>
          <a:lstStyle/>
          <a:p>
            <a:pPr algn="ctr"/>
            <a:r>
              <a:rPr lang="en-US" sz="2000" dirty="0" smtClean="0">
                <a:latin typeface="Arial" panose="020B0604020202020204" pitchFamily="34" charset="0"/>
              </a:rPr>
              <a:t>1000 Access </a:t>
            </a:r>
            <a:r>
              <a:rPr lang="en-US" sz="2000" dirty="0">
                <a:latin typeface="Arial" panose="020B0604020202020204" pitchFamily="34" charset="0"/>
              </a:rPr>
              <a:t>Point Deployment</a:t>
            </a:r>
            <a:br>
              <a:rPr lang="en-US" sz="2000" dirty="0">
                <a:latin typeface="Arial" panose="020B0604020202020204" pitchFamily="34" charset="0"/>
              </a:rPr>
            </a:br>
            <a:r>
              <a:rPr lang="en-US" sz="2000" dirty="0" smtClean="0">
                <a:latin typeface="Arial" panose="020B0604020202020204" pitchFamily="34" charset="0"/>
              </a:rPr>
              <a:t>2014</a:t>
            </a:r>
            <a:endParaRPr lang="en-US" sz="2000" dirty="0">
              <a:latin typeface="Arial" panose="020B0604020202020204" pitchFamily="34" charset="0"/>
            </a:endParaRPr>
          </a:p>
        </p:txBody>
      </p:sp>
      <p:sp>
        <p:nvSpPr>
          <p:cNvPr id="10" name="Rectangle 9"/>
          <p:cNvSpPr/>
          <p:nvPr/>
        </p:nvSpPr>
        <p:spPr>
          <a:xfrm>
            <a:off x="3916597" y="5368376"/>
            <a:ext cx="3245226" cy="1015663"/>
          </a:xfrm>
          <a:prstGeom prst="rect">
            <a:avLst/>
          </a:prstGeom>
        </p:spPr>
        <p:txBody>
          <a:bodyPr wrap="square">
            <a:spAutoFit/>
          </a:bodyPr>
          <a:lstStyle/>
          <a:p>
            <a:pPr algn="ctr"/>
            <a:r>
              <a:rPr lang="en-US" sz="2000" dirty="0" smtClean="0">
                <a:latin typeface="Arial" panose="020B0604020202020204" pitchFamily="34" charset="0"/>
              </a:rPr>
              <a:t>1600 Access </a:t>
            </a:r>
            <a:r>
              <a:rPr lang="en-US" sz="2000" dirty="0">
                <a:latin typeface="Arial" panose="020B0604020202020204" pitchFamily="34" charset="0"/>
              </a:rPr>
              <a:t>Point Deployment</a:t>
            </a:r>
            <a:br>
              <a:rPr lang="en-US" sz="2000" dirty="0">
                <a:latin typeface="Arial" panose="020B0604020202020204" pitchFamily="34" charset="0"/>
              </a:rPr>
            </a:br>
            <a:r>
              <a:rPr lang="en-US" sz="2000" dirty="0" smtClean="0">
                <a:latin typeface="Arial" panose="020B0604020202020204" pitchFamily="34" charset="0"/>
              </a:rPr>
              <a:t>2015</a:t>
            </a:r>
            <a:endParaRPr lang="en-US" sz="2000" dirty="0">
              <a:latin typeface="Arial" panose="020B0604020202020204" pitchFamily="34" charset="0"/>
            </a:endParaRPr>
          </a:p>
        </p:txBody>
      </p:sp>
      <p:sp>
        <p:nvSpPr>
          <p:cNvPr id="11" name="Rectangle 10"/>
          <p:cNvSpPr/>
          <p:nvPr/>
        </p:nvSpPr>
        <p:spPr>
          <a:xfrm>
            <a:off x="8163507" y="5368376"/>
            <a:ext cx="3245226" cy="1015663"/>
          </a:xfrm>
          <a:prstGeom prst="rect">
            <a:avLst/>
          </a:prstGeom>
        </p:spPr>
        <p:txBody>
          <a:bodyPr wrap="square">
            <a:spAutoFit/>
          </a:bodyPr>
          <a:lstStyle/>
          <a:p>
            <a:pPr algn="ctr"/>
            <a:r>
              <a:rPr lang="en-US" sz="2000" dirty="0" smtClean="0">
                <a:latin typeface="Arial" panose="020B0604020202020204" pitchFamily="34" charset="0"/>
              </a:rPr>
              <a:t>2800 Access </a:t>
            </a:r>
            <a:r>
              <a:rPr lang="en-US" sz="2000" dirty="0">
                <a:latin typeface="Arial" panose="020B0604020202020204" pitchFamily="34" charset="0"/>
              </a:rPr>
              <a:t>Point Deployment</a:t>
            </a:r>
            <a:br>
              <a:rPr lang="en-US" sz="2000" dirty="0">
                <a:latin typeface="Arial" panose="020B0604020202020204" pitchFamily="34" charset="0"/>
              </a:rPr>
            </a:br>
            <a:r>
              <a:rPr lang="en-US" sz="2000" dirty="0" smtClean="0">
                <a:latin typeface="Arial" panose="020B0604020202020204" pitchFamily="34" charset="0"/>
              </a:rPr>
              <a:t>2016</a:t>
            </a:r>
            <a:endParaRPr lang="en-US" sz="2000" dirty="0">
              <a:latin typeface="Arial" panose="020B0604020202020204" pitchFamily="34" charset="0"/>
            </a:endParaRPr>
          </a:p>
        </p:txBody>
      </p:sp>
      <p:pic>
        <p:nvPicPr>
          <p:cNvPr id="12"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556" y="2765760"/>
            <a:ext cx="2450480" cy="2490952"/>
          </a:xfrm>
          <a:prstGeom prst="rect">
            <a:avLst/>
          </a:prstGeom>
          <a:effectLst>
            <a:outerShdw blurRad="254000" dist="254000" dir="2700000" algn="tl"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7765" y="2362969"/>
            <a:ext cx="3562889" cy="1819907"/>
          </a:xfrm>
          <a:prstGeom prst="rect">
            <a:avLst/>
          </a:prstGeom>
          <a:effectLst>
            <a:outerShdw blurRad="279400" dist="63500" dir="2700000" sx="102000" sy="102000" algn="tl" rotWithShape="0">
              <a:prstClr val="black">
                <a:alpha val="20000"/>
              </a:prstClr>
            </a:outerShdw>
          </a:effectLst>
        </p:spPr>
      </p:pic>
      <p:pic>
        <p:nvPicPr>
          <p:cNvPr id="14" name="Picture 13"/>
          <p:cNvPicPr>
            <a:picLocks noChangeAspect="1"/>
          </p:cNvPicPr>
          <p:nvPr/>
        </p:nvPicPr>
        <p:blipFill>
          <a:blip r:embed="rId5"/>
          <a:stretch>
            <a:fillRect/>
          </a:stretch>
        </p:blipFill>
        <p:spPr>
          <a:xfrm>
            <a:off x="7567276" y="905933"/>
            <a:ext cx="4437688" cy="2584097"/>
          </a:xfrm>
          <a:prstGeom prst="rect">
            <a:avLst/>
          </a:prstGeom>
        </p:spPr>
      </p:pic>
    </p:spTree>
    <p:extLst>
      <p:ext uri="{BB962C8B-B14F-4D97-AF65-F5344CB8AC3E}">
        <p14:creationId xmlns:p14="http://schemas.microsoft.com/office/powerpoint/2010/main" val="1560296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dirty="0" smtClean="0"/>
              <a:t>Daily - Bandwidth Usage (Eagle &amp; Centennial)</a:t>
            </a:r>
            <a:br>
              <a:rPr lang="en-US" dirty="0" smtClean="0"/>
            </a:br>
            <a:endParaRPr lang="en-US" dirty="0"/>
          </a:p>
        </p:txBody>
      </p:sp>
      <p:sp>
        <p:nvSpPr>
          <p:cNvPr id="15" name="TextBox 14"/>
          <p:cNvSpPr txBox="1"/>
          <p:nvPr/>
        </p:nvSpPr>
        <p:spPr>
          <a:xfrm>
            <a:off x="8565156" y="1560982"/>
            <a:ext cx="3137483" cy="2031325"/>
          </a:xfrm>
          <a:prstGeom prst="rect">
            <a:avLst/>
          </a:prstGeom>
          <a:noFill/>
        </p:spPr>
        <p:txBody>
          <a:bodyPr wrap="square" rtlCol="0">
            <a:spAutoFit/>
          </a:bodyPr>
          <a:lstStyle/>
          <a:p>
            <a:r>
              <a:rPr lang="en-US" b="1" dirty="0" smtClean="0"/>
              <a:t>Daily Average = 203.4Mb/s</a:t>
            </a:r>
          </a:p>
          <a:p>
            <a:r>
              <a:rPr lang="en-US" b="1" dirty="0" smtClean="0"/>
              <a:t>Daily Peak = 610.9Mb/s</a:t>
            </a:r>
          </a:p>
          <a:p>
            <a:r>
              <a:rPr lang="en-US" dirty="0"/>
              <a:t>U</a:t>
            </a:r>
            <a:r>
              <a:rPr lang="en-US" dirty="0" smtClean="0"/>
              <a:t>tilization of Eagle, with redundancy and load sharing between Wing and Murphy data centers</a:t>
            </a:r>
          </a:p>
          <a:p>
            <a:endParaRPr lang="en-US" dirty="0"/>
          </a:p>
        </p:txBody>
      </p:sp>
      <p:sp>
        <p:nvSpPr>
          <p:cNvPr id="9" name="TextBox 8"/>
          <p:cNvSpPr txBox="1"/>
          <p:nvPr/>
        </p:nvSpPr>
        <p:spPr>
          <a:xfrm>
            <a:off x="8565155" y="4233453"/>
            <a:ext cx="3137483" cy="2031325"/>
          </a:xfrm>
          <a:prstGeom prst="rect">
            <a:avLst/>
          </a:prstGeom>
          <a:noFill/>
        </p:spPr>
        <p:txBody>
          <a:bodyPr wrap="square" rtlCol="0">
            <a:spAutoFit/>
          </a:bodyPr>
          <a:lstStyle/>
          <a:p>
            <a:r>
              <a:rPr lang="en-US" b="1" dirty="0" smtClean="0"/>
              <a:t>Daily Average = 52.6Mb/s</a:t>
            </a:r>
          </a:p>
          <a:p>
            <a:r>
              <a:rPr lang="en-US" b="1" dirty="0" smtClean="0"/>
              <a:t>Daily Peak = 377.8Mb/s</a:t>
            </a:r>
          </a:p>
          <a:p>
            <a:r>
              <a:rPr lang="en-US" dirty="0" smtClean="0"/>
              <a:t>Utilization of Centennial, with redundancy and load sharing between Wing and Murphy data centers</a:t>
            </a:r>
          </a:p>
          <a:p>
            <a:endParaRPr lang="en-US" dirty="0"/>
          </a:p>
        </p:txBody>
      </p:sp>
      <p:sp>
        <p:nvSpPr>
          <p:cNvPr id="14" name="TextBox 13"/>
          <p:cNvSpPr txBox="1"/>
          <p:nvPr/>
        </p:nvSpPr>
        <p:spPr>
          <a:xfrm>
            <a:off x="739628" y="1510419"/>
            <a:ext cx="3137483" cy="646331"/>
          </a:xfrm>
          <a:prstGeom prst="rect">
            <a:avLst/>
          </a:prstGeom>
          <a:noFill/>
        </p:spPr>
        <p:txBody>
          <a:bodyPr wrap="square" rtlCol="0">
            <a:spAutoFit/>
          </a:bodyPr>
          <a:lstStyle/>
          <a:p>
            <a:r>
              <a:rPr lang="en-US" b="1" u="sng" dirty="0" smtClean="0"/>
              <a:t>Eagle - Wing Data Center</a:t>
            </a:r>
            <a:endParaRPr lang="en-US" dirty="0" smtClean="0"/>
          </a:p>
          <a:p>
            <a:endParaRPr lang="en-US" dirty="0"/>
          </a:p>
        </p:txBody>
      </p:sp>
      <p:sp>
        <p:nvSpPr>
          <p:cNvPr id="17" name="TextBox 16"/>
          <p:cNvSpPr txBox="1"/>
          <p:nvPr/>
        </p:nvSpPr>
        <p:spPr>
          <a:xfrm>
            <a:off x="4836974" y="1560982"/>
            <a:ext cx="3137483" cy="646331"/>
          </a:xfrm>
          <a:prstGeom prst="rect">
            <a:avLst/>
          </a:prstGeom>
          <a:noFill/>
        </p:spPr>
        <p:txBody>
          <a:bodyPr wrap="square" rtlCol="0">
            <a:spAutoFit/>
          </a:bodyPr>
          <a:lstStyle/>
          <a:p>
            <a:r>
              <a:rPr lang="en-US" b="1" u="sng" dirty="0" smtClean="0"/>
              <a:t>Eagle - Murphy Data Center</a:t>
            </a:r>
            <a:endParaRPr lang="en-US" dirty="0" smtClean="0"/>
          </a:p>
          <a:p>
            <a:endParaRPr lang="en-US" dirty="0"/>
          </a:p>
        </p:txBody>
      </p:sp>
      <p:sp>
        <p:nvSpPr>
          <p:cNvPr id="20" name="TextBox 19"/>
          <p:cNvSpPr txBox="1"/>
          <p:nvPr/>
        </p:nvSpPr>
        <p:spPr>
          <a:xfrm>
            <a:off x="742523" y="4233453"/>
            <a:ext cx="3137483" cy="646331"/>
          </a:xfrm>
          <a:prstGeom prst="rect">
            <a:avLst/>
          </a:prstGeom>
          <a:noFill/>
        </p:spPr>
        <p:txBody>
          <a:bodyPr wrap="square" rtlCol="0">
            <a:spAutoFit/>
          </a:bodyPr>
          <a:lstStyle/>
          <a:p>
            <a:r>
              <a:rPr lang="en-US" b="1" u="sng" dirty="0"/>
              <a:t>Centennial </a:t>
            </a:r>
            <a:r>
              <a:rPr lang="en-US" b="1" u="sng" dirty="0" smtClean="0"/>
              <a:t>- Wing Data Center</a:t>
            </a:r>
            <a:endParaRPr lang="en-US" dirty="0" smtClean="0"/>
          </a:p>
          <a:p>
            <a:endParaRPr lang="en-US" dirty="0"/>
          </a:p>
        </p:txBody>
      </p:sp>
      <p:sp>
        <p:nvSpPr>
          <p:cNvPr id="21" name="TextBox 20"/>
          <p:cNvSpPr txBox="1"/>
          <p:nvPr/>
        </p:nvSpPr>
        <p:spPr>
          <a:xfrm>
            <a:off x="4836974" y="4233453"/>
            <a:ext cx="3392626" cy="646331"/>
          </a:xfrm>
          <a:prstGeom prst="rect">
            <a:avLst/>
          </a:prstGeom>
          <a:noFill/>
        </p:spPr>
        <p:txBody>
          <a:bodyPr wrap="square" rtlCol="0">
            <a:spAutoFit/>
          </a:bodyPr>
          <a:lstStyle/>
          <a:p>
            <a:r>
              <a:rPr lang="en-US" b="1" u="sng" dirty="0"/>
              <a:t>Centennial </a:t>
            </a:r>
            <a:r>
              <a:rPr lang="en-US" b="1" u="sng" dirty="0" smtClean="0"/>
              <a:t>- Murphy Data Center</a:t>
            </a:r>
            <a:endParaRPr lang="en-US" dirty="0" smtClean="0"/>
          </a:p>
          <a:p>
            <a:endParaRPr lang="en-US" dirty="0"/>
          </a:p>
        </p:txBody>
      </p:sp>
      <p:pic>
        <p:nvPicPr>
          <p:cNvPr id="2" name="Picture 1"/>
          <p:cNvPicPr>
            <a:picLocks noChangeAspect="1"/>
          </p:cNvPicPr>
          <p:nvPr/>
        </p:nvPicPr>
        <p:blipFill>
          <a:blip r:embed="rId2"/>
          <a:stretch>
            <a:fillRect/>
          </a:stretch>
        </p:blipFill>
        <p:spPr>
          <a:xfrm>
            <a:off x="739628" y="1962877"/>
            <a:ext cx="3333902" cy="1916035"/>
          </a:xfrm>
          <a:prstGeom prst="rect">
            <a:avLst/>
          </a:prstGeom>
        </p:spPr>
      </p:pic>
      <p:pic>
        <p:nvPicPr>
          <p:cNvPr id="3" name="Picture 2"/>
          <p:cNvPicPr>
            <a:picLocks noChangeAspect="1"/>
          </p:cNvPicPr>
          <p:nvPr/>
        </p:nvPicPr>
        <p:blipFill>
          <a:blip r:embed="rId3"/>
          <a:stretch>
            <a:fillRect/>
          </a:stretch>
        </p:blipFill>
        <p:spPr>
          <a:xfrm>
            <a:off x="4866336" y="2024990"/>
            <a:ext cx="3333902" cy="1874160"/>
          </a:xfrm>
          <a:prstGeom prst="rect">
            <a:avLst/>
          </a:prstGeom>
        </p:spPr>
      </p:pic>
      <p:pic>
        <p:nvPicPr>
          <p:cNvPr id="16" name="Picture 15"/>
          <p:cNvPicPr>
            <a:picLocks noChangeAspect="1"/>
          </p:cNvPicPr>
          <p:nvPr/>
        </p:nvPicPr>
        <p:blipFill>
          <a:blip r:embed="rId4"/>
          <a:stretch>
            <a:fillRect/>
          </a:stretch>
        </p:blipFill>
        <p:spPr>
          <a:xfrm>
            <a:off x="739628" y="4736232"/>
            <a:ext cx="3172441" cy="1817165"/>
          </a:xfrm>
          <a:prstGeom prst="rect">
            <a:avLst/>
          </a:prstGeom>
        </p:spPr>
      </p:pic>
      <p:pic>
        <p:nvPicPr>
          <p:cNvPr id="5" name="Picture 4"/>
          <p:cNvPicPr>
            <a:picLocks noChangeAspect="1"/>
          </p:cNvPicPr>
          <p:nvPr/>
        </p:nvPicPr>
        <p:blipFill>
          <a:blip r:embed="rId5"/>
          <a:stretch>
            <a:fillRect/>
          </a:stretch>
        </p:blipFill>
        <p:spPr>
          <a:xfrm>
            <a:off x="4866336" y="4714637"/>
            <a:ext cx="3333902" cy="1860354"/>
          </a:xfrm>
          <a:prstGeom prst="rect">
            <a:avLst/>
          </a:prstGeom>
        </p:spPr>
      </p:pic>
    </p:spTree>
    <p:extLst>
      <p:ext uri="{BB962C8B-B14F-4D97-AF65-F5344CB8AC3E}">
        <p14:creationId xmlns:p14="http://schemas.microsoft.com/office/powerpoint/2010/main" val="2146493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pPr algn="ctr"/>
            <a:r>
              <a:rPr lang="en-US" dirty="0" smtClean="0"/>
              <a:t>Weekly - Bandwidth Usage (Eagle &amp; Centennial)</a:t>
            </a:r>
            <a:br>
              <a:rPr lang="en-US" dirty="0" smtClean="0"/>
            </a:br>
            <a:endParaRPr lang="en-US" dirty="0"/>
          </a:p>
        </p:txBody>
      </p:sp>
      <p:sp>
        <p:nvSpPr>
          <p:cNvPr id="25" name="TextBox 24"/>
          <p:cNvSpPr txBox="1"/>
          <p:nvPr/>
        </p:nvSpPr>
        <p:spPr>
          <a:xfrm>
            <a:off x="739628" y="1510419"/>
            <a:ext cx="3137483" cy="646331"/>
          </a:xfrm>
          <a:prstGeom prst="rect">
            <a:avLst/>
          </a:prstGeom>
          <a:noFill/>
        </p:spPr>
        <p:txBody>
          <a:bodyPr wrap="square" rtlCol="0">
            <a:spAutoFit/>
          </a:bodyPr>
          <a:lstStyle/>
          <a:p>
            <a:r>
              <a:rPr lang="en-US" b="1" u="sng" dirty="0" smtClean="0"/>
              <a:t>Eagle - Wing Data Center</a:t>
            </a:r>
            <a:endParaRPr lang="en-US" dirty="0" smtClean="0"/>
          </a:p>
          <a:p>
            <a:endParaRPr lang="en-US" dirty="0"/>
          </a:p>
        </p:txBody>
      </p:sp>
      <p:sp>
        <p:nvSpPr>
          <p:cNvPr id="26" name="TextBox 25"/>
          <p:cNvSpPr txBox="1"/>
          <p:nvPr/>
        </p:nvSpPr>
        <p:spPr>
          <a:xfrm>
            <a:off x="4836974" y="1560982"/>
            <a:ext cx="3137483" cy="646331"/>
          </a:xfrm>
          <a:prstGeom prst="rect">
            <a:avLst/>
          </a:prstGeom>
          <a:noFill/>
        </p:spPr>
        <p:txBody>
          <a:bodyPr wrap="square" rtlCol="0">
            <a:spAutoFit/>
          </a:bodyPr>
          <a:lstStyle/>
          <a:p>
            <a:r>
              <a:rPr lang="en-US" b="1" u="sng" dirty="0" smtClean="0"/>
              <a:t>Eagle - Murphy Data Center</a:t>
            </a:r>
            <a:endParaRPr lang="en-US" dirty="0" smtClean="0"/>
          </a:p>
          <a:p>
            <a:endParaRPr lang="en-US" dirty="0"/>
          </a:p>
        </p:txBody>
      </p:sp>
      <p:sp>
        <p:nvSpPr>
          <p:cNvPr id="29" name="TextBox 28"/>
          <p:cNvSpPr txBox="1"/>
          <p:nvPr/>
        </p:nvSpPr>
        <p:spPr>
          <a:xfrm>
            <a:off x="742523" y="4233453"/>
            <a:ext cx="3137483" cy="646331"/>
          </a:xfrm>
          <a:prstGeom prst="rect">
            <a:avLst/>
          </a:prstGeom>
          <a:noFill/>
        </p:spPr>
        <p:txBody>
          <a:bodyPr wrap="square" rtlCol="0">
            <a:spAutoFit/>
          </a:bodyPr>
          <a:lstStyle/>
          <a:p>
            <a:r>
              <a:rPr lang="en-US" b="1" u="sng" dirty="0"/>
              <a:t>Centennial </a:t>
            </a:r>
            <a:r>
              <a:rPr lang="en-US" b="1" u="sng" dirty="0" smtClean="0"/>
              <a:t>- Wing Data Center</a:t>
            </a:r>
            <a:endParaRPr lang="en-US" dirty="0" smtClean="0"/>
          </a:p>
          <a:p>
            <a:endParaRPr lang="en-US" dirty="0"/>
          </a:p>
        </p:txBody>
      </p:sp>
      <p:sp>
        <p:nvSpPr>
          <p:cNvPr id="30" name="TextBox 29"/>
          <p:cNvSpPr txBox="1"/>
          <p:nvPr/>
        </p:nvSpPr>
        <p:spPr>
          <a:xfrm>
            <a:off x="4836974" y="4233453"/>
            <a:ext cx="3392626" cy="646331"/>
          </a:xfrm>
          <a:prstGeom prst="rect">
            <a:avLst/>
          </a:prstGeom>
          <a:noFill/>
        </p:spPr>
        <p:txBody>
          <a:bodyPr wrap="square" rtlCol="0">
            <a:spAutoFit/>
          </a:bodyPr>
          <a:lstStyle/>
          <a:p>
            <a:r>
              <a:rPr lang="en-US" b="1" u="sng" dirty="0"/>
              <a:t>Centennial </a:t>
            </a:r>
            <a:r>
              <a:rPr lang="en-US" b="1" u="sng" dirty="0" smtClean="0"/>
              <a:t>- Murphy Data Center</a:t>
            </a:r>
            <a:endParaRPr lang="en-US" dirty="0" smtClean="0"/>
          </a:p>
          <a:p>
            <a:endParaRPr lang="en-US" dirty="0"/>
          </a:p>
        </p:txBody>
      </p:sp>
      <p:pic>
        <p:nvPicPr>
          <p:cNvPr id="14" name="Picture 13"/>
          <p:cNvPicPr>
            <a:picLocks noChangeAspect="1"/>
          </p:cNvPicPr>
          <p:nvPr/>
        </p:nvPicPr>
        <p:blipFill>
          <a:blip r:embed="rId2"/>
          <a:stretch>
            <a:fillRect/>
          </a:stretch>
        </p:blipFill>
        <p:spPr>
          <a:xfrm>
            <a:off x="4784253" y="2016276"/>
            <a:ext cx="3242924" cy="1612016"/>
          </a:xfrm>
          <a:prstGeom prst="rect">
            <a:avLst/>
          </a:prstGeom>
        </p:spPr>
      </p:pic>
      <p:pic>
        <p:nvPicPr>
          <p:cNvPr id="2" name="Picture 1"/>
          <p:cNvPicPr>
            <a:picLocks noChangeAspect="1"/>
          </p:cNvPicPr>
          <p:nvPr/>
        </p:nvPicPr>
        <p:blipFill>
          <a:blip r:embed="rId3"/>
          <a:stretch>
            <a:fillRect/>
          </a:stretch>
        </p:blipFill>
        <p:spPr>
          <a:xfrm>
            <a:off x="704668" y="2018470"/>
            <a:ext cx="3207401" cy="1635023"/>
          </a:xfrm>
          <a:prstGeom prst="rect">
            <a:avLst/>
          </a:prstGeom>
        </p:spPr>
      </p:pic>
      <p:pic>
        <p:nvPicPr>
          <p:cNvPr id="4" name="Picture 3"/>
          <p:cNvPicPr>
            <a:picLocks noChangeAspect="1"/>
          </p:cNvPicPr>
          <p:nvPr/>
        </p:nvPicPr>
        <p:blipFill>
          <a:blip r:embed="rId4"/>
          <a:stretch>
            <a:fillRect/>
          </a:stretch>
        </p:blipFill>
        <p:spPr>
          <a:xfrm>
            <a:off x="662801" y="4657261"/>
            <a:ext cx="3317982" cy="1665421"/>
          </a:xfrm>
          <a:prstGeom prst="rect">
            <a:avLst/>
          </a:prstGeom>
        </p:spPr>
      </p:pic>
      <p:pic>
        <p:nvPicPr>
          <p:cNvPr id="5" name="Picture 4"/>
          <p:cNvPicPr>
            <a:picLocks noChangeAspect="1"/>
          </p:cNvPicPr>
          <p:nvPr/>
        </p:nvPicPr>
        <p:blipFill>
          <a:blip r:embed="rId5"/>
          <a:stretch>
            <a:fillRect/>
          </a:stretch>
        </p:blipFill>
        <p:spPr>
          <a:xfrm>
            <a:off x="4836974" y="4657261"/>
            <a:ext cx="3224032" cy="1612016"/>
          </a:xfrm>
          <a:prstGeom prst="rect">
            <a:avLst/>
          </a:prstGeom>
        </p:spPr>
      </p:pic>
      <p:sp>
        <p:nvSpPr>
          <p:cNvPr id="18" name="TextBox 17"/>
          <p:cNvSpPr txBox="1"/>
          <p:nvPr/>
        </p:nvSpPr>
        <p:spPr>
          <a:xfrm>
            <a:off x="8565156" y="1560982"/>
            <a:ext cx="3137483" cy="2031325"/>
          </a:xfrm>
          <a:prstGeom prst="rect">
            <a:avLst/>
          </a:prstGeom>
          <a:noFill/>
        </p:spPr>
        <p:txBody>
          <a:bodyPr wrap="square" rtlCol="0">
            <a:spAutoFit/>
          </a:bodyPr>
          <a:lstStyle/>
          <a:p>
            <a:r>
              <a:rPr lang="en-US" b="1" dirty="0" smtClean="0"/>
              <a:t>Weekly Average = 216.5Mb/s</a:t>
            </a:r>
          </a:p>
          <a:p>
            <a:r>
              <a:rPr lang="en-US" b="1" dirty="0" smtClean="0"/>
              <a:t>Weekly Peak = 657.8Mb/s</a:t>
            </a:r>
          </a:p>
          <a:p>
            <a:r>
              <a:rPr lang="en-US" dirty="0" smtClean="0"/>
              <a:t>Utilization of Eagle, with redundancy and load sharing between Wing and Murphy data centers</a:t>
            </a:r>
          </a:p>
          <a:p>
            <a:endParaRPr lang="en-US" dirty="0"/>
          </a:p>
        </p:txBody>
      </p:sp>
      <p:sp>
        <p:nvSpPr>
          <p:cNvPr id="19" name="TextBox 18"/>
          <p:cNvSpPr txBox="1"/>
          <p:nvPr/>
        </p:nvSpPr>
        <p:spPr>
          <a:xfrm>
            <a:off x="8565155" y="4233453"/>
            <a:ext cx="3137483" cy="2031325"/>
          </a:xfrm>
          <a:prstGeom prst="rect">
            <a:avLst/>
          </a:prstGeom>
          <a:noFill/>
        </p:spPr>
        <p:txBody>
          <a:bodyPr wrap="square" rtlCol="0">
            <a:spAutoFit/>
          </a:bodyPr>
          <a:lstStyle/>
          <a:p>
            <a:r>
              <a:rPr lang="en-US" b="1" dirty="0" smtClean="0"/>
              <a:t>Weekly Average = 49.7Mb/s</a:t>
            </a:r>
          </a:p>
          <a:p>
            <a:r>
              <a:rPr lang="en-US" b="1" dirty="0" smtClean="0"/>
              <a:t>Weekly Peak = 552.6Mb/s</a:t>
            </a:r>
          </a:p>
          <a:p>
            <a:r>
              <a:rPr lang="en-US" dirty="0" smtClean="0"/>
              <a:t>Utilization of Centennial, with redundancy and load sharing between Wing and Murphy data centers</a:t>
            </a:r>
          </a:p>
          <a:p>
            <a:endParaRPr lang="en-US" dirty="0"/>
          </a:p>
        </p:txBody>
      </p:sp>
    </p:spTree>
    <p:extLst>
      <p:ext uri="{BB962C8B-B14F-4D97-AF65-F5344CB8AC3E}">
        <p14:creationId xmlns:p14="http://schemas.microsoft.com/office/powerpoint/2010/main" val="791050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2018</TotalTime>
  <Words>776</Words>
  <Application>Microsoft Macintosh PowerPoint</Application>
  <PresentationFormat>Widescreen</PresentationFormat>
  <Paragraphs>106</Paragraphs>
  <Slides>13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Mangal</vt:lpstr>
      <vt:lpstr>Verdana</vt:lpstr>
      <vt:lpstr>Office Theme</vt:lpstr>
      <vt:lpstr>UW-La Crosse Network</vt:lpstr>
      <vt:lpstr>Today’s “High Tech” Residents Hall</vt:lpstr>
      <vt:lpstr>PowerPoint Presentation</vt:lpstr>
      <vt:lpstr>Higher ED Surveys</vt:lpstr>
      <vt:lpstr>Higher ED Trends</vt:lpstr>
      <vt:lpstr>Access Point Deployment 2011-2013</vt:lpstr>
      <vt:lpstr>Access Point Deployment 2014-2016</vt:lpstr>
      <vt:lpstr>Daily - Bandwidth Usage (Eagle &amp; Centennial) </vt:lpstr>
      <vt:lpstr>Weekly - Bandwidth Usage (Eagle &amp; Centennial) </vt:lpstr>
      <vt:lpstr>SysNet Traffic </vt:lpstr>
      <vt:lpstr>Technology Improvements (FY 2015 – FY 2017)</vt:lpstr>
      <vt:lpstr>Network Futures (FY 2018 – FY 2020)</vt:lpstr>
      <vt:lpstr>Ready for Tomorrow?</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Mohamed A Elhindi</dc:creator>
  <cp:lastModifiedBy>Bradley Delaney</cp:lastModifiedBy>
  <cp:revision>93</cp:revision>
  <dcterms:created xsi:type="dcterms:W3CDTF">2016-10-18T16:53:04Z</dcterms:created>
  <dcterms:modified xsi:type="dcterms:W3CDTF">2017-04-19T13:40:54Z</dcterms:modified>
</cp:coreProperties>
</file>