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0" r:id="rId2"/>
    <p:sldMasterId id="2147483669" r:id="rId3"/>
  </p:sldMasterIdLst>
  <p:notesMasterIdLst>
    <p:notesMasterId r:id="rId11"/>
  </p:notesMasterIdLst>
  <p:handoutMasterIdLst>
    <p:handoutMasterId r:id="rId12"/>
  </p:handoutMasterIdLst>
  <p:sldIdLst>
    <p:sldId id="256" r:id="rId4"/>
    <p:sldId id="268" r:id="rId5"/>
    <p:sldId id="262" r:id="rId6"/>
    <p:sldId id="260" r:id="rId7"/>
    <p:sldId id="270" r:id="rId8"/>
    <p:sldId id="261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 autoAdjust="0"/>
    <p:restoredTop sz="92166" autoAdjust="0"/>
  </p:normalViewPr>
  <p:slideViewPr>
    <p:cSldViewPr snapToGrid="0" snapToObjects="1">
      <p:cViewPr varScale="1">
        <p:scale>
          <a:sx n="80" d="100"/>
          <a:sy n="80" d="100"/>
        </p:scale>
        <p:origin x="12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A957C-7086-1842-946C-72BD2CF399EC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BD61E-340F-1A44-BA3D-B0D6A70F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39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1864D-C487-214F-A400-C44094BF6C4B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0B09A-6706-1944-A37A-3010484C8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43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GREETING APPROPRIATE FOR THE AUDIENCE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0B09A-6706-1944-A37A-3010484C87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0B09A-6706-1944-A37A-3010484C87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9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0B09A-6706-1944-A37A-3010484C87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7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0B09A-6706-1944-A37A-3010484C8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90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0B09A-6706-1944-A37A-3010484C8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3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0B09A-6706-1944-A37A-3010484C8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</a:t>
            </a:r>
            <a:r>
              <a:rPr lang="en-US" baseline="0" dirty="0" smtClean="0"/>
              <a:t> WITH ENCOURAGEMENT TO MANAGE RISK APPROPRIATELY AND OFFER THE OFFICE OF CYBERSECURITY AS A RESOURCE.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0B09A-6706-1944-A37A-3010484C8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8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6884" y="4008857"/>
            <a:ext cx="7332649" cy="1227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83211" y="3762781"/>
            <a:ext cx="5445125" cy="2375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THE UNIVERSITY OF WISCONSIN–MADISON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5985933" y="6134340"/>
            <a:ext cx="2133600" cy="20341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i="0" baseline="0" dirty="0" smtClean="0">
                <a:solidFill>
                  <a:schemeClr val="bg1"/>
                </a:solidFill>
                <a:latin typeface="Arial"/>
                <a:cs typeface="Arial"/>
              </a:rPr>
              <a:t>2017</a:t>
            </a:r>
            <a:endParaRPr lang="en-US" sz="1000" b="0" i="0" baseline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uwlogo_web_sm_ct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r="34920" b="32370"/>
          <a:stretch/>
        </p:blipFill>
        <p:spPr>
          <a:xfrm>
            <a:off x="858499" y="5668584"/>
            <a:ext cx="450469" cy="6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7766" y="829627"/>
            <a:ext cx="5952595" cy="101610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76301" y="1845733"/>
            <a:ext cx="7455236" cy="4068698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7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50966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  <a:latin typeface="Avenir Medium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THIS SLIDE IS FOR FULL BLEED PHOTOGRAPHY. CLICK THE ICON BEHIND THE HEADLINE OR DRAG+DROP A PHOTO TO ADD AN IMAGE.</a:t>
            </a:r>
            <a:endParaRPr lang="en-US" dirty="0"/>
          </a:p>
        </p:txBody>
      </p:sp>
      <p:sp>
        <p:nvSpPr>
          <p:cNvPr id="14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/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/>
              </a:solidFill>
              <a:latin typeface="Avenir Medium"/>
              <a:cs typeface="Avenir Black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6392" y="2550123"/>
            <a:ext cx="7239000" cy="12077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THE HEADLINE IS ON TOP OF THE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BAS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rgbClr val="FFFFFF"/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latin typeface="Avenir Medium"/>
              <a:cs typeface="Avenir Black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082802" y="3251201"/>
            <a:ext cx="4960938" cy="93186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8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6884" y="3695590"/>
            <a:ext cx="7332649" cy="122766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THANK YOU.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5985933" y="6134340"/>
            <a:ext cx="2133600" cy="20341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aseline="0" dirty="0" smtClean="0">
                <a:solidFill>
                  <a:schemeClr val="bg1"/>
                </a:solidFill>
                <a:latin typeface="Avenir Medium"/>
              </a:rPr>
              <a:t>2017</a:t>
            </a:r>
            <a:endParaRPr lang="en-US" sz="1000" baseline="0" dirty="0">
              <a:solidFill>
                <a:schemeClr val="bg1"/>
              </a:solidFill>
              <a:latin typeface="Avenir Medium"/>
            </a:endParaRPr>
          </a:p>
        </p:txBody>
      </p:sp>
      <p:pic>
        <p:nvPicPr>
          <p:cNvPr id="5" name="Picture 4" descr="uwlogo_web_sm_ct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r="34920" b="32370"/>
          <a:stretch/>
        </p:blipFill>
        <p:spPr>
          <a:xfrm>
            <a:off x="858499" y="5668584"/>
            <a:ext cx="450469" cy="6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3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AGENDA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10681" y="2167998"/>
            <a:ext cx="3317875" cy="206533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01 | TITLE OF SECTION GOES HERE</a:t>
            </a:r>
          </a:p>
          <a:p>
            <a:pPr lvl="0"/>
            <a:r>
              <a:rPr lang="en-US" dirty="0" smtClean="0"/>
              <a:t>02 | TITLE OF SECTION GOES HERE</a:t>
            </a:r>
          </a:p>
          <a:p>
            <a:pPr lvl="0"/>
            <a:r>
              <a:rPr lang="en-US" dirty="0" smtClean="0"/>
              <a:t>03 | TITLE OF SECTION GOES HERE</a:t>
            </a:r>
          </a:p>
          <a:p>
            <a:pPr lvl="0"/>
            <a:r>
              <a:rPr lang="en-US" dirty="0" smtClean="0"/>
              <a:t>04 | TITLE OF SECTION GOES HERE</a:t>
            </a:r>
          </a:p>
          <a:p>
            <a:pPr lvl="0"/>
            <a:r>
              <a:rPr lang="en-US" dirty="0" smtClean="0"/>
              <a:t>05 | TITLE OF SECTION GOES HERE</a:t>
            </a:r>
          </a:p>
          <a:p>
            <a:pPr lvl="0"/>
            <a:r>
              <a:rPr lang="en-US" dirty="0" smtClean="0"/>
              <a:t>06 | TITLE OF SECTION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5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96392" y="2844613"/>
            <a:ext cx="7239000" cy="1328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ONLY A HEADLINE GOES ON THIS SLIDE</a:t>
            </a:r>
            <a:endParaRPr lang="en-US" dirty="0"/>
          </a:p>
        </p:txBody>
      </p:sp>
      <p:sp>
        <p:nvSpPr>
          <p:cNvPr id="6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11498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6875" y="3783982"/>
            <a:ext cx="6596057" cy="88961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</a:p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6392" y="2550123"/>
            <a:ext cx="7239000" cy="12077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</a:t>
            </a:r>
            <a:br>
              <a:rPr lang="en-US" dirty="0" smtClean="0"/>
            </a:br>
            <a:r>
              <a:rPr lang="en-US" dirty="0" smtClean="0"/>
              <a:t>ON THIS SLIDE</a:t>
            </a:r>
            <a:endParaRPr lang="en-US" dirty="0"/>
          </a:p>
        </p:txBody>
      </p:sp>
      <p:sp>
        <p:nvSpPr>
          <p:cNvPr id="7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99709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1538" y="1765224"/>
            <a:ext cx="3243262" cy="368300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24210" y="2963345"/>
            <a:ext cx="3394075" cy="20827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</a:p>
          <a:p>
            <a:pPr lvl="0"/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24399" y="2184281"/>
            <a:ext cx="3674533" cy="7790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8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3345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+ COP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7938" y="1765224"/>
            <a:ext cx="3243262" cy="368300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68149" y="2963345"/>
            <a:ext cx="3394075" cy="20827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</a:p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68338" y="2184281"/>
            <a:ext cx="3674533" cy="7790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10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39765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+ COPY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63044" y="3640667"/>
            <a:ext cx="3679828" cy="1807558"/>
          </a:xfrm>
          <a:prstGeom prst="rect">
            <a:avLst/>
          </a:prstGeom>
        </p:spPr>
        <p:txBody>
          <a:bodyPr vert="horz"/>
          <a:lstStyle>
            <a:lvl1pPr marL="137160" indent="-2286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11480" indent="-228600">
              <a:lnSpc>
                <a:spcPct val="150000"/>
              </a:lnSpc>
              <a:spcBef>
                <a:spcPts val="600"/>
              </a:spcBef>
              <a:buFont typeface="+mj-lt"/>
              <a:buAutoNum type="alphaUcPeriod"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 marL="640080" indent="-182880">
              <a:lnSpc>
                <a:spcPct val="150000"/>
              </a:lnSpc>
              <a:spcBef>
                <a:spcPts val="600"/>
              </a:spcBef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 marL="914400" indent="-182880">
              <a:lnSpc>
                <a:spcPct val="150000"/>
              </a:lnSpc>
              <a:spcBef>
                <a:spcPts val="600"/>
              </a:spcBef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 marL="1097280" indent="-182880">
              <a:lnSpc>
                <a:spcPct val="150000"/>
              </a:lnSpc>
              <a:spcBef>
                <a:spcPts val="600"/>
              </a:spcBef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68338" y="2184281"/>
            <a:ext cx="3674533" cy="7790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68338" y="2963345"/>
            <a:ext cx="3674533" cy="6603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7938" y="1765224"/>
            <a:ext cx="3243262" cy="368300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11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84478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OSAIC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8338" y="2963345"/>
            <a:ext cx="3394075" cy="278552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</a:p>
          <a:p>
            <a:pPr lvl="0"/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546003" y="1638765"/>
            <a:ext cx="2785533" cy="172666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48202" y="3514319"/>
            <a:ext cx="1752600" cy="2539348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578938" y="3514319"/>
            <a:ext cx="1752600" cy="1328614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68338" y="2184281"/>
            <a:ext cx="3674533" cy="7790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12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87717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TWO LAKES 2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r="13031"/>
          <a:stretch/>
        </p:blipFill>
        <p:spPr>
          <a:xfrm>
            <a:off x="0" y="-49213"/>
            <a:ext cx="9144000" cy="69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1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711201"/>
            <a:ext cx="9144000" cy="6146800"/>
          </a:xfrm>
          <a:prstGeom prst="rect">
            <a:avLst/>
          </a:prstGeom>
        </p:spPr>
      </p:pic>
      <p:pic>
        <p:nvPicPr>
          <p:cNvPr id="5" name="Picture 4" descr="uwlogo_web_sm_ctr.png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r="34920" b="32370"/>
          <a:stretch/>
        </p:blipFill>
        <p:spPr>
          <a:xfrm>
            <a:off x="8634112" y="88900"/>
            <a:ext cx="3693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WO LAKES 2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r="13031"/>
          <a:stretch/>
        </p:blipFill>
        <p:spPr>
          <a:xfrm>
            <a:off x="0" y="-49213"/>
            <a:ext cx="9144000" cy="69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7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86884" y="4008857"/>
            <a:ext cx="7650534" cy="1227667"/>
          </a:xfrm>
        </p:spPr>
        <p:txBody>
          <a:bodyPr/>
          <a:lstStyle/>
          <a:p>
            <a:r>
              <a:rPr lang="en-US" sz="3600" dirty="0" smtClean="0"/>
              <a:t>Palo Alto Enterprise Agreement</a:t>
            </a:r>
            <a:endParaRPr lang="en-US" sz="3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UNIVERSITY OF WISCONSIN–MADISON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7000" y="6002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18400" y="5952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COST EFFECTIVE MANAGEMENT OF CYBERSECURITY RISK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983673" y="1337680"/>
            <a:ext cx="7329054" cy="1016106"/>
          </a:xfrm>
        </p:spPr>
        <p:txBody>
          <a:bodyPr/>
          <a:lstStyle/>
          <a:p>
            <a:r>
              <a:rPr lang="en-US" b="0" spc="50" dirty="0"/>
              <a:t>UW-Madison has completed the purchase an enterprise licensing agreement </a:t>
            </a:r>
            <a:r>
              <a:rPr lang="en-US" b="0" spc="50" dirty="0" smtClean="0"/>
              <a:t>that provides </a:t>
            </a:r>
            <a:r>
              <a:rPr lang="en-US" b="0" spc="50" dirty="0"/>
              <a:t>full coverage for intrusion prevention and new capabilities and that </a:t>
            </a:r>
            <a:r>
              <a:rPr lang="en-US" b="0" spc="50" dirty="0" smtClean="0"/>
              <a:t>can be </a:t>
            </a:r>
            <a:r>
              <a:rPr lang="en-US" b="0" spc="50" dirty="0"/>
              <a:t>offered to UW System </a:t>
            </a:r>
            <a:r>
              <a:rPr lang="en-US" b="0" spc="50" dirty="0" smtClean="0"/>
              <a:t>institutions.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986" y="2902939"/>
            <a:ext cx="6062428" cy="37080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933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ENTERPRISE AGREEMENT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70585" y="2480238"/>
            <a:ext cx="4487514" cy="3335855"/>
          </a:xfrm>
        </p:spPr>
        <p:txBody>
          <a:bodyPr/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defense against advanced and persistent threats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mobile connections via an improved Global Protect VPN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includes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capability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security teams to manage firewalls through an easy to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interface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 operations capability to ensure sensors are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monitored and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malicious activity is managed.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98462">
              <a:buFont typeface="Arial" panose="020B0604020202020204" pitchFamily="34" charset="0"/>
              <a:buChar char="•"/>
            </a:pPr>
            <a:endParaRPr lang="en-US" sz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8338" y="1556671"/>
            <a:ext cx="4630675" cy="539883"/>
          </a:xfrm>
        </p:spPr>
        <p:txBody>
          <a:bodyPr/>
          <a:lstStyle/>
          <a:p>
            <a:r>
              <a:rPr lang="en-US" dirty="0" smtClean="0"/>
              <a:t>What does the NGFW Initiative provide?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2116" b="2116"/>
          <a:stretch>
            <a:fillRect/>
          </a:stretch>
        </p:blipFill>
        <p:spPr>
          <a:xfrm>
            <a:off x="5299013" y="1826613"/>
            <a:ext cx="3354745" cy="38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86875" y="1913658"/>
            <a:ext cx="7496487" cy="2049551"/>
          </a:xfrm>
        </p:spPr>
        <p:txBody>
          <a:bodyPr/>
          <a:lstStyle/>
          <a:p>
            <a:pPr marL="173038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(TP)</a:t>
            </a:r>
          </a:p>
          <a:p>
            <a:pPr marL="173038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PANDB-URL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(URL)</a:t>
            </a:r>
          </a:p>
          <a:p>
            <a:pPr marL="173038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(GP)</a:t>
            </a:r>
          </a:p>
          <a:p>
            <a:pPr marL="173038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(WF)</a:t>
            </a:r>
          </a:p>
          <a:p>
            <a:pPr marL="173038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CMS for unlimited number of users</a:t>
            </a:r>
          </a:p>
          <a:p>
            <a:pPr marL="173038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 VM-300 licenses </a:t>
            </a:r>
          </a:p>
          <a:p>
            <a:pPr marL="173038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 Support</a:t>
            </a:r>
          </a:p>
          <a:p>
            <a:pPr marL="173038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Benefits</a:t>
            </a:r>
          </a:p>
          <a:p>
            <a:pPr>
              <a:lnSpc>
                <a:spcPct val="100000"/>
              </a:lnSpc>
            </a:pPr>
            <a:endParaRPr lang="en-US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information with other UW Campuses if desired</a:t>
            </a:r>
          </a:p>
          <a:p>
            <a:pPr marL="225425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Prevention</a:t>
            </a:r>
          </a:p>
          <a:p>
            <a:pPr marL="225425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delivered from the cloud</a:t>
            </a:r>
          </a:p>
          <a:p>
            <a:pPr marL="225425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delivered as a platform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EA DRILL DOWN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86875" y="867474"/>
            <a:ext cx="7767190" cy="718010"/>
          </a:xfrm>
        </p:spPr>
        <p:txBody>
          <a:bodyPr/>
          <a:lstStyle/>
          <a:p>
            <a:r>
              <a:rPr lang="en-US" sz="2400" dirty="0" smtClean="0"/>
              <a:t>Licenses and Support through July 2020 – All you need is the hardware</a:t>
            </a:r>
          </a:p>
        </p:txBody>
      </p:sp>
    </p:spTree>
    <p:extLst>
      <p:ext uri="{BB962C8B-B14F-4D97-AF65-F5344CB8AC3E}">
        <p14:creationId xmlns:p14="http://schemas.microsoft.com/office/powerpoint/2010/main" val="24266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86875" y="1778355"/>
            <a:ext cx="7496487" cy="2049551"/>
          </a:xfrm>
        </p:spPr>
        <p:txBody>
          <a:bodyPr/>
          <a:lstStyle/>
          <a:p>
            <a:pPr marL="173038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contracts</a:t>
            </a:r>
          </a:p>
          <a:p>
            <a:pPr marL="173038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part replacement not covered under your hardware purchase</a:t>
            </a:r>
          </a:p>
          <a:p>
            <a:pPr marL="173038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TRAPS endpoint security solution</a:t>
            </a:r>
          </a:p>
          <a:p>
            <a:pPr marL="173038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Engineer or dedicated Palo Alto engineering or program management support</a:t>
            </a:r>
          </a:p>
          <a:p>
            <a:pPr marL="173038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EA DRILL DOWN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86875" y="1073452"/>
            <a:ext cx="6586540" cy="718010"/>
          </a:xfrm>
        </p:spPr>
        <p:txBody>
          <a:bodyPr/>
          <a:lstStyle/>
          <a:p>
            <a:r>
              <a:rPr lang="en-US" sz="2400" dirty="0" smtClean="0"/>
              <a:t>WHAT THE EA IS NOT…</a:t>
            </a:r>
          </a:p>
        </p:txBody>
      </p:sp>
    </p:spTree>
    <p:extLst>
      <p:ext uri="{BB962C8B-B14F-4D97-AF65-F5344CB8AC3E}">
        <p14:creationId xmlns:p14="http://schemas.microsoft.com/office/powerpoint/2010/main" val="17154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155664" y="1817563"/>
            <a:ext cx="3592894" cy="3898857"/>
          </a:xfrm>
        </p:spPr>
        <p:txBody>
          <a:bodyPr/>
          <a:lstStyle/>
          <a:p>
            <a:pPr marL="341313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Common Platform</a:t>
            </a:r>
          </a:p>
          <a:p>
            <a:pPr marL="341313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Aggregate risk reporting</a:t>
            </a:r>
          </a:p>
          <a:p>
            <a:pPr marL="341313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Regionalized expertise</a:t>
            </a:r>
          </a:p>
          <a:p>
            <a:pPr marL="341313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Economy of Scale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1313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Single Source for placing risk at an acceptable level (high/low watermark)</a:t>
            </a:r>
          </a:p>
          <a:p>
            <a:pPr marL="341313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Monitor risk through Continuous Diagnostics and Mitigation</a:t>
            </a:r>
          </a:p>
          <a:p>
            <a:pPr marL="341313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Annual re-evaluation of risk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BENEFITS, CHALLENGES AND WHAT’S NEXT?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74024" y="1352722"/>
            <a:ext cx="3674533" cy="423452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700" r="-1418"/>
          <a:stretch/>
        </p:blipFill>
        <p:spPr>
          <a:xfrm>
            <a:off x="263470" y="1564448"/>
            <a:ext cx="4892193" cy="43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86884" y="4262857"/>
            <a:ext cx="7332649" cy="1227667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/ Plain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10940</TotalTime>
  <Words>285</Words>
  <Application>Microsoft Macintosh PowerPoint</Application>
  <PresentationFormat>On-screen Show (4:3)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Black</vt:lpstr>
      <vt:lpstr>Avenir Medium</vt:lpstr>
      <vt:lpstr>Calibri</vt:lpstr>
      <vt:lpstr>Title Slide / Plain Background</vt:lpstr>
      <vt:lpstr>Content Pages</vt:lpstr>
      <vt:lpstr>Section Divider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160over90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Harrison</dc:creator>
  <cp:lastModifiedBy>Dan Parenteau</cp:lastModifiedBy>
  <cp:revision>80</cp:revision>
  <dcterms:created xsi:type="dcterms:W3CDTF">2016-02-19T20:26:54Z</dcterms:created>
  <dcterms:modified xsi:type="dcterms:W3CDTF">2017-08-10T20:04:32Z</dcterms:modified>
</cp:coreProperties>
</file>