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460" r:id="rId2"/>
    <p:sldId id="468" r:id="rId3"/>
    <p:sldId id="493" r:id="rId4"/>
    <p:sldId id="494" r:id="rId5"/>
    <p:sldId id="495" r:id="rId6"/>
    <p:sldId id="502" r:id="rId7"/>
    <p:sldId id="503" r:id="rId8"/>
    <p:sldId id="501" r:id="rId9"/>
    <p:sldId id="496" r:id="rId10"/>
    <p:sldId id="497" r:id="rId11"/>
    <p:sldId id="498" r:id="rId12"/>
    <p:sldId id="499" r:id="rId13"/>
    <p:sldId id="500" r:id="rId14"/>
    <p:sldId id="480" r:id="rId15"/>
  </p:sldIdLst>
  <p:sldSz cx="9144000" cy="6858000" type="screen4x3"/>
  <p:notesSz cx="9236075" cy="7010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9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460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>
        <p:guide orient="horz" pos="42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014" y="54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96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96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3C6B239-B09E-47D8-8DFD-60B66E0A2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963" y="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029" y="3329940"/>
            <a:ext cx="7388022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963" y="6658680"/>
            <a:ext cx="400202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CED8C79-A234-450D-A201-E75BE8FF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3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Mention Milwaukee Fiber Installation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D8C79-A234-450D-A201-E75BE8FF28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8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7C4A1-3512-4D51-88DF-D5B74A63FE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/>
        </p:spPr>
        <p:txBody>
          <a:bodyPr/>
          <a:lstStyle>
            <a:lvl1pPr>
              <a:defRPr sz="4800" b="0">
                <a:solidFill>
                  <a:srgbClr val="900040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746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advClick="0" advTm="10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christian@doit.wis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chlicht@uwsa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Dan Parenteau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UWSysNet</a:t>
            </a:r>
            <a:r>
              <a:rPr lang="en-US" dirty="0" smtClean="0"/>
              <a:t> Transport and Fiber Updates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553200" y="6182405"/>
            <a:ext cx="2362200" cy="5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50000"/>
              </a:spcAft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8/10/2017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smtClean="0"/>
              <a:t>Fond Du Lac with City Fiber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5" y="1371600"/>
            <a:ext cx="3937709" cy="5334000"/>
          </a:xfrm>
        </p:spPr>
      </p:pic>
    </p:spTree>
    <p:extLst>
      <p:ext uri="{BB962C8B-B14F-4D97-AF65-F5344CB8AC3E}">
        <p14:creationId xmlns:p14="http://schemas.microsoft.com/office/powerpoint/2010/main" val="25361500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smtClean="0"/>
              <a:t>Fond Du Lac after Cutover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5" y="1371600"/>
            <a:ext cx="3937709" cy="5334000"/>
          </a:xfrm>
        </p:spPr>
      </p:pic>
    </p:spTree>
    <p:extLst>
      <p:ext uri="{BB962C8B-B14F-4D97-AF65-F5344CB8AC3E}">
        <p14:creationId xmlns:p14="http://schemas.microsoft.com/office/powerpoint/2010/main" val="143854663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81800" cy="1066800"/>
          </a:xfrm>
        </p:spPr>
        <p:txBody>
          <a:bodyPr/>
          <a:lstStyle/>
          <a:p>
            <a:r>
              <a:rPr lang="en-US" dirty="0" smtClean="0"/>
              <a:t>Fiber down Highway 41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545" y="2164387"/>
            <a:ext cx="4828309" cy="3124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6320" y="2189746"/>
            <a:ext cx="4876053" cy="31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950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err="1" smtClean="0"/>
              <a:t>UWSysNet</a:t>
            </a:r>
            <a:r>
              <a:rPr lang="en-US" dirty="0" smtClean="0"/>
              <a:t> Fiber Topology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321044" cy="5410200"/>
          </a:xfrm>
        </p:spPr>
      </p:pic>
    </p:spTree>
    <p:extLst>
      <p:ext uri="{BB962C8B-B14F-4D97-AF65-F5344CB8AC3E}">
        <p14:creationId xmlns:p14="http://schemas.microsoft.com/office/powerpoint/2010/main" val="120793097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934200" cy="10668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lvl="1" algn="ctr">
              <a:buNone/>
            </a:pPr>
            <a:endParaRPr lang="en-US" dirty="0" smtClean="0">
              <a:hlinkClick r:id="rId3"/>
            </a:endParaRPr>
          </a:p>
          <a:p>
            <a:pPr lvl="1" algn="ctr">
              <a:buNone/>
            </a:pPr>
            <a:endParaRPr lang="en-US" dirty="0" smtClean="0">
              <a:hlinkClick r:id="rId3"/>
            </a:endParaRPr>
          </a:p>
          <a:p>
            <a:pPr lvl="1" algn="ctr">
              <a:buNone/>
            </a:pPr>
            <a:endParaRPr lang="en-US" dirty="0" smtClean="0">
              <a:hlinkClick r:id="rId3"/>
            </a:endParaRPr>
          </a:p>
          <a:p>
            <a:pPr lvl="1" algn="ctr">
              <a:buNone/>
            </a:pPr>
            <a:endParaRPr lang="en-US" dirty="0" smtClean="0">
              <a:solidFill>
                <a:srgbClr val="0070C0"/>
              </a:solidFill>
              <a:hlinkClick r:id="rId3"/>
            </a:endParaRPr>
          </a:p>
          <a:p>
            <a:pPr lvl="1" algn="ctr">
              <a:buNone/>
            </a:pPr>
            <a:endParaRPr lang="en-US" dirty="0" smtClean="0">
              <a:solidFill>
                <a:srgbClr val="0070C0"/>
              </a:solidFill>
              <a:hlinkClick r:id="rId3"/>
            </a:endParaRPr>
          </a:p>
          <a:p>
            <a:pPr lvl="1" algn="ctr">
              <a:buNone/>
            </a:pPr>
            <a:r>
              <a:rPr lang="en-US" sz="3600" dirty="0" err="1">
                <a:solidFill>
                  <a:srgbClr val="0070C0"/>
                </a:solidFill>
              </a:rPr>
              <a:t>d</a:t>
            </a:r>
            <a:r>
              <a:rPr lang="en-US" sz="3600" dirty="0" err="1" smtClean="0">
                <a:solidFill>
                  <a:srgbClr val="0070C0"/>
                </a:solidFill>
              </a:rPr>
              <a:t>an.parenteau@wisc.edu</a:t>
            </a:r>
            <a:endParaRPr lang="en-US" sz="3600" dirty="0" smtClean="0">
              <a:solidFill>
                <a:srgbClr val="0070C0"/>
              </a:solidFill>
            </a:endParaRPr>
          </a:p>
          <a:p>
            <a:pPr lvl="1" algn="ctr">
              <a:buNone/>
            </a:pPr>
            <a:endParaRPr lang="en-US" sz="3600" dirty="0" smtClean="0">
              <a:solidFill>
                <a:srgbClr val="0070C0"/>
              </a:solidFill>
              <a:hlinkClick r:id="rId4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smtClean="0"/>
              <a:t>BOREAS-Net 2006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13" y="1295400"/>
            <a:ext cx="5513573" cy="5334000"/>
          </a:xfrm>
        </p:spPr>
      </p:pic>
    </p:spTree>
    <p:extLst>
      <p:ext uri="{BB962C8B-B14F-4D97-AF65-F5344CB8AC3E}">
        <p14:creationId xmlns:p14="http://schemas.microsoft.com/office/powerpoint/2010/main" val="426867671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smtClean="0"/>
              <a:t>BOREAS-Net 2008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06" y="1371600"/>
            <a:ext cx="5452387" cy="5334000"/>
          </a:xfrm>
        </p:spPr>
      </p:pic>
    </p:spTree>
    <p:extLst>
      <p:ext uri="{BB962C8B-B14F-4D97-AF65-F5344CB8AC3E}">
        <p14:creationId xmlns:p14="http://schemas.microsoft.com/office/powerpoint/2010/main" val="41619642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smtClean="0"/>
              <a:t>BOREAS-Net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2" y="1371600"/>
            <a:ext cx="5594195" cy="5334000"/>
          </a:xfrm>
        </p:spPr>
      </p:pic>
    </p:spTree>
    <p:extLst>
      <p:ext uri="{BB962C8B-B14F-4D97-AF65-F5344CB8AC3E}">
        <p14:creationId xmlns:p14="http://schemas.microsoft.com/office/powerpoint/2010/main" val="1842208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smtClean="0"/>
              <a:t>BOREAS-Net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2" y="1371600"/>
            <a:ext cx="5594195" cy="5334000"/>
          </a:xfrm>
        </p:spPr>
      </p:pic>
    </p:spTree>
    <p:extLst>
      <p:ext uri="{BB962C8B-B14F-4D97-AF65-F5344CB8AC3E}">
        <p14:creationId xmlns:p14="http://schemas.microsoft.com/office/powerpoint/2010/main" val="1046059422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Ciena</a:t>
            </a:r>
            <a:r>
              <a:rPr lang="en-US" dirty="0" smtClean="0"/>
              <a:t> </a:t>
            </a:r>
            <a:r>
              <a:rPr lang="en-US" dirty="0" err="1" smtClean="0"/>
              <a:t>Waveserver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267575" cy="18764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819289" y="3505200"/>
            <a:ext cx="1733911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1524000" y="3589080"/>
            <a:ext cx="76200" cy="449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61658" y="4827032"/>
            <a:ext cx="23006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100G QSFP28 Ports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5486400" y="3276600"/>
            <a:ext cx="94889" cy="1550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181600" y="3276600"/>
            <a:ext cx="399689" cy="1495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3009901" y="3172897"/>
            <a:ext cx="933449" cy="1654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2705101" y="3172897"/>
            <a:ext cx="1238249" cy="1654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69132" y="5834063"/>
            <a:ext cx="25506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10G/40G QSFP+ Ports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2390777" y="3240108"/>
            <a:ext cx="9524" cy="2574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2126286" y="3240108"/>
            <a:ext cx="274015" cy="2574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981701" y="5834063"/>
            <a:ext cx="25506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10G/40G QSFP+ Ports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6395677" y="3215224"/>
            <a:ext cx="1017193" cy="2599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6096000" y="3215224"/>
            <a:ext cx="1316870" cy="2599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5775846" y="3215224"/>
            <a:ext cx="1637024" cy="2599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829162" y="3215224"/>
            <a:ext cx="578855" cy="2599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219200" y="4038600"/>
            <a:ext cx="36000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100G/200G Line Side WAN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7865"/>
      </p:ext>
    </p:extLst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Infinera</a:t>
            </a:r>
            <a:r>
              <a:rPr lang="en-US" dirty="0" smtClean="0"/>
              <a:t> TM 4x100G </a:t>
            </a:r>
            <a:r>
              <a:rPr lang="en-US" dirty="0" err="1" smtClean="0"/>
              <a:t>Flexponder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532574" y="5963662"/>
            <a:ext cx="347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2846"/>
                </a:solidFill>
              </a:rPr>
              <a:t>4x 100G </a:t>
            </a:r>
            <a:r>
              <a:rPr lang="en-US" i="1" dirty="0" err="1">
                <a:solidFill>
                  <a:srgbClr val="002846"/>
                </a:solidFill>
              </a:rPr>
              <a:t>Flexponder</a:t>
            </a:r>
            <a:r>
              <a:rPr lang="en-US" i="1" dirty="0">
                <a:solidFill>
                  <a:srgbClr val="002846"/>
                </a:solidFill>
              </a:rPr>
              <a:t> (FXP400GOTN)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5019" y="2365483"/>
            <a:ext cx="1185197" cy="3479194"/>
            <a:chOff x="235995" y="1504827"/>
            <a:chExt cx="888898" cy="2609395"/>
          </a:xfrm>
        </p:grpSpPr>
        <p:sp>
          <p:nvSpPr>
            <p:cNvPr id="7" name="Rectangle 6"/>
            <p:cNvSpPr/>
            <p:nvPr/>
          </p:nvSpPr>
          <p:spPr>
            <a:xfrm>
              <a:off x="235995" y="1504827"/>
              <a:ext cx="888898" cy="260939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208" y="1565316"/>
              <a:ext cx="7742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Client side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813" y="2182674"/>
              <a:ext cx="709377" cy="57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67" dirty="0"/>
                <a:t>4x OTU4/ </a:t>
              </a:r>
              <a:br>
                <a:rPr lang="sv-SE" sz="1467" dirty="0"/>
              </a:br>
              <a:r>
                <a:rPr lang="sv-SE" sz="1467" dirty="0"/>
                <a:t>100GbE</a:t>
              </a:r>
            </a:p>
            <a:p>
              <a:r>
                <a:rPr lang="sv-SE" sz="1467" dirty="0"/>
                <a:t>(QSFP28)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04616" y="2365482"/>
            <a:ext cx="1686384" cy="3479193"/>
            <a:chOff x="2318011" y="1504827"/>
            <a:chExt cx="1264788" cy="2609395"/>
          </a:xfrm>
        </p:grpSpPr>
        <p:sp>
          <p:nvSpPr>
            <p:cNvPr id="11" name="Rectangle 10"/>
            <p:cNvSpPr/>
            <p:nvPr/>
          </p:nvSpPr>
          <p:spPr>
            <a:xfrm>
              <a:off x="2693901" y="1504827"/>
              <a:ext cx="888898" cy="260939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8011" y="3199165"/>
              <a:ext cx="960840" cy="407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67" dirty="0"/>
                <a:t>2x 100G/200G</a:t>
              </a:r>
              <a:br>
                <a:rPr lang="sv-SE" sz="1467" dirty="0"/>
              </a:br>
              <a:r>
                <a:rPr lang="sv-SE" sz="1467" dirty="0"/>
                <a:t>(CFP2)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2241" y="1565316"/>
              <a:ext cx="6735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Line side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1902646" y="2018986"/>
            <a:ext cx="5035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76588" y="167166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1 </a:t>
            </a:r>
            <a:r>
              <a:rPr lang="sv-SE" sz="1600" dirty="0" err="1"/>
              <a:t>slot</a:t>
            </a:r>
            <a:endParaRPr lang="sv-SE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16" y="2209800"/>
            <a:ext cx="351391" cy="3576256"/>
          </a:xfrm>
          <a:prstGeom prst="rect">
            <a:avLst/>
          </a:prstGeom>
        </p:spPr>
      </p:pic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4734382" y="1516679"/>
            <a:ext cx="4333417" cy="503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5000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5000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kern="0" dirty="0" smtClean="0"/>
              <a:t>Interfaces:  </a:t>
            </a:r>
          </a:p>
          <a:p>
            <a:pPr lvl="1"/>
            <a:r>
              <a:rPr lang="en-US" sz="800" kern="0" dirty="0" smtClean="0"/>
              <a:t>4x 100G QSFP28 client + </a:t>
            </a:r>
            <a:br>
              <a:rPr lang="en-US" sz="800" kern="0" dirty="0" smtClean="0"/>
            </a:br>
            <a:endParaRPr lang="en-US" sz="800" kern="0" dirty="0" smtClean="0"/>
          </a:p>
          <a:p>
            <a:pPr lvl="1"/>
            <a:r>
              <a:rPr lang="en-US" sz="800" kern="0" dirty="0" smtClean="0"/>
              <a:t>2x 100G/200G CFP2 line. </a:t>
            </a:r>
          </a:p>
          <a:p>
            <a:pPr marL="457200" lvl="1" indent="0">
              <a:buNone/>
            </a:pPr>
            <a:endParaRPr lang="en-US" sz="800" kern="0" dirty="0" smtClean="0"/>
          </a:p>
          <a:p>
            <a:r>
              <a:rPr lang="en-US" sz="1200" kern="0" dirty="0" smtClean="0"/>
              <a:t>100GbE &amp; OTU4 client support.</a:t>
            </a:r>
          </a:p>
          <a:p>
            <a:r>
              <a:rPr lang="en-US" sz="1200" kern="0" dirty="0" smtClean="0"/>
              <a:t>G.709 OTN compliance. </a:t>
            </a:r>
          </a:p>
          <a:p>
            <a:r>
              <a:rPr lang="en-US" sz="1200" kern="0" dirty="0" smtClean="0"/>
              <a:t>Optional staircase FEC.  </a:t>
            </a:r>
          </a:p>
          <a:p>
            <a:r>
              <a:rPr lang="en-US" sz="1200" kern="0" dirty="0" smtClean="0"/>
              <a:t>HW ready Line side encryption.</a:t>
            </a:r>
          </a:p>
          <a:p>
            <a:r>
              <a:rPr lang="en-US" sz="1200" kern="0" dirty="0" smtClean="0"/>
              <a:t>80W including optics = 20W per 100G.</a:t>
            </a:r>
          </a:p>
          <a:p>
            <a:r>
              <a:rPr lang="en-US" sz="1200" kern="0" dirty="0" smtClean="0"/>
              <a:t>1-slot solution. 4x units in a TM-301/II (1.6T !).</a:t>
            </a:r>
          </a:p>
          <a:p>
            <a:r>
              <a:rPr lang="en-US" sz="1200" kern="0" dirty="0" smtClean="0"/>
              <a:t>Interop with TP100GOTN &amp; TP100GOTN/II (@100G). </a:t>
            </a:r>
          </a:p>
          <a:p>
            <a:r>
              <a:rPr lang="sv-SE" sz="1200" kern="0" dirty="0" smtClean="0"/>
              <a:t>Interop with </a:t>
            </a:r>
            <a:r>
              <a:rPr lang="en-US" sz="1200" kern="0" dirty="0" smtClean="0"/>
              <a:t>LIM-1-100G on XTC’s (@100G).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73911542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Infinera</a:t>
            </a:r>
            <a:r>
              <a:rPr lang="en-US" dirty="0" smtClean="0"/>
              <a:t> TM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3962598"/>
            <a:ext cx="2627604" cy="926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62075"/>
            <a:ext cx="2298391" cy="2286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204" y="5486400"/>
            <a:ext cx="2353260" cy="743776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14039" y="1524000"/>
            <a:ext cx="2109873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sz="2133" dirty="0">
                <a:latin typeface="+mn-lt"/>
                <a:cs typeface="Arial" charset="0"/>
              </a:rPr>
              <a:t>TM-3000/II (11U)</a:t>
            </a:r>
            <a:endParaRPr lang="en-GB" altLang="en-US" sz="2133" dirty="0">
              <a:latin typeface="+mn-lt"/>
              <a:cs typeface="Arial" charset="0"/>
            </a:endParaRPr>
          </a:p>
          <a:p>
            <a:pPr eaLnBrk="1" hangingPunct="1"/>
            <a:r>
              <a:rPr lang="en-GB" altLang="en-US" sz="1600" dirty="0">
                <a:latin typeface="+mn-lt"/>
                <a:cs typeface="Arial" charset="0"/>
              </a:rPr>
              <a:t>Up to 16 full-sized</a:t>
            </a:r>
            <a:br>
              <a:rPr lang="en-GB" altLang="en-US" sz="1600" dirty="0">
                <a:latin typeface="+mn-lt"/>
                <a:cs typeface="Arial" charset="0"/>
              </a:rPr>
            </a:br>
            <a:r>
              <a:rPr lang="en-GB" altLang="en-US" sz="1600" dirty="0">
                <a:latin typeface="+mn-lt"/>
                <a:cs typeface="Arial" charset="0"/>
              </a:rPr>
              <a:t>Up to 10 half-sized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89756" y="3953073"/>
            <a:ext cx="1834156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sz="2133" dirty="0">
                <a:latin typeface="+mn-lt"/>
                <a:cs typeface="Arial" charset="0"/>
              </a:rPr>
              <a:t>TM-301/II (3U)</a:t>
            </a:r>
          </a:p>
          <a:p>
            <a:pPr eaLnBrk="1" hangingPunct="1"/>
            <a:r>
              <a:rPr lang="en-GB" altLang="en-US" sz="1600" dirty="0">
                <a:latin typeface="+mn-lt"/>
                <a:cs typeface="Arial" charset="0"/>
              </a:rPr>
              <a:t>Up to 4 full-sized</a:t>
            </a:r>
            <a:br>
              <a:rPr lang="en-GB" altLang="en-US" sz="1600" dirty="0">
                <a:latin typeface="+mn-lt"/>
                <a:cs typeface="Arial" charset="0"/>
              </a:rPr>
            </a:br>
            <a:r>
              <a:rPr lang="en-GB" altLang="en-US" sz="1600" dirty="0">
                <a:latin typeface="+mn-lt"/>
                <a:cs typeface="Arial" charset="0"/>
              </a:rPr>
              <a:t>Up to 4 half-sized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89756" y="5486400"/>
            <a:ext cx="1834156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en-US" sz="2133" dirty="0">
                <a:latin typeface="+mn-lt"/>
                <a:cs typeface="Arial" charset="0"/>
              </a:rPr>
              <a:t>TM-102/II (1U)</a:t>
            </a:r>
          </a:p>
          <a:p>
            <a:pPr eaLnBrk="1" hangingPunct="1"/>
            <a:r>
              <a:rPr lang="sv-SE" altLang="en-US" sz="1600" dirty="0" err="1">
                <a:latin typeface="+mn-lt"/>
                <a:cs typeface="Arial" charset="0"/>
              </a:rPr>
              <a:t>One</a:t>
            </a:r>
            <a:r>
              <a:rPr lang="sv-SE" altLang="en-US" sz="1600" dirty="0">
                <a:latin typeface="+mn-lt"/>
                <a:cs typeface="Arial" charset="0"/>
              </a:rPr>
              <a:t> full-</a:t>
            </a:r>
            <a:r>
              <a:rPr lang="sv-SE" altLang="en-US" sz="1600" dirty="0" err="1">
                <a:latin typeface="+mn-lt"/>
                <a:cs typeface="Arial" charset="0"/>
              </a:rPr>
              <a:t>sized</a:t>
            </a:r>
            <a:endParaRPr lang="sv-SE" altLang="en-US" sz="1600" dirty="0">
              <a:latin typeface="+mn-lt"/>
              <a:cs typeface="Arial" charset="0"/>
            </a:endParaRPr>
          </a:p>
          <a:p>
            <a:pPr eaLnBrk="1" hangingPunct="1"/>
            <a:r>
              <a:rPr lang="sv-SE" altLang="en-US" sz="1600" dirty="0" err="1">
                <a:latin typeface="+mn-lt"/>
                <a:cs typeface="Arial" charset="0"/>
              </a:rPr>
              <a:t>One</a:t>
            </a:r>
            <a:r>
              <a:rPr lang="sv-SE" altLang="en-US" sz="1600" dirty="0">
                <a:latin typeface="+mn-lt"/>
                <a:cs typeface="Arial" charset="0"/>
              </a:rPr>
              <a:t> </a:t>
            </a:r>
            <a:r>
              <a:rPr lang="sv-SE" altLang="en-US" sz="1600" dirty="0" err="1">
                <a:latin typeface="+mn-lt"/>
                <a:cs typeface="Arial" charset="0"/>
              </a:rPr>
              <a:t>half-sized</a:t>
            </a:r>
            <a:endParaRPr lang="en-US" altLang="en-US" sz="16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18236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066800"/>
          </a:xfrm>
        </p:spPr>
        <p:txBody>
          <a:bodyPr/>
          <a:lstStyle/>
          <a:p>
            <a:r>
              <a:rPr lang="en-US" dirty="0" smtClean="0"/>
              <a:t>Fond Du Lac 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5" y="1371600"/>
            <a:ext cx="3937709" cy="5334000"/>
          </a:xfrm>
        </p:spPr>
      </p:pic>
    </p:spTree>
    <p:extLst>
      <p:ext uri="{BB962C8B-B14F-4D97-AF65-F5344CB8AC3E}">
        <p14:creationId xmlns:p14="http://schemas.microsoft.com/office/powerpoint/2010/main" val="136215072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UW System 101">
  <a:themeElements>
    <a:clrScheme name="UW System 1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System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W System 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System 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System 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12383</TotalTime>
  <Words>120</Words>
  <Application>Microsoft Office PowerPoint</Application>
  <PresentationFormat>On-screen Show (4:3)</PresentationFormat>
  <Paragraphs>57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UW System 101</vt:lpstr>
      <vt:lpstr>UWSysNet Transport and Fiber Updates</vt:lpstr>
      <vt:lpstr>BOREAS-Net 2006</vt:lpstr>
      <vt:lpstr>BOREAS-Net 2008</vt:lpstr>
      <vt:lpstr>BOREAS-Net 2014</vt:lpstr>
      <vt:lpstr>BOREAS-Net 2016</vt:lpstr>
      <vt:lpstr>Ciena Waveserver</vt:lpstr>
      <vt:lpstr>Infinera TM 4x100G Flexponder</vt:lpstr>
      <vt:lpstr>Infinera TM</vt:lpstr>
      <vt:lpstr>Fond Du Lac Before</vt:lpstr>
      <vt:lpstr>Fond Du Lac with City Fiber</vt:lpstr>
      <vt:lpstr>Fond Du Lac after Cutover</vt:lpstr>
      <vt:lpstr>Fiber down Highway 41</vt:lpstr>
      <vt:lpstr>UWSysNet Fiber Topology</vt:lpstr>
      <vt:lpstr>Questions?</vt:lpstr>
    </vt:vector>
  </TitlesOfParts>
  <Company>UW System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mike.schlicht@wiscnet.net</dc:creator>
  <cp:lastModifiedBy>Dan Parenteau</cp:lastModifiedBy>
  <cp:revision>347</cp:revision>
  <cp:lastPrinted>2014-04-24T17:00:02Z</cp:lastPrinted>
  <dcterms:created xsi:type="dcterms:W3CDTF">2005-09-14T17:31:16Z</dcterms:created>
  <dcterms:modified xsi:type="dcterms:W3CDTF">2017-08-10T14:18:21Z</dcterms:modified>
</cp:coreProperties>
</file>