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6"/>
  </p:notesMasterIdLst>
  <p:handoutMasterIdLst>
    <p:handoutMasterId r:id="rId7"/>
  </p:handoutMasterIdLst>
  <p:sldIdLst>
    <p:sldId id="485" r:id="rId2"/>
    <p:sldId id="483" r:id="rId3"/>
    <p:sldId id="484" r:id="rId4"/>
    <p:sldId id="486" r:id="rId5"/>
  </p:sldIdLst>
  <p:sldSz cx="9144000" cy="6858000" type="screen4x3"/>
  <p:notesSz cx="9236075" cy="70104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7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 userDrawn="1">
          <p15:clr>
            <a:srgbClr val="A4A3A4"/>
          </p15:clr>
        </p15:guide>
        <p15:guide id="2" pos="29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0000"/>
    <a:srgbClr val="FFFF00"/>
    <a:srgbClr val="900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5" autoAdjust="0"/>
    <p:restoredTop sz="86420" autoAdjust="0"/>
  </p:normalViewPr>
  <p:slideViewPr>
    <p:cSldViewPr>
      <p:cViewPr varScale="1">
        <p:scale>
          <a:sx n="98" d="100"/>
          <a:sy n="98" d="100"/>
        </p:scale>
        <p:origin x="876" y="90"/>
      </p:cViewPr>
      <p:guideLst>
        <p:guide orient="horz" pos="4272"/>
        <p:guide pos="2880"/>
      </p:guideLst>
    </p:cSldViewPr>
  </p:slideViewPr>
  <p:outlineViewPr>
    <p:cViewPr>
      <p:scale>
        <a:sx n="33" d="100"/>
        <a:sy n="33" d="100"/>
      </p:scale>
      <p:origin x="0" y="-27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1014" y="54"/>
      </p:cViewPr>
      <p:guideLst>
        <p:guide orient="horz" pos="2208"/>
        <p:guide pos="29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31963" y="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665868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31963" y="665868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F3C6B239-B09E-47D8-8DFD-60B66E0A29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0538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31963" y="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65438" y="525463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4029" y="3329940"/>
            <a:ext cx="7388022" cy="3154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665868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31963" y="665868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8CED8C79-A234-450D-A201-E75BE8FF28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0931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ED8C79-A234-450D-A201-E75BE8FF28E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580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ED8C79-A234-450D-A201-E75BE8FF28E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4094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ED8C79-A234-450D-A201-E75BE8FF28E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0541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7C4A1-3512-4D51-88DF-D5B74A63FE5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25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362200"/>
            <a:ext cx="7772400" cy="1470025"/>
          </a:xfrm>
          <a:effectLst/>
        </p:spPr>
        <p:txBody>
          <a:bodyPr/>
          <a:lstStyle>
            <a:lvl1pPr>
              <a:defRPr sz="4800" b="0">
                <a:solidFill>
                  <a:srgbClr val="900040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advClick="0" advTm="1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0"/>
            <a:ext cx="2171700" cy="6705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362700" cy="6705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0"/>
            <a:ext cx="7620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755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45225"/>
            <a:ext cx="7467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ransition advClick="0" advTm="10000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5000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50000"/>
        </a:spcAft>
        <a:buChar char="–"/>
        <a:defRPr sz="20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0"/>
        </a:spcBef>
        <a:spcAft>
          <a:spcPct val="50000"/>
        </a:spcAft>
        <a:buChar char="•"/>
        <a:defRPr sz="20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0"/>
        </a:spcBef>
        <a:spcAft>
          <a:spcPct val="5000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0"/>
        </a:spcBef>
        <a:spcAft>
          <a:spcPct val="5000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0"/>
        </a:spcBef>
        <a:spcAft>
          <a:spcPct val="5000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0"/>
        </a:spcBef>
        <a:spcAft>
          <a:spcPct val="5000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0"/>
        </a:spcBef>
        <a:spcAft>
          <a:spcPct val="5000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0"/>
        </a:spcBef>
        <a:spcAft>
          <a:spcPct val="5000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patrick.christian@doit.wisc.edu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mschlicht@uwsa.edu" TargetMode="External"/><Relationship Id="rId4" Type="http://schemas.openxmlformats.org/officeDocument/2006/relationships/hyperlink" Target="mailto:patrick.christian@wisc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Patrick </a:t>
            </a:r>
            <a:r>
              <a:rPr lang="en-US" dirty="0" smtClean="0"/>
              <a:t>Christian</a:t>
            </a:r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Fiber Bid Update</a:t>
            </a:r>
            <a:endParaRPr lang="en-US" dirty="0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6553200" y="6182405"/>
            <a:ext cx="2362200" cy="544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0"/>
              </a:spcBef>
              <a:spcAft>
                <a:spcPct val="50000"/>
              </a:spcAft>
              <a:buFontTx/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5000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50000"/>
              </a:spcAft>
              <a:buChar char="•"/>
              <a:defRPr sz="20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5000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5000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5000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5000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5000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5000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8/10/2017</a:t>
            </a:r>
            <a:endParaRPr 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10315732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772400" cy="1066800"/>
          </a:xfrm>
        </p:spPr>
        <p:txBody>
          <a:bodyPr/>
          <a:lstStyle/>
          <a:p>
            <a:r>
              <a:rPr lang="en-US" dirty="0" smtClean="0"/>
              <a:t>Fiber RFP Results/Status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r>
              <a:rPr lang="en-US" dirty="0" smtClean="0"/>
              <a:t>Released RFP 10/2016</a:t>
            </a:r>
          </a:p>
          <a:p>
            <a:pPr lvl="1"/>
            <a:r>
              <a:rPr lang="en-US" dirty="0"/>
              <a:t>Sent to all vendor contacts provided by you &amp; on </a:t>
            </a:r>
            <a:r>
              <a:rPr lang="en-US" dirty="0" err="1"/>
              <a:t>VendorNet</a:t>
            </a:r>
            <a:endParaRPr lang="en-US" dirty="0"/>
          </a:p>
          <a:p>
            <a:pPr lvl="1"/>
            <a:r>
              <a:rPr lang="en-US" dirty="0" smtClean="0"/>
              <a:t>Bid for new fiber construction &amp;/or existing fiber (IRUs)</a:t>
            </a:r>
          </a:p>
          <a:p>
            <a:pPr lvl="1"/>
            <a:r>
              <a:rPr lang="en-US" dirty="0" smtClean="0"/>
              <a:t>Using rate card process to qualify vendors</a:t>
            </a:r>
          </a:p>
          <a:p>
            <a:r>
              <a:rPr lang="en-US" dirty="0" smtClean="0"/>
              <a:t>Responses due 11/10/16</a:t>
            </a:r>
          </a:p>
          <a:p>
            <a:r>
              <a:rPr lang="en-US" dirty="0" smtClean="0"/>
              <a:t>Special “Thank YOU” to Kolleen Apelgren for her help on this bid!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643759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772400" cy="1066800"/>
          </a:xfrm>
        </p:spPr>
        <p:txBody>
          <a:bodyPr/>
          <a:lstStyle/>
          <a:p>
            <a:r>
              <a:rPr lang="en-US" dirty="0" smtClean="0"/>
              <a:t>Fiber RFP Results/Status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r>
              <a:rPr lang="en-US" dirty="0" smtClean="0"/>
              <a:t>Completed agreements</a:t>
            </a:r>
          </a:p>
          <a:p>
            <a:pPr lvl="1"/>
            <a:r>
              <a:rPr lang="en-US" dirty="0" smtClean="0"/>
              <a:t>CCI Systems, </a:t>
            </a:r>
            <a:r>
              <a:rPr lang="en-US" dirty="0" err="1" smtClean="0"/>
              <a:t>Holtger</a:t>
            </a:r>
            <a:r>
              <a:rPr lang="en-US" dirty="0" smtClean="0"/>
              <a:t> Bros, </a:t>
            </a:r>
            <a:r>
              <a:rPr lang="en-US" dirty="0" err="1" smtClean="0"/>
              <a:t>Intercon</a:t>
            </a:r>
            <a:r>
              <a:rPr lang="en-US" dirty="0" smtClean="0"/>
              <a:t>, </a:t>
            </a:r>
            <a:r>
              <a:rPr lang="en-US" dirty="0" err="1" smtClean="0"/>
              <a:t>Michels</a:t>
            </a:r>
            <a:r>
              <a:rPr lang="en-US" dirty="0" smtClean="0"/>
              <a:t> Corp, WIN (WI Independent Network) </a:t>
            </a:r>
          </a:p>
          <a:p>
            <a:r>
              <a:rPr lang="en-US" dirty="0" smtClean="0"/>
              <a:t>In process agreements</a:t>
            </a:r>
          </a:p>
          <a:p>
            <a:pPr lvl="1"/>
            <a:r>
              <a:rPr lang="en-US" dirty="0" smtClean="0"/>
              <a:t>Level3 (soon CenturyLink)</a:t>
            </a:r>
          </a:p>
          <a:p>
            <a:pPr lvl="1"/>
            <a:r>
              <a:rPr lang="en-US" dirty="0" err="1" smtClean="0"/>
              <a:t>Zayo</a:t>
            </a:r>
            <a:r>
              <a:rPr lang="en-US" dirty="0" smtClean="0"/>
              <a:t> Broadband</a:t>
            </a:r>
          </a:p>
          <a:p>
            <a:r>
              <a:rPr lang="en-US" dirty="0" smtClean="0"/>
              <a:t>Yet to negotiate</a:t>
            </a:r>
          </a:p>
          <a:p>
            <a:pPr lvl="1"/>
            <a:r>
              <a:rPr lang="en-US" dirty="0" err="1" smtClean="0"/>
              <a:t>Sunesys</a:t>
            </a:r>
            <a:r>
              <a:rPr lang="en-US" dirty="0" smtClean="0"/>
              <a:t>, RCN</a:t>
            </a:r>
          </a:p>
          <a:p>
            <a:r>
              <a:rPr lang="en-US" dirty="0" smtClean="0"/>
              <a:t>Notable exceptions – </a:t>
            </a:r>
            <a:r>
              <a:rPr lang="en-US" dirty="0" err="1" smtClean="0"/>
              <a:t>CableCom</a:t>
            </a:r>
            <a:r>
              <a:rPr lang="en-US" dirty="0" smtClean="0"/>
              <a:t>, Charter/TW Cable, other groups provided by you (did not respond)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585624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6934200" cy="1066800"/>
          </a:xfrm>
        </p:spPr>
        <p:txBody>
          <a:bodyPr/>
          <a:lstStyle/>
          <a:p>
            <a:r>
              <a:rPr lang="en-US" dirty="0" smtClean="0"/>
              <a:t>Thoughts /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334000"/>
          </a:xfrm>
        </p:spPr>
        <p:txBody>
          <a:bodyPr/>
          <a:lstStyle/>
          <a:p>
            <a:pPr lvl="1" algn="ctr">
              <a:buNone/>
            </a:pPr>
            <a:endParaRPr lang="en-US" dirty="0" smtClean="0">
              <a:hlinkClick r:id="rId3"/>
            </a:endParaRPr>
          </a:p>
          <a:p>
            <a:pPr lvl="1" algn="ctr">
              <a:buNone/>
            </a:pPr>
            <a:endParaRPr lang="en-US" dirty="0" smtClean="0">
              <a:hlinkClick r:id="rId3"/>
            </a:endParaRPr>
          </a:p>
          <a:p>
            <a:pPr lvl="1" algn="ctr">
              <a:buNone/>
            </a:pPr>
            <a:endParaRPr lang="en-US" dirty="0" smtClean="0">
              <a:hlinkClick r:id="rId3"/>
            </a:endParaRPr>
          </a:p>
          <a:p>
            <a:pPr lvl="1" algn="ctr">
              <a:buNone/>
            </a:pPr>
            <a:r>
              <a:rPr lang="en-US" sz="3600" dirty="0" smtClean="0">
                <a:solidFill>
                  <a:srgbClr val="0070C0"/>
                </a:solidFill>
                <a:hlinkClick r:id="rId4"/>
              </a:rPr>
              <a:t>patrick.christian@wisc.edu</a:t>
            </a:r>
            <a:endParaRPr lang="en-US" sz="3600" dirty="0" smtClean="0">
              <a:solidFill>
                <a:srgbClr val="0070C0"/>
              </a:solidFill>
            </a:endParaRPr>
          </a:p>
          <a:p>
            <a:pPr lvl="1" algn="ctr">
              <a:buNone/>
            </a:pPr>
            <a:endParaRPr lang="en-US" sz="3600" dirty="0">
              <a:solidFill>
                <a:srgbClr val="0070C0"/>
              </a:solidFill>
            </a:endParaRPr>
          </a:p>
          <a:p>
            <a:pPr lvl="1" algn="ctr">
              <a:buNone/>
            </a:pPr>
            <a:r>
              <a:rPr lang="en-US" sz="3600" dirty="0" smtClean="0">
                <a:solidFill>
                  <a:srgbClr val="0070C0"/>
                </a:solidFill>
                <a:hlinkClick r:id="rId5"/>
              </a:rPr>
              <a:t>mschlicht@uwsa.edu</a:t>
            </a:r>
            <a:endParaRPr lang="en-US" sz="3600" dirty="0" smtClean="0">
              <a:solidFill>
                <a:srgbClr val="0070C0"/>
              </a:solidFill>
            </a:endParaRPr>
          </a:p>
          <a:p>
            <a:pPr lvl="1" algn="ctr">
              <a:buNone/>
            </a:pPr>
            <a:endParaRPr lang="en-US" sz="3600" dirty="0" smtClean="0">
              <a:solidFill>
                <a:srgbClr val="0070C0"/>
              </a:solidFill>
            </a:endParaRPr>
          </a:p>
          <a:p>
            <a:pPr lvl="1" algn="ctr">
              <a:buNone/>
            </a:pPr>
            <a:endParaRPr lang="en-US" sz="3600" dirty="0" smtClean="0">
              <a:solidFill>
                <a:srgbClr val="0070C0"/>
              </a:solidFill>
              <a:hlinkClick r:id="rId5"/>
            </a:endParaRPr>
          </a:p>
        </p:txBody>
      </p:sp>
    </p:spTree>
    <p:extLst>
      <p:ext uri="{BB962C8B-B14F-4D97-AF65-F5344CB8AC3E}">
        <p14:creationId xmlns:p14="http://schemas.microsoft.com/office/powerpoint/2010/main" val="2790795829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W System 101">
  <a:themeElements>
    <a:clrScheme name="UW System 10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UW System 10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W System 10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System 10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System 10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System 10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System 10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System 10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System 10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System 10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System 10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System 10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System 10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System 10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12565</TotalTime>
  <Words>125</Words>
  <Application>Microsoft Office PowerPoint</Application>
  <PresentationFormat>On-screen Show (4:3)</PresentationFormat>
  <Paragraphs>31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Arial Black</vt:lpstr>
      <vt:lpstr>UW System 101</vt:lpstr>
      <vt:lpstr>Fiber Bid Update</vt:lpstr>
      <vt:lpstr>Fiber RFP Results/Status</vt:lpstr>
      <vt:lpstr>Fiber RFP Results/Status</vt:lpstr>
      <vt:lpstr>Thoughts / Feedback</vt:lpstr>
    </vt:vector>
  </TitlesOfParts>
  <Company>UW System Administration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mike.schlicht@wiscnet.net</dc:creator>
  <cp:lastModifiedBy>CHRISTIAN, PATRICK L</cp:lastModifiedBy>
  <cp:revision>396</cp:revision>
  <cp:lastPrinted>2014-04-24T17:00:02Z</cp:lastPrinted>
  <dcterms:created xsi:type="dcterms:W3CDTF">2005-09-14T17:31:16Z</dcterms:created>
  <dcterms:modified xsi:type="dcterms:W3CDTF">2017-08-10T16:39:40Z</dcterms:modified>
</cp:coreProperties>
</file>