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1"/>
  </p:notesMasterIdLst>
  <p:handoutMasterIdLst>
    <p:handoutMasterId r:id="rId12"/>
  </p:handoutMasterIdLst>
  <p:sldIdLst>
    <p:sldId id="460" r:id="rId2"/>
    <p:sldId id="468" r:id="rId3"/>
    <p:sldId id="488" r:id="rId4"/>
    <p:sldId id="489" r:id="rId5"/>
    <p:sldId id="490" r:id="rId6"/>
    <p:sldId id="483" r:id="rId7"/>
    <p:sldId id="491" r:id="rId8"/>
    <p:sldId id="492" r:id="rId9"/>
    <p:sldId id="480" r:id="rId10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460" autoAdjust="0"/>
  </p:normalViewPr>
  <p:slideViewPr>
    <p:cSldViewPr>
      <p:cViewPr varScale="1">
        <p:scale>
          <a:sx n="75" d="100"/>
          <a:sy n="75" d="100"/>
        </p:scale>
        <p:origin x="504" y="168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014" y="5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7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4" Type="http://schemas.openxmlformats.org/officeDocument/2006/relationships/hyperlink" Target="mailto:mschlicht@uwsa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Dan Parenteau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UW </a:t>
            </a:r>
            <a:r>
              <a:rPr lang="en-US" dirty="0" smtClean="0"/>
              <a:t>Madison Optical RFP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53200" y="6182405"/>
            <a:ext cx="2362200" cy="5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5000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8/10/2017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066800"/>
          </a:xfrm>
        </p:spPr>
        <p:txBody>
          <a:bodyPr/>
          <a:lstStyle/>
          <a:p>
            <a:r>
              <a:rPr lang="en-US" dirty="0" smtClean="0"/>
              <a:t>UW Madison Optical RFP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Acquire formal contract with vendor for both pluggable optics as well as passive Wave Division Multiplexer/</a:t>
            </a:r>
            <a:r>
              <a:rPr lang="en-US" dirty="0" err="1" smtClean="0"/>
              <a:t>Demultiplexer</a:t>
            </a:r>
            <a:r>
              <a:rPr lang="en-US" dirty="0" smtClean="0"/>
              <a:t> (WDM) hardware</a:t>
            </a:r>
            <a:endParaRPr lang="en-US" dirty="0" smtClean="0"/>
          </a:p>
          <a:p>
            <a:r>
              <a:rPr lang="en-US" dirty="0" smtClean="0"/>
              <a:t>RFP written in five “lots”</a:t>
            </a:r>
          </a:p>
          <a:p>
            <a:pPr lvl="1"/>
            <a:r>
              <a:rPr lang="en-US" dirty="0" smtClean="0"/>
              <a:t>Passive WDM Hardware</a:t>
            </a:r>
          </a:p>
          <a:p>
            <a:pPr lvl="1"/>
            <a:r>
              <a:rPr lang="en-US" dirty="0" smtClean="0"/>
              <a:t>Fixed EEPROM </a:t>
            </a:r>
            <a:r>
              <a:rPr lang="en-US" dirty="0" err="1" smtClean="0"/>
              <a:t>Pluggables</a:t>
            </a:r>
            <a:endParaRPr lang="en-US" dirty="0" smtClean="0"/>
          </a:p>
          <a:p>
            <a:pPr lvl="1"/>
            <a:r>
              <a:rPr lang="en-US" dirty="0" smtClean="0"/>
              <a:t>Reconfigurable EEPROM </a:t>
            </a:r>
            <a:r>
              <a:rPr lang="en-US" dirty="0" err="1"/>
              <a:t>Pluggables</a:t>
            </a:r>
            <a:endParaRPr lang="en-US" dirty="0" smtClean="0"/>
          </a:p>
          <a:p>
            <a:pPr lvl="1"/>
            <a:r>
              <a:rPr lang="en-US" dirty="0"/>
              <a:t>Wavelength Tunable </a:t>
            </a:r>
            <a:r>
              <a:rPr lang="en-US" dirty="0" err="1"/>
              <a:t>Pluggables</a:t>
            </a:r>
            <a:endParaRPr lang="en-US" dirty="0" smtClean="0"/>
          </a:p>
          <a:p>
            <a:pPr lvl="1"/>
            <a:r>
              <a:rPr lang="en-US" dirty="0" smtClean="0"/>
              <a:t>High Capacity </a:t>
            </a:r>
            <a:r>
              <a:rPr lang="en-US" dirty="0" err="1"/>
              <a:t>Pluggables</a:t>
            </a:r>
            <a:endParaRPr lang="en-US" dirty="0" smtClean="0"/>
          </a:p>
          <a:p>
            <a:r>
              <a:rPr lang="en-US" dirty="0" smtClean="0"/>
              <a:t>Nine respondents</a:t>
            </a:r>
            <a:endParaRPr lang="en-US" dirty="0" smtClean="0"/>
          </a:p>
          <a:p>
            <a:r>
              <a:rPr lang="en-US" dirty="0" smtClean="0"/>
              <a:t>Six contracts signed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8676716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477000" cy="1066800"/>
          </a:xfrm>
        </p:spPr>
        <p:txBody>
          <a:bodyPr/>
          <a:lstStyle/>
          <a:p>
            <a:r>
              <a:rPr lang="en-US" dirty="0" smtClean="0"/>
              <a:t>Montclair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Local provider (Middleton, WI)</a:t>
            </a:r>
          </a:p>
          <a:p>
            <a:r>
              <a:rPr lang="en-US" dirty="0" smtClean="0"/>
              <a:t>Provides </a:t>
            </a:r>
            <a:r>
              <a:rPr lang="en-US" dirty="0" err="1" smtClean="0"/>
              <a:t>Pluggables</a:t>
            </a:r>
            <a:r>
              <a:rPr lang="en-US" dirty="0" smtClean="0"/>
              <a:t> and Passives</a:t>
            </a:r>
          </a:p>
        </p:txBody>
      </p:sp>
    </p:spTree>
    <p:extLst>
      <p:ext uri="{BB962C8B-B14F-4D97-AF65-F5344CB8AC3E}">
        <p14:creationId xmlns:p14="http://schemas.microsoft.com/office/powerpoint/2010/main" val="287825767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096000" cy="1066800"/>
          </a:xfrm>
        </p:spPr>
        <p:txBody>
          <a:bodyPr/>
          <a:lstStyle/>
          <a:p>
            <a:r>
              <a:rPr lang="en-US" dirty="0" smtClean="0"/>
              <a:t>Integra Optics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East Coast</a:t>
            </a:r>
          </a:p>
          <a:p>
            <a:r>
              <a:rPr lang="en-US" dirty="0" smtClean="0"/>
              <a:t>Performed well on technical requirements</a:t>
            </a:r>
          </a:p>
          <a:p>
            <a:r>
              <a:rPr lang="en-US" dirty="0" err="1" smtClean="0"/>
              <a:t>Pluggables</a:t>
            </a:r>
            <a:r>
              <a:rPr lang="en-US" dirty="0" smtClean="0"/>
              <a:t> and passives</a:t>
            </a:r>
          </a:p>
          <a:p>
            <a:r>
              <a:rPr lang="en-US" dirty="0" smtClean="0"/>
              <a:t>Higher price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84322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5943600" cy="1066800"/>
          </a:xfrm>
        </p:spPr>
        <p:txBody>
          <a:bodyPr/>
          <a:lstStyle/>
          <a:p>
            <a:r>
              <a:rPr lang="en-US" dirty="0" err="1" smtClean="0"/>
              <a:t>ChampionONE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Ohio</a:t>
            </a:r>
            <a:endParaRPr lang="en-US" dirty="0"/>
          </a:p>
          <a:p>
            <a:r>
              <a:rPr lang="en-US" dirty="0" smtClean="0"/>
              <a:t>Vendor used on original CWDM deployments on </a:t>
            </a:r>
            <a:r>
              <a:rPr lang="en-US" dirty="0" err="1" smtClean="0"/>
              <a:t>Wiscnet</a:t>
            </a:r>
            <a:r>
              <a:rPr lang="en-US" dirty="0" smtClean="0"/>
              <a:t> and UW</a:t>
            </a:r>
          </a:p>
          <a:p>
            <a:r>
              <a:rPr lang="en-US" dirty="0" smtClean="0"/>
              <a:t>Reseller of AFOP (Cisco) CWDM Passives</a:t>
            </a:r>
            <a:endParaRPr lang="en-US" dirty="0" smtClean="0"/>
          </a:p>
          <a:p>
            <a:r>
              <a:rPr lang="en-US" dirty="0" smtClean="0"/>
              <a:t>Responded to tunable section only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87237683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/>
          <a:lstStyle/>
          <a:p>
            <a:r>
              <a:rPr lang="en-US" dirty="0" err="1" smtClean="0"/>
              <a:t>Moduletek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Shenzhen, China</a:t>
            </a:r>
          </a:p>
          <a:p>
            <a:r>
              <a:rPr lang="en-US" dirty="0" smtClean="0"/>
              <a:t>Vendor used on UW </a:t>
            </a:r>
            <a:r>
              <a:rPr lang="en-US" dirty="0" err="1" smtClean="0"/>
              <a:t>SysNet</a:t>
            </a:r>
            <a:r>
              <a:rPr lang="en-US" dirty="0" smtClean="0"/>
              <a:t> as well as UW Madison campus CWDM deployment</a:t>
            </a:r>
            <a:endParaRPr lang="en-US" dirty="0" smtClean="0"/>
          </a:p>
          <a:p>
            <a:r>
              <a:rPr lang="en-US" dirty="0" smtClean="0"/>
              <a:t>Provides </a:t>
            </a:r>
            <a:r>
              <a:rPr lang="en-US" dirty="0" err="1" smtClean="0"/>
              <a:t>Pluggables</a:t>
            </a:r>
            <a:r>
              <a:rPr lang="en-US" dirty="0" smtClean="0"/>
              <a:t> and Passives</a:t>
            </a:r>
            <a:endParaRPr lang="en-US" dirty="0" smtClean="0"/>
          </a:p>
          <a:p>
            <a:r>
              <a:rPr lang="en-US" dirty="0" smtClean="0"/>
              <a:t>Relationship over several years with various UW’s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4375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/>
          <a:lstStyle/>
          <a:p>
            <a:r>
              <a:rPr lang="en-US" dirty="0" err="1" smtClean="0"/>
              <a:t>ProLabs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Minneapolis and UK Offices</a:t>
            </a:r>
            <a:endParaRPr lang="en-US" dirty="0" smtClean="0"/>
          </a:p>
          <a:p>
            <a:r>
              <a:rPr lang="en-US" dirty="0" smtClean="0"/>
              <a:t>Provides </a:t>
            </a:r>
            <a:r>
              <a:rPr lang="en-US" dirty="0" err="1" smtClean="0"/>
              <a:t>Pluggables</a:t>
            </a:r>
            <a:r>
              <a:rPr lang="en-US" dirty="0" smtClean="0"/>
              <a:t> and Passives</a:t>
            </a:r>
            <a:endParaRPr lang="en-US" dirty="0" smtClean="0"/>
          </a:p>
          <a:p>
            <a:r>
              <a:rPr lang="en-US" dirty="0" smtClean="0"/>
              <a:t>Responded to all lots</a:t>
            </a:r>
          </a:p>
          <a:p>
            <a:r>
              <a:rPr lang="en-US" dirty="0" smtClean="0"/>
              <a:t>Upcoming (Q1 2017) </a:t>
            </a:r>
            <a:r>
              <a:rPr lang="en-US" dirty="0" err="1" smtClean="0"/>
              <a:t>Protune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36197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/>
          <a:lstStyle/>
          <a:p>
            <a:r>
              <a:rPr lang="en-US" dirty="0" smtClean="0"/>
              <a:t>Solid Optics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Netherlands and California</a:t>
            </a:r>
            <a:endParaRPr lang="en-US" dirty="0" smtClean="0"/>
          </a:p>
          <a:p>
            <a:r>
              <a:rPr lang="en-US" dirty="0" smtClean="0"/>
              <a:t>Provides </a:t>
            </a:r>
            <a:r>
              <a:rPr lang="en-US" dirty="0" err="1" smtClean="0"/>
              <a:t>Pluggables</a:t>
            </a:r>
            <a:r>
              <a:rPr lang="en-US" dirty="0" smtClean="0"/>
              <a:t> and Passives</a:t>
            </a:r>
          </a:p>
          <a:p>
            <a:r>
              <a:rPr lang="en-US" dirty="0" smtClean="0"/>
              <a:t>Responded to all lots</a:t>
            </a:r>
          </a:p>
          <a:p>
            <a:r>
              <a:rPr lang="en-US" dirty="0" smtClean="0"/>
              <a:t>Includes </a:t>
            </a:r>
            <a:r>
              <a:rPr lang="en-US" dirty="0" err="1" smtClean="0"/>
              <a:t>Multifiber</a:t>
            </a:r>
            <a:r>
              <a:rPr lang="en-US" dirty="0" smtClean="0"/>
              <a:t> tool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6470452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endParaRPr lang="en-US" dirty="0" smtClean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r>
              <a:rPr lang="en-US" sz="3600" dirty="0" err="1">
                <a:solidFill>
                  <a:srgbClr val="0070C0"/>
                </a:solidFill>
              </a:rPr>
              <a:t>d</a:t>
            </a:r>
            <a:r>
              <a:rPr lang="en-US" sz="3600" dirty="0" err="1" smtClean="0">
                <a:solidFill>
                  <a:srgbClr val="0070C0"/>
                </a:solidFill>
              </a:rPr>
              <a:t>an.parenteau@wisc.edu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  <a:hlinkClick r:id="rId4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12301</TotalTime>
  <Words>179</Words>
  <Application>Microsoft Macintosh PowerPoint</Application>
  <PresentationFormat>On-screen Show (4:3)</PresentationFormat>
  <Paragraphs>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 Black</vt:lpstr>
      <vt:lpstr>Arial</vt:lpstr>
      <vt:lpstr>UW System 101</vt:lpstr>
      <vt:lpstr>UW Madison Optical RFP</vt:lpstr>
      <vt:lpstr>UW Madison Optical RFP Overview</vt:lpstr>
      <vt:lpstr>Montclair</vt:lpstr>
      <vt:lpstr>Integra Optics</vt:lpstr>
      <vt:lpstr>ChampionONE</vt:lpstr>
      <vt:lpstr>Moduletek</vt:lpstr>
      <vt:lpstr>ProLabs</vt:lpstr>
      <vt:lpstr>Solid Optics</vt:lpstr>
      <vt:lpstr>Questions?</vt:lpstr>
    </vt:vector>
  </TitlesOfParts>
  <Company>UW System Administration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mike.schlicht@wiscnet.net</dc:creator>
  <cp:lastModifiedBy>Dan Parenteau</cp:lastModifiedBy>
  <cp:revision>340</cp:revision>
  <cp:lastPrinted>2014-04-24T17:00:02Z</cp:lastPrinted>
  <dcterms:created xsi:type="dcterms:W3CDTF">2005-09-14T17:31:16Z</dcterms:created>
  <dcterms:modified xsi:type="dcterms:W3CDTF">2017-08-09T19:38:33Z</dcterms:modified>
</cp:coreProperties>
</file>