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2" r:id="rId1"/>
  </p:sldMasterIdLst>
  <p:notesMasterIdLst>
    <p:notesMasterId r:id="rId18"/>
  </p:notesMasterIdLst>
  <p:handoutMasterIdLst>
    <p:handoutMasterId r:id="rId19"/>
  </p:handoutMasterIdLst>
  <p:sldIdLst>
    <p:sldId id="460" r:id="rId2"/>
    <p:sldId id="468" r:id="rId3"/>
    <p:sldId id="488" r:id="rId4"/>
    <p:sldId id="489" r:id="rId5"/>
    <p:sldId id="490" r:id="rId6"/>
    <p:sldId id="491" r:id="rId7"/>
    <p:sldId id="492" r:id="rId8"/>
    <p:sldId id="493" r:id="rId9"/>
    <p:sldId id="494" r:id="rId10"/>
    <p:sldId id="495" r:id="rId11"/>
    <p:sldId id="496" r:id="rId12"/>
    <p:sldId id="497" r:id="rId13"/>
    <p:sldId id="498" r:id="rId14"/>
    <p:sldId id="499" r:id="rId15"/>
    <p:sldId id="500" r:id="rId16"/>
    <p:sldId id="480" r:id="rId17"/>
  </p:sldIdLst>
  <p:sldSz cx="9144000" cy="6858000" type="screen4x3"/>
  <p:notesSz cx="9236075" cy="7010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4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33CC"/>
    <a:srgbClr val="FF0000"/>
    <a:srgbClr val="FFFF00"/>
    <a:srgbClr val="90004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4602" autoAdjust="0"/>
    <p:restoredTop sz="86420" autoAdjust="0"/>
  </p:normalViewPr>
  <p:slideViewPr>
    <p:cSldViewPr>
      <p:cViewPr varScale="1">
        <p:scale>
          <a:sx n="125" d="100"/>
          <a:sy n="125" d="100"/>
        </p:scale>
        <p:origin x="-120" y="-296"/>
      </p:cViewPr>
      <p:guideLst>
        <p:guide orient="horz" pos="4272"/>
        <p:guide pos="2880"/>
      </p:guideLst>
    </p:cSldViewPr>
  </p:slideViewPr>
  <p:outlineViewPr>
    <p:cViewPr>
      <p:scale>
        <a:sx n="33" d="100"/>
        <a:sy n="33" d="100"/>
      </p:scale>
      <p:origin x="0" y="8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014" y="54"/>
      </p:cViewPr>
      <p:guideLst>
        <p:guide orient="horz" pos="2208"/>
        <p:guide pos="29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6B239-B09E-47D8-8DFD-60B66E0A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40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29" y="3329940"/>
            <a:ext cx="7388022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CED8C79-A234-450D-A201-E75BE8FF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10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233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 billed as</a:t>
            </a:r>
            <a:r>
              <a:rPr lang="en-US" baseline="0" dirty="0" smtClean="0"/>
              <a:t> a LAMP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C4A1-3512-4D51-88DF-D5B74A63FE5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847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  <a:effectLst/>
        </p:spPr>
        <p:txBody>
          <a:bodyPr/>
          <a:lstStyle>
            <a:lvl1pPr>
              <a:defRPr sz="4800" b="0">
                <a:solidFill>
                  <a:srgbClr val="900040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 advTm="10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dcim.org/features.html" TargetMode="External"/><Relationship Id="rId4" Type="http://schemas.openxmlformats.org/officeDocument/2006/relationships/hyperlink" Target="http://www.opendcim.org/downloads.html" TargetMode="External"/><Relationship Id="rId5" Type="http://schemas.openxmlformats.org/officeDocument/2006/relationships/hyperlink" Target="https://github.com/samilliken/openDCIM" TargetMode="External"/><Relationship Id="rId6" Type="http://schemas.openxmlformats.org/officeDocument/2006/relationships/hyperlink" Target="http://www.opendcim.org/demo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opendcim.org/wiki/index.php/Main_Pag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christian@doit.wisc.edu" TargetMode="External"/><Relationship Id="rId4" Type="http://schemas.openxmlformats.org/officeDocument/2006/relationships/hyperlink" Target="mailto:mschlicht@uwsa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Bill</a:t>
            </a:r>
            <a:r>
              <a:rPr lang="en-US" baseline="0" dirty="0" smtClean="0"/>
              <a:t> Jensen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UW</a:t>
            </a:r>
            <a:r>
              <a:rPr lang="en-US" dirty="0" smtClean="0"/>
              <a:t> Madison</a:t>
            </a:r>
            <a:r>
              <a:rPr lang="en-US" baseline="0" dirty="0" smtClean="0"/>
              <a:t> </a:t>
            </a:r>
            <a:r>
              <a:rPr lang="en-US" dirty="0" err="1" smtClean="0"/>
              <a:t>OpenDCIM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53200" y="6182405"/>
            <a:ext cx="2362200" cy="5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50000"/>
              </a:spcAft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8/10/2017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Logical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Data </a:t>
            </a:r>
            <a:r>
              <a:rPr lang="en-US" dirty="0" smtClean="0"/>
              <a:t>Center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sz="2400" b="0" dirty="0" smtClean="0"/>
              <a:t>An </a:t>
            </a:r>
            <a:r>
              <a:rPr lang="en-US" sz="2400" b="0" dirty="0" smtClean="0"/>
              <a:t>area that includes all of the space, power, cabinets, </a:t>
            </a:r>
            <a:r>
              <a:rPr lang="en-US" sz="2400" b="0" dirty="0" smtClean="0"/>
              <a:t>facilities</a:t>
            </a:r>
            <a:r>
              <a:rPr lang="en-US" sz="2400" b="0" dirty="0" smtClean="0"/>
              <a:t>, </a:t>
            </a:r>
            <a:r>
              <a:rPr lang="en-US" sz="2400" b="0" dirty="0" smtClean="0"/>
              <a:t>etc</a:t>
            </a:r>
          </a:p>
          <a:p>
            <a:pPr>
              <a:buFont typeface="Arial"/>
              <a:buChar char="•"/>
            </a:pPr>
            <a:r>
              <a:rPr lang="en-US" dirty="0" smtClean="0"/>
              <a:t>Containers </a:t>
            </a:r>
          </a:p>
          <a:p>
            <a:pPr>
              <a:buNone/>
            </a:pPr>
            <a:r>
              <a:rPr lang="en-US" b="0" dirty="0" smtClean="0"/>
              <a:t>		Allows </a:t>
            </a:r>
            <a:r>
              <a:rPr lang="en-US" b="0" dirty="0" smtClean="0"/>
              <a:t>for organizing Data Centers or (nesting) other </a:t>
            </a:r>
            <a:r>
              <a:rPr lang="en-US" b="0" dirty="0" smtClean="0"/>
              <a:t>Containers</a:t>
            </a:r>
          </a:p>
          <a:p>
            <a:pPr>
              <a:buFont typeface="Arial"/>
              <a:buChar char="•"/>
            </a:pPr>
            <a:r>
              <a:rPr lang="en-US" dirty="0" smtClean="0"/>
              <a:t>Zones </a:t>
            </a:r>
          </a:p>
          <a:p>
            <a:pPr>
              <a:buNone/>
            </a:pPr>
            <a:r>
              <a:rPr lang="en-US" b="0" dirty="0" smtClean="0"/>
              <a:t>		A </a:t>
            </a:r>
            <a:r>
              <a:rPr lang="en-US" b="0" dirty="0" smtClean="0"/>
              <a:t>logical or physical area of a data </a:t>
            </a:r>
            <a:r>
              <a:rPr lang="en-US" b="0" dirty="0" smtClean="0"/>
              <a:t>center</a:t>
            </a:r>
          </a:p>
          <a:p>
            <a:pPr>
              <a:buFont typeface="Arial"/>
              <a:buChar char="•"/>
            </a:pPr>
            <a:r>
              <a:rPr lang="en-US" dirty="0" smtClean="0"/>
              <a:t>Rows </a:t>
            </a:r>
          </a:p>
          <a:p>
            <a:pPr>
              <a:buNone/>
            </a:pPr>
            <a:r>
              <a:rPr lang="en-US" b="0" dirty="0" smtClean="0"/>
              <a:t>		A </a:t>
            </a:r>
            <a:r>
              <a:rPr lang="en-US" b="0" dirty="0" smtClean="0"/>
              <a:t>collection of sequential collection of racks</a:t>
            </a:r>
            <a:endParaRPr lang="en-US" b="0" dirty="0"/>
          </a:p>
        </p:txBody>
      </p:sp>
    </p:spTree>
  </p:cSld>
  <p:clrMapOvr>
    <a:masterClrMapping/>
  </p:clrMapOvr>
  <p:transition advClick="0" advTm="10000"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UW Interest (Why are we looking at this?)</a:t>
            </a:r>
          </a:p>
          <a:p>
            <a:r>
              <a:rPr lang="en-US" dirty="0" smtClean="0"/>
              <a:t>Status</a:t>
            </a:r>
          </a:p>
          <a:p>
            <a:r>
              <a:rPr lang="en-US" dirty="0" smtClean="0"/>
              <a:t>Queued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Click="0" advTm="10000"/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</a:t>
            </a:r>
            <a:r>
              <a:rPr lang="en-US" baseline="0" dirty="0" smtClean="0"/>
              <a:t>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/>
              <a:t>need simple, common, sharable, editable</a:t>
            </a:r>
            <a:r>
              <a:rPr lang="en-US" dirty="0" smtClean="0"/>
              <a:t> documentation </a:t>
            </a:r>
            <a:r>
              <a:rPr lang="en-US" dirty="0" smtClean="0"/>
              <a:t>for reference and planning. Bonus points if multi-platform, has workflow features, allows for levels of authentication, doesn't</a:t>
            </a:r>
            <a:r>
              <a:rPr lang="en-US" dirty="0" smtClean="0"/>
              <a:t> excessively </a:t>
            </a:r>
            <a:r>
              <a:rPr lang="en-US" dirty="0" smtClean="0"/>
              <a:t>duplicate work, and is mobile friendly.</a:t>
            </a:r>
            <a:r>
              <a:rPr lang="en-US" dirty="0" smtClean="0"/>
              <a:t> 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have some success with this but it still remains a challenge.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OpenDCIM</a:t>
            </a:r>
            <a:r>
              <a:rPr lang="en-US" dirty="0" smtClean="0"/>
              <a:t> </a:t>
            </a:r>
            <a:r>
              <a:rPr lang="en-US" dirty="0" smtClean="0"/>
              <a:t>appears to adequately bridge some of the gaps</a:t>
            </a:r>
            <a:endParaRPr lang="en-US" dirty="0"/>
          </a:p>
        </p:txBody>
      </p:sp>
    </p:spTree>
  </p:cSld>
  <p:clrMapOvr>
    <a:masterClrMapping/>
  </p:clrMapOvr>
  <p:transition advClick="0" advTm="10000"/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Deployed </a:t>
            </a:r>
            <a:r>
              <a:rPr lang="en-US" dirty="0" smtClean="0"/>
              <a:t>a machine with running </a:t>
            </a:r>
            <a:r>
              <a:rPr lang="en-US" dirty="0" err="1" smtClean="0"/>
              <a:t>OpenDCIM</a:t>
            </a:r>
            <a:endParaRPr lang="en-US" dirty="0" smtClean="0"/>
          </a:p>
          <a:p>
            <a:r>
              <a:rPr lang="en-US" dirty="0" smtClean="0"/>
              <a:t>Created </a:t>
            </a:r>
            <a:r>
              <a:rPr lang="en-US" dirty="0" smtClean="0"/>
              <a:t>some data </a:t>
            </a:r>
            <a:r>
              <a:rPr lang="en-US" dirty="0" smtClean="0"/>
              <a:t>centers</a:t>
            </a:r>
          </a:p>
          <a:p>
            <a:r>
              <a:rPr lang="en-US" dirty="0" smtClean="0"/>
              <a:t>Created </a:t>
            </a:r>
            <a:r>
              <a:rPr lang="en-US" dirty="0" smtClean="0"/>
              <a:t>a few racks/rows</a:t>
            </a:r>
            <a:r>
              <a:rPr lang="en-US" dirty="0" smtClean="0"/>
              <a:t> </a:t>
            </a:r>
          </a:p>
          <a:p>
            <a:r>
              <a:rPr lang="en-US" dirty="0" smtClean="0"/>
              <a:t>Created </a:t>
            </a:r>
            <a:r>
              <a:rPr lang="en-US" dirty="0" smtClean="0"/>
              <a:t>a few</a:t>
            </a:r>
            <a:r>
              <a:rPr lang="en-US" dirty="0" smtClean="0"/>
              <a:t> manufacturer </a:t>
            </a:r>
            <a:r>
              <a:rPr lang="en-US" dirty="0" smtClean="0"/>
              <a:t>and models of equipment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Populated </a:t>
            </a:r>
            <a:r>
              <a:rPr lang="en-US" dirty="0" smtClean="0"/>
              <a:t>some racks</a:t>
            </a:r>
            <a:r>
              <a:rPr lang="en-US" dirty="0" smtClean="0"/>
              <a:t> </a:t>
            </a:r>
          </a:p>
          <a:p>
            <a:r>
              <a:rPr lang="en-US" dirty="0" smtClean="0"/>
              <a:t>Created </a:t>
            </a:r>
            <a:r>
              <a:rPr lang="en-US" dirty="0" smtClean="0"/>
              <a:t>a few Containers and Zones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Tested </a:t>
            </a:r>
            <a:r>
              <a:rPr lang="en-US" dirty="0" smtClean="0"/>
              <a:t>bulk import of devices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Started </a:t>
            </a:r>
            <a:r>
              <a:rPr lang="en-US" dirty="0" smtClean="0"/>
              <a:t>to model DC distribution</a:t>
            </a:r>
            <a:endParaRPr lang="en-US" dirty="0"/>
          </a:p>
        </p:txBody>
      </p:sp>
    </p:spTree>
  </p:cSld>
  <p:clrMapOvr>
    <a:masterClrMapping/>
  </p:clrMapOvr>
  <p:transition advClick="0" advTm="10000"/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– What’s in the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smtClean="0"/>
              <a:t>a few more essential models of </a:t>
            </a:r>
            <a:r>
              <a:rPr lang="en-US" dirty="0" smtClean="0"/>
              <a:t>equipment</a:t>
            </a:r>
          </a:p>
          <a:p>
            <a:r>
              <a:rPr lang="en-US" dirty="0" smtClean="0"/>
              <a:t>Create </a:t>
            </a:r>
            <a:r>
              <a:rPr lang="en-US" dirty="0" smtClean="0"/>
              <a:t>and populate cabinets in key locations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Try </a:t>
            </a:r>
            <a:r>
              <a:rPr lang="en-US" dirty="0" smtClean="0"/>
              <a:t>to more accurately model</a:t>
            </a:r>
            <a:r>
              <a:rPr lang="en-US" dirty="0" smtClean="0"/>
              <a:t> </a:t>
            </a:r>
          </a:p>
          <a:p>
            <a:r>
              <a:rPr lang="en-US" dirty="0" smtClean="0"/>
              <a:t>DC </a:t>
            </a:r>
            <a:r>
              <a:rPr lang="en-US" dirty="0" smtClean="0"/>
              <a:t>power panels and distribution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Apply </a:t>
            </a:r>
            <a:r>
              <a:rPr lang="en-US" dirty="0" smtClean="0"/>
              <a:t>minor </a:t>
            </a:r>
            <a:r>
              <a:rPr lang="en-US" dirty="0" smtClean="0"/>
              <a:t>fixes </a:t>
            </a:r>
            <a:r>
              <a:rPr lang="en-US" dirty="0" smtClean="0"/>
              <a:t>to code as needed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Integrate </a:t>
            </a:r>
            <a:r>
              <a:rPr lang="en-US" dirty="0" err="1" smtClean="0"/>
              <a:t>OpenDCIM</a:t>
            </a:r>
            <a:r>
              <a:rPr lang="en-US" dirty="0" smtClean="0"/>
              <a:t> application authorization into existing facilities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Move </a:t>
            </a:r>
            <a:r>
              <a:rPr lang="en-US" dirty="0" smtClean="0"/>
              <a:t>application onto a production machine</a:t>
            </a:r>
            <a:endParaRPr lang="en-US" dirty="0"/>
          </a:p>
        </p:txBody>
      </p:sp>
    </p:spTree>
  </p:cSld>
  <p:clrMapOvr>
    <a:masterClrMapping/>
  </p:clrMapOvr>
  <p:transition advClick="0" advTm="10000"/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Links/URLs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/>
          <a:lstStyle/>
          <a:p>
            <a:r>
              <a:rPr lang="en-US" dirty="0" smtClean="0"/>
              <a:t>Wiki</a:t>
            </a:r>
          </a:p>
          <a:p>
            <a:pPr lvl="1"/>
            <a:r>
              <a:rPr lang="en-US" b="0" dirty="0" smtClean="0">
                <a:hlinkClick r:id="rId2"/>
              </a:rPr>
              <a:t>http</a:t>
            </a:r>
            <a:r>
              <a:rPr lang="en-US" b="0" dirty="0" smtClean="0">
                <a:hlinkClick r:id="rId2"/>
              </a:rPr>
              <a:t>://wiki.opendcim.org/wiki/index.php/</a:t>
            </a:r>
            <a:r>
              <a:rPr lang="en-US" b="0" dirty="0" smtClean="0">
                <a:hlinkClick r:id="rId2"/>
              </a:rPr>
              <a:t>Main_Page</a:t>
            </a:r>
            <a:endParaRPr lang="en-US" b="0" dirty="0" smtClean="0"/>
          </a:p>
          <a:p>
            <a:r>
              <a:rPr lang="en-US" dirty="0" smtClean="0"/>
              <a:t>Features</a:t>
            </a:r>
          </a:p>
          <a:p>
            <a:pPr lvl="1"/>
            <a:r>
              <a:rPr lang="en-US" b="0" dirty="0" smtClean="0">
                <a:hlinkClick r:id="rId3"/>
              </a:rPr>
              <a:t>http</a:t>
            </a:r>
            <a:r>
              <a:rPr lang="en-US" b="0" dirty="0" smtClean="0">
                <a:hlinkClick r:id="rId3"/>
              </a:rPr>
              <a:t>://www.opendcim.org/</a:t>
            </a:r>
            <a:r>
              <a:rPr lang="en-US" b="0" dirty="0" smtClean="0">
                <a:hlinkClick r:id="rId3"/>
              </a:rPr>
              <a:t>features.html</a:t>
            </a:r>
            <a:endParaRPr lang="en-US" b="0" dirty="0" smtClean="0"/>
          </a:p>
          <a:p>
            <a:r>
              <a:rPr lang="en-US" dirty="0" smtClean="0"/>
              <a:t>Software</a:t>
            </a:r>
          </a:p>
          <a:p>
            <a:pPr lvl="1"/>
            <a:r>
              <a:rPr lang="en-US" b="0" dirty="0" smtClean="0">
                <a:hlinkClick r:id="rId4"/>
              </a:rPr>
              <a:t>http</a:t>
            </a:r>
            <a:r>
              <a:rPr lang="en-US" b="0" dirty="0" smtClean="0">
                <a:hlinkClick r:id="rId4"/>
              </a:rPr>
              <a:t>://www.opendcim.org/</a:t>
            </a:r>
            <a:r>
              <a:rPr lang="en-US" b="0" dirty="0" smtClean="0">
                <a:hlinkClick r:id="rId4"/>
              </a:rPr>
              <a:t>downloads.html</a:t>
            </a:r>
            <a:endParaRPr lang="en-US" b="0" dirty="0" smtClean="0"/>
          </a:p>
          <a:p>
            <a:pPr lvl="1"/>
            <a:r>
              <a:rPr lang="en-US" b="0" dirty="0" smtClean="0">
                <a:hlinkClick r:id="rId5"/>
              </a:rPr>
              <a:t>https</a:t>
            </a:r>
            <a:r>
              <a:rPr lang="en-US" b="0" dirty="0" smtClean="0">
                <a:hlinkClick r:id="rId5"/>
              </a:rPr>
              <a:t>://github.com/samilliken/</a:t>
            </a:r>
            <a:r>
              <a:rPr lang="en-US" b="0" dirty="0" smtClean="0">
                <a:hlinkClick r:id="rId5"/>
              </a:rPr>
              <a:t>openDCIM</a:t>
            </a:r>
            <a:endParaRPr lang="en-US" b="0" dirty="0" smtClean="0"/>
          </a:p>
          <a:p>
            <a:r>
              <a:rPr lang="en-US" dirty="0" err="1" smtClean="0"/>
              <a:t>OpenDCIM</a:t>
            </a:r>
            <a:r>
              <a:rPr lang="en-US" dirty="0" smtClean="0"/>
              <a:t> Demo</a:t>
            </a:r>
          </a:p>
          <a:p>
            <a:pPr lvl="1"/>
            <a:r>
              <a:rPr lang="en-US" b="0" dirty="0" smtClean="0">
                <a:hlinkClick r:id="rId6"/>
              </a:rPr>
              <a:t>http</a:t>
            </a:r>
            <a:r>
              <a:rPr lang="en-US" b="0" dirty="0" smtClean="0">
                <a:hlinkClick r:id="rId6"/>
              </a:rPr>
              <a:t>://www.opendcim.org/</a:t>
            </a:r>
            <a:r>
              <a:rPr lang="en-US" b="0" dirty="0" smtClean="0">
                <a:hlinkClick r:id="rId6"/>
              </a:rPr>
              <a:t>demo.html</a:t>
            </a:r>
            <a:endParaRPr lang="en-US" b="0" dirty="0" smtClean="0"/>
          </a:p>
          <a:p>
            <a:r>
              <a:rPr lang="en-US" dirty="0" err="1" smtClean="0"/>
              <a:t>Youtube</a:t>
            </a:r>
            <a:endParaRPr lang="en-US" dirty="0" smtClean="0"/>
          </a:p>
          <a:p>
            <a:pPr lvl="1"/>
            <a:r>
              <a:rPr lang="en-US" b="0" dirty="0" smtClean="0"/>
              <a:t>https</a:t>
            </a:r>
            <a:r>
              <a:rPr lang="en-US" b="0" dirty="0" smtClean="0"/>
              <a:t>://www.youtube.com/channel/UCdDKR8jKgL_3C9YbH-cwb8Q</a:t>
            </a:r>
            <a:endParaRPr lang="en-US" b="0" dirty="0"/>
          </a:p>
        </p:txBody>
      </p:sp>
    </p:spTree>
  </p:cSld>
  <p:clrMapOvr>
    <a:masterClrMapping/>
  </p:clrMapOvr>
  <p:transition advClick="0" advTm="10000"/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0668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endParaRPr lang="en-US" dirty="0" smtClean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3"/>
              </a:rPr>
              <a:t>b</a:t>
            </a:r>
            <a:r>
              <a:rPr lang="en-US" sz="3600" dirty="0" smtClean="0">
                <a:solidFill>
                  <a:srgbClr val="0070C0"/>
                </a:solidFill>
                <a:hlinkClick r:id="rId3"/>
              </a:rPr>
              <a:t>ill.jensen</a:t>
            </a:r>
            <a:r>
              <a:rPr lang="en-US" sz="3600" dirty="0" smtClean="0">
                <a:solidFill>
                  <a:srgbClr val="0070C0"/>
                </a:solidFill>
                <a:hlinkClick r:id="rId3"/>
              </a:rPr>
              <a:t>@</a:t>
            </a:r>
            <a:r>
              <a:rPr lang="en-US" sz="3600" dirty="0" smtClean="0">
                <a:solidFill>
                  <a:srgbClr val="0070C0"/>
                </a:solidFill>
                <a:hlinkClick r:id="rId3"/>
              </a:rPr>
              <a:t>wisc.edu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  <a:hlinkClick r:id="rId4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066800"/>
          </a:xfrm>
        </p:spPr>
        <p:txBody>
          <a:bodyPr/>
          <a:lstStyle/>
          <a:p>
            <a:r>
              <a:rPr lang="en-US" dirty="0" err="1" smtClean="0"/>
              <a:t>OpenDCIM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lvl="0">
              <a:buFont typeface="Arial"/>
              <a:buChar char="•"/>
            </a:pPr>
            <a:r>
              <a:rPr lang="en-US" b="0" dirty="0" smtClean="0"/>
              <a:t>Overview</a:t>
            </a:r>
          </a:p>
          <a:p>
            <a:pPr lvl="0">
              <a:buFont typeface="Arial"/>
              <a:buChar char="•"/>
            </a:pPr>
            <a:r>
              <a:rPr lang="en-US" b="0" dirty="0" smtClean="0"/>
              <a:t>Goals</a:t>
            </a:r>
          </a:p>
          <a:p>
            <a:pPr lvl="0">
              <a:buFont typeface="Arial"/>
              <a:buChar char="•"/>
            </a:pPr>
            <a:r>
              <a:rPr lang="en-US" b="0" dirty="0" smtClean="0"/>
              <a:t>System Requirements</a:t>
            </a:r>
          </a:p>
          <a:p>
            <a:pPr lvl="0">
              <a:buFont typeface="Arial"/>
              <a:buChar char="•"/>
            </a:pPr>
            <a:r>
              <a:rPr lang="en-US" b="0" dirty="0" smtClean="0"/>
              <a:t>Features</a:t>
            </a:r>
          </a:p>
          <a:p>
            <a:pPr lvl="0">
              <a:buNone/>
            </a:pPr>
            <a:endParaRPr lang="en-US" b="0" dirty="0" smtClean="0"/>
          </a:p>
          <a:p>
            <a:pPr lvl="0">
              <a:buNone/>
            </a:pPr>
            <a:endParaRPr lang="en-US" b="0" dirty="0" smtClean="0"/>
          </a:p>
          <a:p>
            <a:pPr lvl="0">
              <a:buNone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8676716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OpenDCIM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0" dirty="0" smtClean="0"/>
              <a:t>What is it?</a:t>
            </a:r>
          </a:p>
          <a:p>
            <a:pPr lvl="0">
              <a:buFont typeface="Arial"/>
              <a:buChar char="•"/>
            </a:pPr>
            <a:r>
              <a:rPr lang="en-US" b="0" dirty="0" smtClean="0"/>
              <a:t>A web based Data Center Infrastructure Management application</a:t>
            </a:r>
          </a:p>
          <a:p>
            <a:pPr lvl="0">
              <a:buFont typeface="Arial"/>
              <a:buChar char="•"/>
            </a:pPr>
            <a:r>
              <a:rPr lang="en-US" b="0" dirty="0" smtClean="0"/>
              <a:t>Free</a:t>
            </a:r>
          </a:p>
          <a:p>
            <a:pPr lvl="0">
              <a:buFont typeface="Arial"/>
              <a:buChar char="•"/>
            </a:pPr>
            <a:r>
              <a:rPr lang="en-US" b="0" dirty="0" smtClean="0"/>
              <a:t>GPL v3 license</a:t>
            </a:r>
          </a:p>
          <a:p>
            <a:pPr lvl="0">
              <a:buFont typeface="Arial"/>
              <a:buChar char="•"/>
            </a:pPr>
            <a:r>
              <a:rPr lang="en-US" b="0" dirty="0" smtClean="0"/>
              <a:t>Written by Scott Milliken of ORNL</a:t>
            </a:r>
          </a:p>
          <a:p>
            <a:endParaRPr lang="en-US" dirty="0"/>
          </a:p>
        </p:txBody>
      </p:sp>
    </p:spTree>
  </p:cSld>
  <p:clrMapOvr>
    <a:masterClrMapping/>
  </p:clrMapOvr>
  <p:transition advClick="0" advTm="10000"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Provide </a:t>
            </a:r>
            <a:r>
              <a:rPr lang="en-US" b="0" dirty="0" smtClean="0"/>
              <a:t>complete physical inventory (asset tracking) of the data center   </a:t>
            </a:r>
            <a:r>
              <a:rPr lang="en-US" b="0" dirty="0" smtClean="0"/>
              <a:t> </a:t>
            </a:r>
          </a:p>
          <a:p>
            <a:r>
              <a:rPr lang="en-US" b="0" dirty="0" smtClean="0"/>
              <a:t>Support </a:t>
            </a:r>
            <a:r>
              <a:rPr lang="en-US" b="0" dirty="0" smtClean="0"/>
              <a:t>for Multiple Rooms (Data Centers</a:t>
            </a:r>
            <a:r>
              <a:rPr lang="en-US" b="0" dirty="0" smtClean="0"/>
              <a:t>)</a:t>
            </a:r>
          </a:p>
          <a:p>
            <a:r>
              <a:rPr lang="en-US" b="0" dirty="0" smtClean="0"/>
              <a:t>Management </a:t>
            </a:r>
            <a:r>
              <a:rPr lang="en-US" b="0" dirty="0" smtClean="0"/>
              <a:t>of the three key elements of capacity management - space, power, and cooling   </a:t>
            </a:r>
            <a:r>
              <a:rPr lang="en-US" b="0" dirty="0" smtClean="0"/>
              <a:t> </a:t>
            </a:r>
          </a:p>
          <a:p>
            <a:r>
              <a:rPr lang="en-US" b="0" dirty="0" smtClean="0"/>
              <a:t>Basic </a:t>
            </a:r>
            <a:r>
              <a:rPr lang="en-US" b="0" dirty="0" smtClean="0"/>
              <a:t>contact management and integration into existing business directory via </a:t>
            </a:r>
            <a:r>
              <a:rPr lang="en-US" b="0" dirty="0" err="1" smtClean="0"/>
              <a:t>UserID</a:t>
            </a:r>
            <a:r>
              <a:rPr lang="en-US" b="0" dirty="0" smtClean="0"/>
              <a:t>   </a:t>
            </a:r>
            <a:r>
              <a:rPr lang="en-US" b="0" dirty="0" smtClean="0"/>
              <a:t> </a:t>
            </a:r>
          </a:p>
          <a:p>
            <a:r>
              <a:rPr lang="en-US" b="0" dirty="0" smtClean="0"/>
              <a:t>Fault </a:t>
            </a:r>
            <a:r>
              <a:rPr lang="en-US" b="0" dirty="0" smtClean="0"/>
              <a:t>Tolerance Tracking - run a power outage simulation to see what would be affected as each source goes down   </a:t>
            </a:r>
            <a:r>
              <a:rPr lang="en-US" b="0" dirty="0" smtClean="0"/>
              <a:t> </a:t>
            </a:r>
          </a:p>
          <a:p>
            <a:r>
              <a:rPr lang="en-US" b="0" dirty="0" smtClean="0"/>
              <a:t>Computation </a:t>
            </a:r>
            <a:r>
              <a:rPr lang="en-US" b="0" dirty="0" smtClean="0"/>
              <a:t>of Center of Gravity for each cabinet 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advClick="0" advTm="10000"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r>
              <a:rPr lang="en-US" baseline="0" dirty="0" smtClean="0"/>
              <a:t>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Template management for devices, with ability to override per device    </a:t>
            </a:r>
          </a:p>
          <a:p>
            <a:r>
              <a:rPr lang="en-US" b="0" dirty="0" smtClean="0"/>
              <a:t>Optional tracking of cable connections within each cabinet, and for each switch device    </a:t>
            </a:r>
          </a:p>
          <a:p>
            <a:r>
              <a:rPr lang="en-US" b="0" dirty="0" smtClean="0"/>
              <a:t>Archival functions for equipment sent to salvage/disposal    </a:t>
            </a:r>
          </a:p>
          <a:p>
            <a:r>
              <a:rPr lang="en-US" b="0" dirty="0" smtClean="0"/>
              <a:t>Integration with intelligent power strips and UPS devices - APC, </a:t>
            </a:r>
            <a:r>
              <a:rPr lang="en-US" b="0" dirty="0" err="1" smtClean="0"/>
              <a:t>Geist</a:t>
            </a:r>
            <a:r>
              <a:rPr lang="en-US" b="0" dirty="0" smtClean="0"/>
              <a:t> Manufacturing, </a:t>
            </a:r>
            <a:r>
              <a:rPr lang="en-US" b="0" dirty="0" err="1" smtClean="0"/>
              <a:t>Liebert</a:t>
            </a:r>
            <a:r>
              <a:rPr lang="en-US" b="0" dirty="0" smtClean="0"/>
              <a:t>, and Server Technologies. </a:t>
            </a:r>
          </a:p>
          <a:p>
            <a:r>
              <a:rPr lang="en-US" b="0" dirty="0" smtClean="0"/>
              <a:t>Easy to update with </a:t>
            </a:r>
            <a:r>
              <a:rPr lang="en-US" b="0" dirty="0" err="1" smtClean="0"/>
              <a:t>OIDs</a:t>
            </a:r>
            <a:r>
              <a:rPr lang="en-US" b="0" dirty="0" smtClean="0"/>
              <a:t> for other manufacturers.    </a:t>
            </a:r>
          </a:p>
          <a:p>
            <a:r>
              <a:rPr lang="en-US" b="0" dirty="0" smtClean="0"/>
              <a:t>Open Architecture - All built on a </a:t>
            </a:r>
            <a:r>
              <a:rPr lang="en-US" b="0" dirty="0" err="1" smtClean="0"/>
              <a:t>MySQL</a:t>
            </a:r>
            <a:r>
              <a:rPr lang="en-US" b="0" dirty="0" smtClean="0"/>
              <a:t> database for easy report building, or export to other </a:t>
            </a:r>
            <a:r>
              <a:rPr lang="en-US" b="0" dirty="0" smtClean="0"/>
              <a:t>applications</a:t>
            </a:r>
          </a:p>
        </p:txBody>
      </p:sp>
    </p:spTree>
  </p:cSld>
  <p:clrMapOvr>
    <a:masterClrMapping/>
  </p:clrMapOvr>
  <p:transition advClick="0" advTm="10000"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System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r>
              <a:rPr lang="en-US" dirty="0" smtClean="0"/>
              <a:t>Web host running Apache </a:t>
            </a:r>
            <a:r>
              <a:rPr lang="en-US" dirty="0" smtClean="0"/>
              <a:t>2.x (or higher) with an SSL Enabled </a:t>
            </a:r>
            <a:r>
              <a:rPr lang="en-US" dirty="0" smtClean="0"/>
              <a:t>site.</a:t>
            </a:r>
            <a:endParaRPr lang="en-US" dirty="0" smtClean="0"/>
          </a:p>
          <a:p>
            <a:r>
              <a:rPr lang="en-US" dirty="0" err="1" smtClean="0"/>
              <a:t>MySQL</a:t>
            </a:r>
            <a:r>
              <a:rPr lang="en-US" dirty="0" smtClean="0"/>
              <a:t> </a:t>
            </a:r>
            <a:r>
              <a:rPr lang="en-US" dirty="0" smtClean="0"/>
              <a:t>5.x (or higher) </a:t>
            </a:r>
            <a:r>
              <a:rPr lang="en-US" dirty="0" smtClean="0"/>
              <a:t>database</a:t>
            </a:r>
            <a:endParaRPr lang="en-US" dirty="0" smtClean="0"/>
          </a:p>
          <a:p>
            <a:r>
              <a:rPr lang="en-US" dirty="0" smtClean="0"/>
              <a:t>PHP </a:t>
            </a:r>
            <a:r>
              <a:rPr lang="en-US" dirty="0" smtClean="0"/>
              <a:t>5.4 (or higher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User </a:t>
            </a:r>
            <a:r>
              <a:rPr lang="en-US" dirty="0" smtClean="0"/>
              <a:t>Authentication (either through Apache, or using LDAP)   </a:t>
            </a:r>
            <a:r>
              <a:rPr lang="en-US" dirty="0" smtClean="0"/>
              <a:t> </a:t>
            </a:r>
          </a:p>
          <a:p>
            <a:r>
              <a:rPr lang="en-US" dirty="0" smtClean="0"/>
              <a:t>Web </a:t>
            </a:r>
            <a:r>
              <a:rPr lang="en-US" dirty="0" smtClean="0"/>
              <a:t>Based Client</a:t>
            </a:r>
            <a:endParaRPr lang="en-US" dirty="0"/>
          </a:p>
        </p:txBody>
      </p:sp>
    </p:spTree>
  </p:cSld>
  <p:clrMapOvr>
    <a:masterClrMapping/>
  </p:clrMapOvr>
  <p:transition advClick="0" advTm="10000"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Current Key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Image </a:t>
            </a:r>
            <a:r>
              <a:rPr lang="en-US" b="0" dirty="0" smtClean="0"/>
              <a:t>mapping with custom image for creating clickable zones for each cabinet   </a:t>
            </a:r>
            <a:r>
              <a:rPr lang="en-US" b="0" dirty="0" smtClean="0"/>
              <a:t> </a:t>
            </a:r>
          </a:p>
          <a:p>
            <a:r>
              <a:rPr lang="en-US" b="0" dirty="0" smtClean="0"/>
              <a:t>Overlay </a:t>
            </a:r>
            <a:r>
              <a:rPr lang="en-US" b="0" dirty="0" smtClean="0"/>
              <a:t>layers on map for Power, Space, Temperature, and Weight capacity   </a:t>
            </a:r>
            <a:r>
              <a:rPr lang="en-US" b="0" dirty="0" smtClean="0"/>
              <a:t> </a:t>
            </a:r>
          </a:p>
          <a:p>
            <a:r>
              <a:rPr lang="en-US" b="0" dirty="0" smtClean="0"/>
              <a:t>Mapping </a:t>
            </a:r>
            <a:r>
              <a:rPr lang="en-US" b="0" dirty="0" smtClean="0"/>
              <a:t>of power connections from device -&gt; power strip -&gt; panel -&gt; source feed   </a:t>
            </a:r>
            <a:r>
              <a:rPr lang="en-US" b="0" dirty="0" smtClean="0"/>
              <a:t> </a:t>
            </a:r>
          </a:p>
          <a:p>
            <a:r>
              <a:rPr lang="en-US" b="0" dirty="0" smtClean="0"/>
              <a:t>Mapping </a:t>
            </a:r>
            <a:r>
              <a:rPr lang="en-US" b="0" dirty="0" smtClean="0"/>
              <a:t>of network connections to any device classified as a switch   </a:t>
            </a:r>
            <a:r>
              <a:rPr lang="en-US" b="0" dirty="0" smtClean="0"/>
              <a:t> </a:t>
            </a:r>
          </a:p>
          <a:p>
            <a:r>
              <a:rPr lang="en-US" b="0" dirty="0" smtClean="0"/>
              <a:t>Chassis </a:t>
            </a:r>
            <a:r>
              <a:rPr lang="en-US" b="0" dirty="0" smtClean="0"/>
              <a:t>device support   </a:t>
            </a:r>
            <a:r>
              <a:rPr lang="en-US" b="0" dirty="0" smtClean="0"/>
              <a:t> </a:t>
            </a:r>
          </a:p>
          <a:p>
            <a:r>
              <a:rPr lang="en-US" b="0" dirty="0" smtClean="0"/>
              <a:t>Graphical </a:t>
            </a:r>
            <a:r>
              <a:rPr lang="en-US" b="0" dirty="0" smtClean="0"/>
              <a:t>Cabinet Viewer (user must supply graphic images)   </a:t>
            </a:r>
            <a:r>
              <a:rPr lang="en-US" b="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advClick="0" advTm="10000"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Current Key Features</a:t>
            </a:r>
            <a:r>
              <a:rPr lang="en-US" dirty="0" smtClean="0"/>
              <a:t>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levels of user rights    </a:t>
            </a:r>
          </a:p>
          <a:p>
            <a:r>
              <a:rPr lang="en-US" dirty="0" smtClean="0"/>
              <a:t>Basic workflow system for generating rack requests   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Reporting </a:t>
            </a:r>
            <a:r>
              <a:rPr lang="en-US" dirty="0" smtClean="0"/>
              <a:t>on Hosting Costs by department based on a cost per U and cost per Watt formula   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Reporting </a:t>
            </a:r>
            <a:r>
              <a:rPr lang="en-US" dirty="0" smtClean="0"/>
              <a:t>on Fault Tolerance status for devices, and impact simulation of a panel or source feed outage   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Support </a:t>
            </a:r>
            <a:r>
              <a:rPr lang="en-US" dirty="0" smtClean="0"/>
              <a:t>for automatic transfer </a:t>
            </a:r>
            <a:r>
              <a:rPr lang="en-US" dirty="0" smtClean="0"/>
              <a:t>switches</a:t>
            </a:r>
            <a:endParaRPr lang="en-US" dirty="0"/>
          </a:p>
        </p:txBody>
      </p:sp>
    </p:spTree>
  </p:cSld>
  <p:clrMapOvr>
    <a:masterClrMapping/>
  </p:clrMapOvr>
  <p:transition advClick="0" advTm="10000"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 </a:t>
            </a:r>
            <a:r>
              <a:rPr lang="en-US" b="0" dirty="0" err="1" smtClean="0"/>
              <a:t>RESTful</a:t>
            </a:r>
            <a:r>
              <a:rPr lang="en-US" b="0" dirty="0" smtClean="0"/>
              <a:t> API   </a:t>
            </a:r>
            <a:r>
              <a:rPr lang="en-US" b="0" dirty="0" smtClean="0"/>
              <a:t> </a:t>
            </a:r>
          </a:p>
          <a:p>
            <a:r>
              <a:rPr lang="en-US" b="0" dirty="0" smtClean="0"/>
              <a:t>More </a:t>
            </a:r>
            <a:r>
              <a:rPr lang="en-US" b="0" dirty="0" smtClean="0"/>
              <a:t>Canned Reports</a:t>
            </a:r>
            <a:endParaRPr lang="en-US" b="0" dirty="0"/>
          </a:p>
        </p:txBody>
      </p:sp>
    </p:spTree>
  </p:cSld>
  <p:clrMapOvr>
    <a:masterClrMapping/>
  </p:clrMapOvr>
  <p:transition advClick="0" advTm="10000"/>
</p:sld>
</file>

<file path=ppt/theme/theme1.xml><?xml version="1.0" encoding="utf-8"?>
<a:theme xmlns:a="http://schemas.openxmlformats.org/drawingml/2006/main" name="UW System 101">
  <a:themeElements>
    <a:clrScheme name="UW System 1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System 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System 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12327</TotalTime>
  <Words>693</Words>
  <Application>Microsoft Macintosh PowerPoint</Application>
  <PresentationFormat>On-screen Show (4:3)</PresentationFormat>
  <Paragraphs>109</Paragraphs>
  <Slides>16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UW System 101</vt:lpstr>
      <vt:lpstr>UW Madison OpenDCIM</vt:lpstr>
      <vt:lpstr>OpenDCIM</vt:lpstr>
      <vt:lpstr>What is OpenDCIM</vt:lpstr>
      <vt:lpstr>Goals</vt:lpstr>
      <vt:lpstr>Goals - continued</vt:lpstr>
      <vt:lpstr>System Requirements</vt:lpstr>
      <vt:lpstr>Current Key Features</vt:lpstr>
      <vt:lpstr>Current Key Features - continued</vt:lpstr>
      <vt:lpstr>In Development</vt:lpstr>
      <vt:lpstr>Logical Organization</vt:lpstr>
      <vt:lpstr>UW Motivation</vt:lpstr>
      <vt:lpstr>UW Interest</vt:lpstr>
      <vt:lpstr>Status</vt:lpstr>
      <vt:lpstr>Next Steps – What’s in the Queue</vt:lpstr>
      <vt:lpstr>Links/URLs</vt:lpstr>
      <vt:lpstr>Questions?</vt:lpstr>
    </vt:vector>
  </TitlesOfParts>
  <Company>UW System Administration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mike.schlicht@wiscnet.net</dc:creator>
  <cp:lastModifiedBy>Bill Jensen</cp:lastModifiedBy>
  <cp:revision>337</cp:revision>
  <cp:lastPrinted>2014-04-24T17:00:02Z</cp:lastPrinted>
  <dcterms:created xsi:type="dcterms:W3CDTF">2017-08-10T13:41:05Z</dcterms:created>
  <dcterms:modified xsi:type="dcterms:W3CDTF">2017-08-10T14:33:05Z</dcterms:modified>
</cp:coreProperties>
</file>