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5" r:id="rId3"/>
    <p:sldId id="297" r:id="rId4"/>
    <p:sldId id="298" r:id="rId5"/>
    <p:sldId id="353" r:id="rId6"/>
    <p:sldId id="282" r:id="rId7"/>
    <p:sldId id="303" r:id="rId8"/>
    <p:sldId id="325" r:id="rId9"/>
    <p:sldId id="326" r:id="rId10"/>
    <p:sldId id="304" r:id="rId11"/>
    <p:sldId id="327" r:id="rId12"/>
    <p:sldId id="328" r:id="rId13"/>
    <p:sldId id="350" r:id="rId14"/>
    <p:sldId id="330" r:id="rId15"/>
    <p:sldId id="331" r:id="rId16"/>
    <p:sldId id="333" r:id="rId17"/>
    <p:sldId id="329" r:id="rId18"/>
    <p:sldId id="338" r:id="rId19"/>
    <p:sldId id="339" r:id="rId20"/>
    <p:sldId id="340" r:id="rId21"/>
    <p:sldId id="334" r:id="rId22"/>
    <p:sldId id="343" r:id="rId23"/>
    <p:sldId id="344" r:id="rId24"/>
    <p:sldId id="345" r:id="rId25"/>
    <p:sldId id="341" r:id="rId26"/>
    <p:sldId id="346" r:id="rId27"/>
    <p:sldId id="347" r:id="rId28"/>
    <p:sldId id="348" r:id="rId29"/>
    <p:sldId id="351" r:id="rId30"/>
    <p:sldId id="336" r:id="rId31"/>
    <p:sldId id="33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0" autoAdjust="0"/>
    <p:restoredTop sz="94660"/>
  </p:normalViewPr>
  <p:slideViewPr>
    <p:cSldViewPr snapToGrid="0">
      <p:cViewPr varScale="1">
        <p:scale>
          <a:sx n="80" d="100"/>
          <a:sy n="80" d="100"/>
        </p:scale>
        <p:origin x="216" y="3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4A0BE9-076E-4622-A28B-CBD11F7B1944}" type="datetimeFigureOut">
              <a:rPr lang="en-US" smtClean="0"/>
              <a:t>8/9/17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0130A-F3AD-4533-AE62-E10D27DE5699}" type="slidenum">
              <a:rPr lang="en-US" smtClean="0"/>
              <a:t>‹#›</a:t>
            </a:fld>
            <a:endParaRPr lang="en-US"/>
          </a:p>
        </p:txBody>
      </p:sp>
    </p:spTree>
    <p:extLst>
      <p:ext uri="{BB962C8B-B14F-4D97-AF65-F5344CB8AC3E}">
        <p14:creationId xmlns:p14="http://schemas.microsoft.com/office/powerpoint/2010/main" val="3353030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A0BE9-076E-4622-A28B-CBD11F7B1944}" type="datetimeFigureOut">
              <a:rPr lang="en-US" smtClean="0"/>
              <a:t>8/9/17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0130A-F3AD-4533-AE62-E10D27DE5699}" type="slidenum">
              <a:rPr lang="en-US" smtClean="0"/>
              <a:t>‹#›</a:t>
            </a:fld>
            <a:endParaRPr lang="en-US"/>
          </a:p>
        </p:txBody>
      </p:sp>
    </p:spTree>
    <p:extLst>
      <p:ext uri="{BB962C8B-B14F-4D97-AF65-F5344CB8AC3E}">
        <p14:creationId xmlns:p14="http://schemas.microsoft.com/office/powerpoint/2010/main" val="894944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A0BE9-076E-4622-A28B-CBD11F7B1944}" type="datetimeFigureOut">
              <a:rPr lang="en-US" smtClean="0"/>
              <a:t>8/9/17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0130A-F3AD-4533-AE62-E10D27DE5699}" type="slidenum">
              <a:rPr lang="en-US" smtClean="0"/>
              <a:t>‹#›</a:t>
            </a:fld>
            <a:endParaRPr lang="en-US"/>
          </a:p>
        </p:txBody>
      </p:sp>
    </p:spTree>
    <p:extLst>
      <p:ext uri="{BB962C8B-B14F-4D97-AF65-F5344CB8AC3E}">
        <p14:creationId xmlns:p14="http://schemas.microsoft.com/office/powerpoint/2010/main" val="1578425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A0BE9-076E-4622-A28B-CBD11F7B1944}" type="datetimeFigureOut">
              <a:rPr lang="en-US" smtClean="0"/>
              <a:t>8/9/17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0130A-F3AD-4533-AE62-E10D27DE5699}" type="slidenum">
              <a:rPr lang="en-US" smtClean="0"/>
              <a:t>‹#›</a:t>
            </a:fld>
            <a:endParaRPr lang="en-US"/>
          </a:p>
        </p:txBody>
      </p:sp>
    </p:spTree>
    <p:extLst>
      <p:ext uri="{BB962C8B-B14F-4D97-AF65-F5344CB8AC3E}">
        <p14:creationId xmlns:p14="http://schemas.microsoft.com/office/powerpoint/2010/main" val="4011203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4A0BE9-076E-4622-A28B-CBD11F7B1944}" type="datetimeFigureOut">
              <a:rPr lang="en-US" smtClean="0"/>
              <a:t>8/9/17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0130A-F3AD-4533-AE62-E10D27DE5699}" type="slidenum">
              <a:rPr lang="en-US" smtClean="0"/>
              <a:t>‹#›</a:t>
            </a:fld>
            <a:endParaRPr lang="en-US"/>
          </a:p>
        </p:txBody>
      </p:sp>
    </p:spTree>
    <p:extLst>
      <p:ext uri="{BB962C8B-B14F-4D97-AF65-F5344CB8AC3E}">
        <p14:creationId xmlns:p14="http://schemas.microsoft.com/office/powerpoint/2010/main" val="259788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A0BE9-076E-4622-A28B-CBD11F7B1944}" type="datetimeFigureOut">
              <a:rPr lang="en-US" smtClean="0"/>
              <a:t>8/9/17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0130A-F3AD-4533-AE62-E10D27DE5699}" type="slidenum">
              <a:rPr lang="en-US" smtClean="0"/>
              <a:t>‹#›</a:t>
            </a:fld>
            <a:endParaRPr lang="en-US"/>
          </a:p>
        </p:txBody>
      </p:sp>
    </p:spTree>
    <p:extLst>
      <p:ext uri="{BB962C8B-B14F-4D97-AF65-F5344CB8AC3E}">
        <p14:creationId xmlns:p14="http://schemas.microsoft.com/office/powerpoint/2010/main" val="2585249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4A0BE9-076E-4622-A28B-CBD11F7B1944}" type="datetimeFigureOut">
              <a:rPr lang="en-US" smtClean="0"/>
              <a:t>8/9/17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B0130A-F3AD-4533-AE62-E10D27DE5699}" type="slidenum">
              <a:rPr lang="en-US" smtClean="0"/>
              <a:t>‹#›</a:t>
            </a:fld>
            <a:endParaRPr lang="en-US"/>
          </a:p>
        </p:txBody>
      </p:sp>
    </p:spTree>
    <p:extLst>
      <p:ext uri="{BB962C8B-B14F-4D97-AF65-F5344CB8AC3E}">
        <p14:creationId xmlns:p14="http://schemas.microsoft.com/office/powerpoint/2010/main" val="2508833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4A0BE9-076E-4622-A28B-CBD11F7B1944}" type="datetimeFigureOut">
              <a:rPr lang="en-US" smtClean="0"/>
              <a:t>8/9/17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B0130A-F3AD-4533-AE62-E10D27DE5699}" type="slidenum">
              <a:rPr lang="en-US" smtClean="0"/>
              <a:t>‹#›</a:t>
            </a:fld>
            <a:endParaRPr lang="en-US"/>
          </a:p>
        </p:txBody>
      </p:sp>
    </p:spTree>
    <p:extLst>
      <p:ext uri="{BB962C8B-B14F-4D97-AF65-F5344CB8AC3E}">
        <p14:creationId xmlns:p14="http://schemas.microsoft.com/office/powerpoint/2010/main" val="2371203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4A0BE9-076E-4622-A28B-CBD11F7B1944}" type="datetimeFigureOut">
              <a:rPr lang="en-US" smtClean="0"/>
              <a:t>8/9/17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B0130A-F3AD-4533-AE62-E10D27DE5699}" type="slidenum">
              <a:rPr lang="en-US" smtClean="0"/>
              <a:t>‹#›</a:t>
            </a:fld>
            <a:endParaRPr lang="en-US"/>
          </a:p>
        </p:txBody>
      </p:sp>
    </p:spTree>
    <p:extLst>
      <p:ext uri="{BB962C8B-B14F-4D97-AF65-F5344CB8AC3E}">
        <p14:creationId xmlns:p14="http://schemas.microsoft.com/office/powerpoint/2010/main" val="272437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4A0BE9-076E-4622-A28B-CBD11F7B1944}" type="datetimeFigureOut">
              <a:rPr lang="en-US" smtClean="0"/>
              <a:t>8/9/17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0130A-F3AD-4533-AE62-E10D27DE5699}" type="slidenum">
              <a:rPr lang="en-US" smtClean="0"/>
              <a:t>‹#›</a:t>
            </a:fld>
            <a:endParaRPr lang="en-US"/>
          </a:p>
        </p:txBody>
      </p:sp>
    </p:spTree>
    <p:extLst>
      <p:ext uri="{BB962C8B-B14F-4D97-AF65-F5344CB8AC3E}">
        <p14:creationId xmlns:p14="http://schemas.microsoft.com/office/powerpoint/2010/main" val="364059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4A0BE9-076E-4622-A28B-CBD11F7B1944}" type="datetimeFigureOut">
              <a:rPr lang="en-US" smtClean="0"/>
              <a:t>8/9/17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0130A-F3AD-4533-AE62-E10D27DE5699}" type="slidenum">
              <a:rPr lang="en-US" smtClean="0"/>
              <a:t>‹#›</a:t>
            </a:fld>
            <a:endParaRPr lang="en-US"/>
          </a:p>
        </p:txBody>
      </p:sp>
    </p:spTree>
    <p:extLst>
      <p:ext uri="{BB962C8B-B14F-4D97-AF65-F5344CB8AC3E}">
        <p14:creationId xmlns:p14="http://schemas.microsoft.com/office/powerpoint/2010/main" val="37761400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4A0BE9-076E-4622-A28B-CBD11F7B1944}" type="datetimeFigureOut">
              <a:rPr lang="en-US" smtClean="0"/>
              <a:t>8/9/17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B0130A-F3AD-4533-AE62-E10D27DE5699}" type="slidenum">
              <a:rPr lang="en-US" smtClean="0"/>
              <a:t>‹#›</a:t>
            </a:fld>
            <a:endParaRPr lang="en-US"/>
          </a:p>
        </p:txBody>
      </p:sp>
    </p:spTree>
    <p:extLst>
      <p:ext uri="{BB962C8B-B14F-4D97-AF65-F5344CB8AC3E}">
        <p14:creationId xmlns:p14="http://schemas.microsoft.com/office/powerpoint/2010/main" val="488423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3571" y="1097636"/>
            <a:ext cx="9144000" cy="2387600"/>
          </a:xfrm>
        </p:spPr>
        <p:txBody>
          <a:bodyPr>
            <a:normAutofit fontScale="90000"/>
          </a:bodyPr>
          <a:lstStyle/>
          <a:p>
            <a:r>
              <a:rPr lang="en-US" dirty="0" smtClean="0"/>
              <a:t>Fall 2017 </a:t>
            </a:r>
            <a:r>
              <a:rPr lang="en-US" dirty="0"/>
              <a:t>update</a:t>
            </a:r>
            <a:br>
              <a:rPr lang="en-US" dirty="0"/>
            </a:br>
            <a:r>
              <a:rPr lang="en-US" dirty="0"/>
              <a:t>Layer2+ Network Update</a:t>
            </a:r>
            <a:br>
              <a:rPr lang="en-US" dirty="0"/>
            </a:br>
            <a:endParaRPr lang="en-US" dirty="0"/>
          </a:p>
        </p:txBody>
      </p:sp>
      <p:sp>
        <p:nvSpPr>
          <p:cNvPr id="3" name="Subtitle 2"/>
          <p:cNvSpPr>
            <a:spLocks noGrp="1"/>
          </p:cNvSpPr>
          <p:nvPr>
            <p:ph type="subTitle" idx="1"/>
          </p:nvPr>
        </p:nvSpPr>
        <p:spPr>
          <a:xfrm>
            <a:off x="1568605" y="4259959"/>
            <a:ext cx="9144000" cy="2241201"/>
          </a:xfrm>
        </p:spPr>
        <p:txBody>
          <a:bodyPr>
            <a:noAutofit/>
          </a:bodyPr>
          <a:lstStyle/>
          <a:p>
            <a:endParaRPr lang="en-US" sz="2000" dirty="0" smtClean="0"/>
          </a:p>
          <a:p>
            <a:r>
              <a:rPr lang="en-US" sz="2000" dirty="0" smtClean="0"/>
              <a:t>Michael Hare</a:t>
            </a:r>
          </a:p>
          <a:p>
            <a:r>
              <a:rPr lang="en-US" sz="2000" dirty="0" smtClean="0"/>
              <a:t>uwsys.net</a:t>
            </a:r>
          </a:p>
          <a:p>
            <a:r>
              <a:rPr lang="en-US" sz="2000" dirty="0" smtClean="0"/>
              <a:t>August 2017</a:t>
            </a:r>
          </a:p>
          <a:p>
            <a:r>
              <a:rPr lang="en-US" sz="2000" dirty="0"/>
              <a:t>https://stats.uwsys.net/graphs.html</a:t>
            </a:r>
          </a:p>
          <a:p>
            <a:endParaRPr lang="en-US" sz="2000" dirty="0" smtClean="0"/>
          </a:p>
          <a:p>
            <a:endParaRPr lang="en-US" sz="2000" dirty="0" smtClean="0"/>
          </a:p>
          <a:p>
            <a:endParaRPr lang="en-US" sz="2000" dirty="0"/>
          </a:p>
        </p:txBody>
      </p:sp>
    </p:spTree>
    <p:extLst>
      <p:ext uri="{BB962C8B-B14F-4D97-AF65-F5344CB8AC3E}">
        <p14:creationId xmlns:p14="http://schemas.microsoft.com/office/powerpoint/2010/main" val="787433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Minimizing the impact of planned work</a:t>
            </a:r>
            <a:endParaRPr lang="en-US" dirty="0"/>
          </a:p>
        </p:txBody>
      </p:sp>
      <p:sp>
        <p:nvSpPr>
          <p:cNvPr id="3" name="Content Placeholder 2"/>
          <p:cNvSpPr>
            <a:spLocks noGrp="1"/>
          </p:cNvSpPr>
          <p:nvPr>
            <p:ph idx="1"/>
          </p:nvPr>
        </p:nvSpPr>
        <p:spPr/>
        <p:txBody>
          <a:bodyPr>
            <a:normAutofit/>
          </a:bodyPr>
          <a:lstStyle/>
          <a:p>
            <a:r>
              <a:rPr lang="en-US" dirty="0" smtClean="0"/>
              <a:t>Previous workflow: announce window, perform maintenance, tolerate 60~90s of convergence fun.  However, 2017/06/14 </a:t>
            </a:r>
            <a:r>
              <a:rPr lang="en-US" dirty="0" err="1" smtClean="0"/>
              <a:t>linecard</a:t>
            </a:r>
            <a:r>
              <a:rPr lang="en-US" dirty="0" smtClean="0"/>
              <a:t> upgrades on r-</a:t>
            </a:r>
            <a:r>
              <a:rPr lang="en-US" dirty="0" err="1" smtClean="0"/>
              <a:t>uwmilwaukee</a:t>
            </a:r>
            <a:r>
              <a:rPr lang="en-US" dirty="0" smtClean="0"/>
              <a:t>-hub caused significant (5 to 10 minute?) </a:t>
            </a:r>
            <a:r>
              <a:rPr lang="en-US" dirty="0" err="1" smtClean="0"/>
              <a:t>blackholing</a:t>
            </a:r>
            <a:r>
              <a:rPr lang="en-US" dirty="0" smtClean="0"/>
              <a:t> due to slow RIB/FIB convergence</a:t>
            </a:r>
          </a:p>
          <a:p>
            <a:r>
              <a:rPr lang="en-US" dirty="0" smtClean="0"/>
              <a:t>As a result we tested a zero/low impact planned maintenance workflow during 2017/07/15 r-</a:t>
            </a:r>
            <a:r>
              <a:rPr lang="en-US" dirty="0" err="1" smtClean="0"/>
              <a:t>uwmadison</a:t>
            </a:r>
            <a:r>
              <a:rPr lang="en-US" dirty="0" smtClean="0"/>
              <a:t>-hub maintenance.</a:t>
            </a:r>
          </a:p>
          <a:p>
            <a:r>
              <a:rPr lang="en-US" dirty="0" smtClean="0"/>
              <a:t>A bit of impact (a minute or two) during that event, refinements to be tested for 2017/08/12 r-</a:t>
            </a:r>
            <a:r>
              <a:rPr lang="en-US" dirty="0" err="1" smtClean="0"/>
              <a:t>uwmilwaukee</a:t>
            </a:r>
            <a:r>
              <a:rPr lang="en-US" dirty="0" smtClean="0"/>
              <a:t>-hub maintenance.</a:t>
            </a:r>
          </a:p>
          <a:p>
            <a:endParaRPr lang="en-US" dirty="0" smtClean="0"/>
          </a:p>
          <a:p>
            <a:endParaRPr lang="en-US" dirty="0"/>
          </a:p>
        </p:txBody>
      </p:sp>
    </p:spTree>
    <p:extLst>
      <p:ext uri="{BB962C8B-B14F-4D97-AF65-F5344CB8AC3E}">
        <p14:creationId xmlns:p14="http://schemas.microsoft.com/office/powerpoint/2010/main" val="2870287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Minimizing the impact of planned </a:t>
            </a:r>
            <a:r>
              <a:rPr lang="en-US" dirty="0" smtClean="0"/>
              <a:t>work (more)</a:t>
            </a:r>
            <a:endParaRPr lang="en-US" dirty="0"/>
          </a:p>
        </p:txBody>
      </p:sp>
      <p:sp>
        <p:nvSpPr>
          <p:cNvPr id="3" name="Content Placeholder 2"/>
          <p:cNvSpPr>
            <a:spLocks noGrp="1"/>
          </p:cNvSpPr>
          <p:nvPr>
            <p:ph idx="1"/>
          </p:nvPr>
        </p:nvSpPr>
        <p:spPr/>
        <p:txBody>
          <a:bodyPr>
            <a:normAutofit lnSpcReduction="10000"/>
          </a:bodyPr>
          <a:lstStyle/>
          <a:p>
            <a:r>
              <a:rPr lang="en-US" dirty="0"/>
              <a:t>Setting the IGP </a:t>
            </a:r>
            <a:r>
              <a:rPr lang="en-US" dirty="0" smtClean="0"/>
              <a:t>overload bit to discourage transit traffic via the device undergoing maintenance</a:t>
            </a:r>
            <a:endParaRPr lang="en-US" dirty="0"/>
          </a:p>
          <a:p>
            <a:r>
              <a:rPr lang="en-US" dirty="0" smtClean="0"/>
              <a:t>Withdrawing advertisement of default route (if applicable)</a:t>
            </a:r>
          </a:p>
          <a:p>
            <a:r>
              <a:rPr lang="en-US" dirty="0" smtClean="0"/>
              <a:t>Setting customer and peer/transit BGP sessions to reject all incoming routes</a:t>
            </a:r>
          </a:p>
          <a:p>
            <a:r>
              <a:rPr lang="en-US" dirty="0" smtClean="0"/>
              <a:t>Juniper configuration groups make this about 6 lines to copy/paste regardless of # of peers. </a:t>
            </a:r>
          </a:p>
          <a:p>
            <a:r>
              <a:rPr lang="en-US" dirty="0" smtClean="0"/>
              <a:t>As </a:t>
            </a:r>
            <a:r>
              <a:rPr lang="en-US" dirty="0"/>
              <a:t>part of this work BGP import/export policies are now also sanity </a:t>
            </a:r>
            <a:r>
              <a:rPr lang="en-US" dirty="0" smtClean="0"/>
              <a:t>checked (I found several hilarious errors in the process)</a:t>
            </a:r>
          </a:p>
          <a:p>
            <a:r>
              <a:rPr lang="en-US" dirty="0" err="1" smtClean="0"/>
              <a:t>iBGP</a:t>
            </a:r>
            <a:r>
              <a:rPr lang="en-US" dirty="0" smtClean="0"/>
              <a:t> remains up for device management</a:t>
            </a:r>
          </a:p>
        </p:txBody>
      </p:sp>
    </p:spTree>
    <p:extLst>
      <p:ext uri="{BB962C8B-B14F-4D97-AF65-F5344CB8AC3E}">
        <p14:creationId xmlns:p14="http://schemas.microsoft.com/office/powerpoint/2010/main" val="4272133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14655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3571" y="1097636"/>
            <a:ext cx="9144000" cy="2387600"/>
          </a:xfrm>
        </p:spPr>
        <p:txBody>
          <a:bodyPr>
            <a:normAutofit fontScale="90000"/>
          </a:bodyPr>
          <a:lstStyle/>
          <a:p>
            <a:r>
              <a:rPr lang="en-US" dirty="0" smtClean="0"/>
              <a:t>Fall 2017 </a:t>
            </a:r>
            <a:r>
              <a:rPr lang="en-US" dirty="0"/>
              <a:t>update</a:t>
            </a:r>
            <a:br>
              <a:rPr lang="en-US" dirty="0"/>
            </a:br>
            <a:r>
              <a:rPr lang="en-US" dirty="0" smtClean="0"/>
              <a:t>Network Issues and Possibilities</a:t>
            </a:r>
            <a:r>
              <a:rPr lang="en-US" dirty="0"/>
              <a:t/>
            </a:r>
            <a:br>
              <a:rPr lang="en-US" dirty="0"/>
            </a:br>
            <a:endParaRPr lang="en-US" dirty="0"/>
          </a:p>
        </p:txBody>
      </p:sp>
      <p:sp>
        <p:nvSpPr>
          <p:cNvPr id="3" name="Subtitle 2"/>
          <p:cNvSpPr>
            <a:spLocks noGrp="1"/>
          </p:cNvSpPr>
          <p:nvPr>
            <p:ph type="subTitle" idx="1"/>
          </p:nvPr>
        </p:nvSpPr>
        <p:spPr/>
        <p:txBody>
          <a:bodyPr>
            <a:noAutofit/>
          </a:bodyPr>
          <a:lstStyle/>
          <a:p>
            <a:endParaRPr lang="en-US" sz="2000" dirty="0" smtClean="0"/>
          </a:p>
          <a:p>
            <a:endParaRPr lang="en-US" sz="2000" dirty="0" smtClean="0"/>
          </a:p>
          <a:p>
            <a:endParaRPr lang="en-US" sz="2000" dirty="0" smtClean="0"/>
          </a:p>
          <a:p>
            <a:r>
              <a:rPr lang="en-US" sz="2000" dirty="0" smtClean="0"/>
              <a:t>Michael Hare</a:t>
            </a:r>
          </a:p>
          <a:p>
            <a:r>
              <a:rPr lang="en-US" sz="2000" dirty="0" smtClean="0"/>
              <a:t>uwsys.net</a:t>
            </a:r>
          </a:p>
          <a:p>
            <a:r>
              <a:rPr lang="en-US" sz="2000" dirty="0" smtClean="0"/>
              <a:t>August 2017</a:t>
            </a:r>
          </a:p>
          <a:p>
            <a:endParaRPr lang="en-US" sz="2000" dirty="0" smtClean="0"/>
          </a:p>
          <a:p>
            <a:endParaRPr lang="en-US" sz="2000" dirty="0"/>
          </a:p>
        </p:txBody>
      </p:sp>
    </p:spTree>
    <p:extLst>
      <p:ext uri="{BB962C8B-B14F-4D97-AF65-F5344CB8AC3E}">
        <p14:creationId xmlns:p14="http://schemas.microsoft.com/office/powerpoint/2010/main" val="1915975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Convergence problems during unplanned events</a:t>
            </a:r>
            <a:endParaRPr lang="en-US" dirty="0"/>
          </a:p>
        </p:txBody>
      </p:sp>
      <p:sp>
        <p:nvSpPr>
          <p:cNvPr id="3" name="Content Placeholder 2"/>
          <p:cNvSpPr>
            <a:spLocks noGrp="1"/>
          </p:cNvSpPr>
          <p:nvPr>
            <p:ph idx="1"/>
          </p:nvPr>
        </p:nvSpPr>
        <p:spPr/>
        <p:txBody>
          <a:bodyPr>
            <a:normAutofit/>
          </a:bodyPr>
          <a:lstStyle/>
          <a:p>
            <a:r>
              <a:rPr lang="en-US" dirty="0" smtClean="0"/>
              <a:t>In May 2017 there was a multi hour transport issue affecting connectivity, amongst other things, between r-</a:t>
            </a:r>
            <a:r>
              <a:rPr lang="en-US" dirty="0" err="1" smtClean="0"/>
              <a:t>uwmadison</a:t>
            </a:r>
            <a:r>
              <a:rPr lang="en-US" dirty="0" smtClean="0"/>
              <a:t>-hub and Minneapolis.</a:t>
            </a:r>
          </a:p>
          <a:p>
            <a:r>
              <a:rPr lang="en-US" dirty="0" smtClean="0"/>
              <a:t>Level3 access via shared 10G via AS2381 switch</a:t>
            </a:r>
          </a:p>
          <a:p>
            <a:r>
              <a:rPr lang="en-US" dirty="0" smtClean="0"/>
              <a:t>MICE access via dedicated 10G to MICE aggregation switch</a:t>
            </a:r>
          </a:p>
          <a:p>
            <a:r>
              <a:rPr lang="en-US" dirty="0" smtClean="0"/>
              <a:t>End result: hundreds of link flaps between r-</a:t>
            </a:r>
            <a:r>
              <a:rPr lang="en-US" dirty="0" err="1" smtClean="0"/>
              <a:t>uwmadison</a:t>
            </a:r>
            <a:r>
              <a:rPr lang="en-US" dirty="0" smtClean="0"/>
              <a:t>-hub and Ethernet switches that went on for hours</a:t>
            </a:r>
          </a:p>
          <a:p>
            <a:endParaRPr lang="en-US" dirty="0"/>
          </a:p>
        </p:txBody>
      </p:sp>
    </p:spTree>
    <p:extLst>
      <p:ext uri="{BB962C8B-B14F-4D97-AF65-F5344CB8AC3E}">
        <p14:creationId xmlns:p14="http://schemas.microsoft.com/office/powerpoint/2010/main" val="2325006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Convergence problems during unplanned </a:t>
            </a:r>
            <a:r>
              <a:rPr lang="en-US" dirty="0" smtClean="0"/>
              <a:t>events (continued)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Major problem:  No </a:t>
            </a:r>
            <a:r>
              <a:rPr lang="en-US" dirty="0"/>
              <a:t>loss of link to Level3 router = Level3 router gleefully keeps forwarding traffic </a:t>
            </a:r>
            <a:r>
              <a:rPr lang="en-US" dirty="0" smtClean="0"/>
              <a:t>despite lack of end to end connectivity.  </a:t>
            </a:r>
            <a:r>
              <a:rPr lang="en-US" dirty="0"/>
              <a:t>Same problem with </a:t>
            </a:r>
            <a:r>
              <a:rPr lang="en-US" dirty="0" smtClean="0"/>
              <a:t>some MICE peers.</a:t>
            </a:r>
            <a:endParaRPr lang="en-US" dirty="0"/>
          </a:p>
          <a:p>
            <a:endParaRPr lang="en-US" dirty="0" smtClean="0"/>
          </a:p>
          <a:p>
            <a:r>
              <a:rPr lang="en-US" dirty="0" smtClean="0"/>
              <a:t>Some (partial) solutions deployed</a:t>
            </a:r>
            <a:endParaRPr lang="en-US" dirty="0"/>
          </a:p>
          <a:p>
            <a:pPr lvl="1"/>
            <a:r>
              <a:rPr lang="en-US" dirty="0"/>
              <a:t>BFD and RTBH via Level3 wasn't working for us or </a:t>
            </a:r>
            <a:r>
              <a:rPr lang="en-US" dirty="0" smtClean="0"/>
              <a:t>AS2381.  I worked </a:t>
            </a:r>
            <a:r>
              <a:rPr lang="en-US" dirty="0"/>
              <a:t>with our </a:t>
            </a:r>
            <a:r>
              <a:rPr lang="en-US" dirty="0" smtClean="0"/>
              <a:t>colleagues </a:t>
            </a:r>
            <a:r>
              <a:rPr lang="en-US" dirty="0"/>
              <a:t>in AS2381 to </a:t>
            </a:r>
            <a:r>
              <a:rPr lang="en-US" dirty="0" smtClean="0"/>
              <a:t>resolve.  v6 </a:t>
            </a:r>
            <a:r>
              <a:rPr lang="en-US" dirty="0"/>
              <a:t>BFD not supported by Level3 (ancient </a:t>
            </a:r>
            <a:r>
              <a:rPr lang="en-US" dirty="0" err="1"/>
              <a:t>JunOS</a:t>
            </a:r>
            <a:r>
              <a:rPr lang="en-US" dirty="0" smtClean="0"/>
              <a:t>?) so this problem continues to exist for IPv6.</a:t>
            </a:r>
          </a:p>
          <a:p>
            <a:pPr lvl="1"/>
            <a:r>
              <a:rPr lang="en-US" dirty="0" smtClean="0"/>
              <a:t>MICE has deployed BFD on their route servers</a:t>
            </a:r>
          </a:p>
          <a:p>
            <a:pPr lvl="1"/>
            <a:r>
              <a:rPr lang="en-US" dirty="0" smtClean="0"/>
              <a:t>Optical </a:t>
            </a:r>
            <a:r>
              <a:rPr lang="en-US" dirty="0"/>
              <a:t>protection </a:t>
            </a:r>
            <a:r>
              <a:rPr lang="en-US" dirty="0" smtClean="0"/>
              <a:t>enabled for </a:t>
            </a:r>
            <a:r>
              <a:rPr lang="en-US" dirty="0"/>
              <a:t>10G link to Level3 in </a:t>
            </a:r>
            <a:r>
              <a:rPr lang="en-US" dirty="0" smtClean="0"/>
              <a:t>Minneapolis and 10G link </a:t>
            </a:r>
            <a:r>
              <a:rPr lang="en-US" dirty="0"/>
              <a:t>to MICE peering exchange in </a:t>
            </a:r>
            <a:r>
              <a:rPr lang="en-US" dirty="0" smtClean="0"/>
              <a:t>Minneapolis, but link failure between shared switch and provider could still cause convergence issues.</a:t>
            </a:r>
            <a:endParaRPr lang="en-US" dirty="0"/>
          </a:p>
          <a:p>
            <a:endParaRPr lang="en-US" dirty="0"/>
          </a:p>
        </p:txBody>
      </p:sp>
    </p:spTree>
    <p:extLst>
      <p:ext uri="{BB962C8B-B14F-4D97-AF65-F5344CB8AC3E}">
        <p14:creationId xmlns:p14="http://schemas.microsoft.com/office/powerpoint/2010/main" val="3936942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Convergence problems </a:t>
            </a:r>
            <a:r>
              <a:rPr lang="en-US" dirty="0" smtClean="0"/>
              <a:t>(observations, solutions)</a:t>
            </a:r>
            <a:endParaRPr lang="en-US" dirty="0"/>
          </a:p>
        </p:txBody>
      </p:sp>
      <p:sp>
        <p:nvSpPr>
          <p:cNvPr id="3" name="Content Placeholder 2"/>
          <p:cNvSpPr>
            <a:spLocks noGrp="1"/>
          </p:cNvSpPr>
          <p:nvPr>
            <p:ph idx="1"/>
          </p:nvPr>
        </p:nvSpPr>
        <p:spPr/>
        <p:txBody>
          <a:bodyPr>
            <a:normAutofit/>
          </a:bodyPr>
          <a:lstStyle/>
          <a:p>
            <a:r>
              <a:rPr lang="en-US" dirty="0" smtClean="0"/>
              <a:t>While BFD is good, it is best to keep the neighbor up</a:t>
            </a:r>
          </a:p>
          <a:p>
            <a:pPr lvl="1"/>
            <a:r>
              <a:rPr lang="en-US" dirty="0" smtClean="0"/>
              <a:t>Ingress loss of a full table peer is computation expensive.</a:t>
            </a:r>
          </a:p>
          <a:p>
            <a:pPr lvl="1"/>
            <a:r>
              <a:rPr lang="en-US" dirty="0" smtClean="0"/>
              <a:t>Egress loss of a transit/peer creates global churn</a:t>
            </a:r>
          </a:p>
          <a:p>
            <a:pPr lvl="1"/>
            <a:endParaRPr lang="en-US" dirty="0"/>
          </a:p>
          <a:p>
            <a:r>
              <a:rPr lang="en-US" dirty="0" smtClean="0"/>
              <a:t>If you’re going to lose a peer, loss of link is required for fast convergence</a:t>
            </a:r>
          </a:p>
          <a:p>
            <a:pPr lvl="1"/>
            <a:r>
              <a:rPr lang="en-US" dirty="0" smtClean="0"/>
              <a:t>No loss of link means the directly connected subnet stays up (aka your next hop).  The FIB doesn’t get updated and your packets head out an Ethernet segment with no end to end connectivity until the RIB can choose a new best route and install (update) the FIB</a:t>
            </a:r>
          </a:p>
        </p:txBody>
      </p:sp>
    </p:spTree>
    <p:extLst>
      <p:ext uri="{BB962C8B-B14F-4D97-AF65-F5344CB8AC3E}">
        <p14:creationId xmlns:p14="http://schemas.microsoft.com/office/powerpoint/2010/main" val="2203543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Convergence problems (partial solutions)</a:t>
            </a:r>
            <a:endParaRPr lang="en-US" dirty="0"/>
          </a:p>
        </p:txBody>
      </p:sp>
      <p:sp>
        <p:nvSpPr>
          <p:cNvPr id="3" name="Content Placeholder 2"/>
          <p:cNvSpPr>
            <a:spLocks noGrp="1"/>
          </p:cNvSpPr>
          <p:nvPr>
            <p:ph idx="1"/>
          </p:nvPr>
        </p:nvSpPr>
        <p:spPr/>
        <p:txBody>
          <a:bodyPr/>
          <a:lstStyle/>
          <a:p>
            <a:r>
              <a:rPr lang="en-US" dirty="0"/>
              <a:t> </a:t>
            </a:r>
            <a:r>
              <a:rPr lang="en-US" dirty="0" smtClean="0"/>
              <a:t>More routes + more topology changes = more CPU time required</a:t>
            </a:r>
            <a:endParaRPr lang="en-US" dirty="0"/>
          </a:p>
          <a:p>
            <a:pPr lvl="1"/>
            <a:r>
              <a:rPr lang="en-US" dirty="0" smtClean="0"/>
              <a:t>Reducing the number of full table peers coming into our MX2010s</a:t>
            </a:r>
          </a:p>
          <a:p>
            <a:pPr lvl="1"/>
            <a:r>
              <a:rPr lang="en-US" dirty="0" smtClean="0"/>
              <a:t>Cleanup/consolidation of Internet2/TRCPS sessions enabled by their recent router deployments</a:t>
            </a:r>
          </a:p>
          <a:p>
            <a:pPr marL="457200" lvl="1" indent="0">
              <a:buNone/>
            </a:pPr>
            <a:endParaRPr lang="en-US" dirty="0"/>
          </a:p>
        </p:txBody>
      </p:sp>
    </p:spTree>
    <p:extLst>
      <p:ext uri="{BB962C8B-B14F-4D97-AF65-F5344CB8AC3E}">
        <p14:creationId xmlns:p14="http://schemas.microsoft.com/office/powerpoint/2010/main" val="2075689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Convergence problems (remaining questions)</a:t>
            </a:r>
            <a:endParaRPr lang="en-US" dirty="0"/>
          </a:p>
        </p:txBody>
      </p:sp>
      <p:sp>
        <p:nvSpPr>
          <p:cNvPr id="3" name="Content Placeholder 2"/>
          <p:cNvSpPr>
            <a:spLocks noGrp="1"/>
          </p:cNvSpPr>
          <p:nvPr>
            <p:ph idx="1"/>
          </p:nvPr>
        </p:nvSpPr>
        <p:spPr/>
        <p:txBody>
          <a:bodyPr>
            <a:normAutofit/>
          </a:bodyPr>
          <a:lstStyle/>
          <a:p>
            <a:r>
              <a:rPr lang="en-US" dirty="0"/>
              <a:t> </a:t>
            </a:r>
            <a:r>
              <a:rPr lang="en-US" dirty="0" smtClean="0"/>
              <a:t>Aggregate default route creation a factor?</a:t>
            </a:r>
          </a:p>
          <a:p>
            <a:pPr lvl="1"/>
            <a:r>
              <a:rPr lang="en-US" dirty="0" smtClean="0"/>
              <a:t>A non zero number of uwsys.net connectors are </a:t>
            </a:r>
            <a:r>
              <a:rPr lang="en-US" dirty="0" err="1" smtClean="0"/>
              <a:t>multihomed</a:t>
            </a:r>
            <a:r>
              <a:rPr lang="en-US" dirty="0" smtClean="0"/>
              <a:t> to more than one provider.  We generally don’t accept default route from transit because we’d prefer to throw away traffic to unallocated IPs ourselves.</a:t>
            </a:r>
          </a:p>
          <a:p>
            <a:pPr lvl="1"/>
            <a:r>
              <a:rPr lang="en-US" dirty="0" smtClean="0"/>
              <a:t>However, many connectors are reliant on default route so I need to advertise default when I think I have a full transit view.</a:t>
            </a:r>
          </a:p>
          <a:p>
            <a:pPr lvl="1"/>
            <a:r>
              <a:rPr lang="en-US" dirty="0" smtClean="0"/>
              <a:t>I am synthesizing a default route based on RIB conditions but I don’t know how computationally expensive this is.</a:t>
            </a:r>
          </a:p>
        </p:txBody>
      </p:sp>
    </p:spTree>
    <p:extLst>
      <p:ext uri="{BB962C8B-B14F-4D97-AF65-F5344CB8AC3E}">
        <p14:creationId xmlns:p14="http://schemas.microsoft.com/office/powerpoint/2010/main" val="2900316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Convergence problems </a:t>
            </a:r>
            <a:r>
              <a:rPr lang="en-US" dirty="0" smtClean="0"/>
              <a:t>(aggregate route)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68570898"/>
              </p:ext>
            </p:extLst>
          </p:nvPr>
        </p:nvGraphicFramePr>
        <p:xfrm>
          <a:off x="621991" y="1561171"/>
          <a:ext cx="10948018" cy="4480560"/>
        </p:xfrm>
        <a:graphic>
          <a:graphicData uri="http://schemas.openxmlformats.org/drawingml/2006/table">
            <a:tbl>
              <a:tblPr firstRow="1" bandRow="1">
                <a:tableStyleId>{5C22544A-7EE6-4342-B048-85BDC9FD1C3A}</a:tableStyleId>
              </a:tblPr>
              <a:tblGrid>
                <a:gridCol w="5474009"/>
                <a:gridCol w="5474009"/>
              </a:tblGrid>
              <a:tr h="2888166">
                <a:tc>
                  <a:txBody>
                    <a:bodyPr/>
                    <a:lstStyle/>
                    <a:p>
                      <a:pPr marL="457200" lvl="1" indent="0">
                        <a:buNone/>
                      </a:pPr>
                      <a:endParaRPr lang="en-US" dirty="0" smtClean="0"/>
                    </a:p>
                    <a:p>
                      <a:pPr marL="457200" lvl="1" indent="0">
                        <a:buNone/>
                      </a:pPr>
                      <a:r>
                        <a:rPr lang="en-US" i="1" dirty="0" smtClean="0"/>
                        <a:t>m7h@r-uwmadison-hub-re0# show routing-options rib inet.0 aggregate </a:t>
                      </a:r>
                    </a:p>
                    <a:p>
                      <a:pPr marL="457200" lvl="1" indent="0">
                        <a:buNone/>
                      </a:pPr>
                      <a:r>
                        <a:rPr lang="en-US" i="1" dirty="0" smtClean="0"/>
                        <a:t>…</a:t>
                      </a:r>
                    </a:p>
                    <a:p>
                      <a:pPr marL="457200" lvl="1" indent="0">
                        <a:buNone/>
                      </a:pPr>
                      <a:r>
                        <a:rPr lang="en-US" i="1" dirty="0" smtClean="0"/>
                        <a:t>route 0.0.0.0/0 {</a:t>
                      </a:r>
                    </a:p>
                    <a:p>
                      <a:pPr marL="457200" lvl="1" indent="0">
                        <a:buNone/>
                      </a:pPr>
                      <a:r>
                        <a:rPr lang="en-US" i="1" dirty="0" smtClean="0"/>
                        <a:t>    policy generate-default;</a:t>
                      </a:r>
                    </a:p>
                    <a:p>
                      <a:pPr marL="457200" lvl="1" indent="0">
                        <a:buNone/>
                      </a:pPr>
                      <a:r>
                        <a:rPr lang="en-US" i="1" dirty="0" smtClean="0"/>
                        <a:t>    as-path {</a:t>
                      </a:r>
                    </a:p>
                    <a:p>
                      <a:pPr marL="457200" lvl="1" indent="0">
                        <a:buNone/>
                      </a:pPr>
                      <a:r>
                        <a:rPr lang="en-US" i="1" dirty="0" smtClean="0"/>
                        <a:t>        origin incomplete;</a:t>
                      </a:r>
                    </a:p>
                    <a:p>
                      <a:pPr marL="457200" lvl="1" indent="0">
                        <a:buNone/>
                      </a:pPr>
                      <a:r>
                        <a:rPr lang="en-US" i="1" dirty="0" smtClean="0"/>
                        <a:t>        aggregator 65400 143.235.32.1;</a:t>
                      </a:r>
                    </a:p>
                    <a:p>
                      <a:pPr marL="457200" lvl="1" indent="0">
                        <a:buNone/>
                      </a:pPr>
                      <a:r>
                        <a:rPr lang="en-US" i="1" dirty="0" smtClean="0"/>
                        <a:t>    }</a:t>
                      </a:r>
                    </a:p>
                    <a:p>
                      <a:pPr marL="457200" lvl="1" indent="0">
                        <a:buNone/>
                      </a:pPr>
                      <a:r>
                        <a:rPr lang="en-US" i="1" dirty="0" smtClean="0"/>
                        <a:t>    discard;</a:t>
                      </a:r>
                    </a:p>
                    <a:p>
                      <a:pPr marL="457200" lvl="1" indent="0">
                        <a:buNone/>
                      </a:pPr>
                      <a:r>
                        <a:rPr lang="en-US" i="1" dirty="0" smtClean="0"/>
                        <a:t>}</a:t>
                      </a:r>
                    </a:p>
                    <a:p>
                      <a:endParaRPr lang="en-US" dirty="0"/>
                    </a:p>
                  </a:txBody>
                  <a:tcPr/>
                </a:tc>
                <a:tc>
                  <a:txBody>
                    <a:bodyPr/>
                    <a:lstStyle/>
                    <a:p>
                      <a:endParaRPr lang="en-US" i="1" dirty="0" smtClean="0"/>
                    </a:p>
                    <a:p>
                      <a:r>
                        <a:rPr lang="en-US" i="1" dirty="0" smtClean="0"/>
                        <a:t>term generate-default {</a:t>
                      </a:r>
                    </a:p>
                    <a:p>
                      <a:r>
                        <a:rPr lang="en-US" i="1" dirty="0" smtClean="0"/>
                        <a:t>    from {</a:t>
                      </a:r>
                    </a:p>
                    <a:p>
                      <a:r>
                        <a:rPr lang="en-US" i="1" dirty="0" smtClean="0"/>
                        <a:t>        protocol </a:t>
                      </a:r>
                      <a:r>
                        <a:rPr lang="en-US" i="1" dirty="0" err="1" smtClean="0"/>
                        <a:t>bgp</a:t>
                      </a:r>
                      <a:r>
                        <a:rPr lang="en-US" i="1" dirty="0" smtClean="0"/>
                        <a:t>;</a:t>
                      </a:r>
                    </a:p>
                    <a:p>
                      <a:r>
                        <a:rPr lang="en-US" i="1" dirty="0" smtClean="0"/>
                        <a:t>        as-path-group transit-providers;</a:t>
                      </a:r>
                    </a:p>
                    <a:p>
                      <a:r>
                        <a:rPr lang="en-US" i="1" dirty="0" smtClean="0"/>
                        <a:t>        route-filter 0.0.0.0/0 prefix-length-range /8-/10;</a:t>
                      </a:r>
                    </a:p>
                    <a:p>
                      <a:r>
                        <a:rPr lang="en-US" i="1" dirty="0" smtClean="0"/>
                        <a:t>    }</a:t>
                      </a:r>
                    </a:p>
                    <a:p>
                      <a:r>
                        <a:rPr lang="en-US" i="1" dirty="0" smtClean="0"/>
                        <a:t>    then accept;</a:t>
                      </a:r>
                    </a:p>
                    <a:p>
                      <a:r>
                        <a:rPr lang="en-US" i="1" dirty="0" smtClean="0"/>
                        <a:t>}</a:t>
                      </a:r>
                    </a:p>
                    <a:p>
                      <a:r>
                        <a:rPr lang="en-US" i="1" dirty="0" smtClean="0"/>
                        <a:t>then reject;</a:t>
                      </a:r>
                    </a:p>
                    <a:p>
                      <a:endParaRPr lang="en-US" dirty="0" smtClean="0"/>
                    </a:p>
                    <a:p>
                      <a:r>
                        <a:rPr lang="en-US" dirty="0" smtClean="0"/>
                        <a:t>m7h@r-uwmadison-hub-re0# show policy-options as-path-group transit-providers </a:t>
                      </a:r>
                    </a:p>
                    <a:p>
                      <a:r>
                        <a:rPr lang="en-US" dirty="0" smtClean="0"/>
                        <a:t>as-path LEVEL3 "^3356 .+";</a:t>
                      </a:r>
                    </a:p>
                    <a:p>
                      <a:r>
                        <a:rPr lang="en-US" dirty="0" smtClean="0"/>
                        <a:t>as-path TELIA "^1299 .+";</a:t>
                      </a:r>
                    </a:p>
                    <a:p>
                      <a:endParaRPr lang="en-US" dirty="0"/>
                    </a:p>
                  </a:txBody>
                  <a:tcPr/>
                </a:tc>
              </a:tr>
            </a:tbl>
          </a:graphicData>
        </a:graphic>
      </p:graphicFrame>
    </p:spTree>
    <p:extLst>
      <p:ext uri="{BB962C8B-B14F-4D97-AF65-F5344CB8AC3E}">
        <p14:creationId xmlns:p14="http://schemas.microsoft.com/office/powerpoint/2010/main" val="481594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internet access:</a:t>
            </a:r>
            <a:br>
              <a:rPr lang="en-US" dirty="0" smtClean="0"/>
            </a:br>
            <a:r>
              <a:rPr lang="en-US" sz="1800" dirty="0" smtClean="0"/>
              <a:t>[excludes UW Madison research traffic]</a:t>
            </a:r>
            <a:endParaRPr lang="en-US" sz="1800" dirty="0"/>
          </a:p>
        </p:txBody>
      </p:sp>
      <p:sp>
        <p:nvSpPr>
          <p:cNvPr id="3" name="Content Placeholder 2"/>
          <p:cNvSpPr>
            <a:spLocks noGrp="1"/>
          </p:cNvSpPr>
          <p:nvPr>
            <p:ph idx="1"/>
          </p:nvPr>
        </p:nvSpPr>
        <p:spPr>
          <a:xfrm>
            <a:off x="838200" y="5810909"/>
            <a:ext cx="11026698" cy="991127"/>
          </a:xfrm>
        </p:spPr>
        <p:txBody>
          <a:bodyPr/>
          <a:lstStyle/>
          <a:p>
            <a:r>
              <a:rPr lang="en-US" dirty="0" smtClean="0"/>
              <a:t>relatively </a:t>
            </a:r>
            <a:r>
              <a:rPr lang="en-US" dirty="0"/>
              <a:t>flat </a:t>
            </a:r>
            <a:r>
              <a:rPr lang="en-US" dirty="0" smtClean="0"/>
              <a:t>growth</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568024"/>
            <a:ext cx="8588763" cy="3873563"/>
          </a:xfrm>
          <a:prstGeom prst="rect">
            <a:avLst/>
          </a:prstGeom>
        </p:spPr>
      </p:pic>
    </p:spTree>
    <p:extLst>
      <p:ext uri="{BB962C8B-B14F-4D97-AF65-F5344CB8AC3E}">
        <p14:creationId xmlns:p14="http://schemas.microsoft.com/office/powerpoint/2010/main" val="34981559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Convergence problems (aggregate route)</a:t>
            </a:r>
          </a:p>
        </p:txBody>
      </p:sp>
      <p:graphicFrame>
        <p:nvGraphicFramePr>
          <p:cNvPr id="4" name="Table 3"/>
          <p:cNvGraphicFramePr>
            <a:graphicFrameLocks noGrp="1"/>
          </p:cNvGraphicFramePr>
          <p:nvPr>
            <p:extLst>
              <p:ext uri="{D42A27DB-BD31-4B8C-83A1-F6EECF244321}">
                <p14:modId xmlns:p14="http://schemas.microsoft.com/office/powerpoint/2010/main" val="1170721844"/>
              </p:ext>
            </p:extLst>
          </p:nvPr>
        </p:nvGraphicFramePr>
        <p:xfrm>
          <a:off x="621991" y="1561171"/>
          <a:ext cx="10948018" cy="3931920"/>
        </p:xfrm>
        <a:graphic>
          <a:graphicData uri="http://schemas.openxmlformats.org/drawingml/2006/table">
            <a:tbl>
              <a:tblPr firstRow="1" bandRow="1">
                <a:tableStyleId>{5C22544A-7EE6-4342-B048-85BDC9FD1C3A}</a:tableStyleId>
              </a:tblPr>
              <a:tblGrid>
                <a:gridCol w="10739738"/>
                <a:gridCol w="208280"/>
              </a:tblGrid>
              <a:tr h="2888166">
                <a:tc>
                  <a:txBody>
                    <a:bodyPr/>
                    <a:lstStyle/>
                    <a:p>
                      <a:pPr marL="457200" lvl="1" indent="0">
                        <a:buNone/>
                      </a:pPr>
                      <a:endParaRPr lang="en-US" dirty="0" smtClean="0"/>
                    </a:p>
                    <a:p>
                      <a:pPr marL="457200" lvl="1" indent="0">
                        <a:buNone/>
                      </a:pPr>
                      <a:r>
                        <a:rPr lang="en-US" i="1" dirty="0" smtClean="0"/>
                        <a:t>m7h@r-uwmadison-hub-re0# run show route 0.0.0.0/0 detail </a:t>
                      </a:r>
                    </a:p>
                    <a:p>
                      <a:pPr marL="457200" lvl="1" indent="0">
                        <a:buNone/>
                      </a:pPr>
                      <a:endParaRPr lang="en-US" i="1" dirty="0" smtClean="0"/>
                    </a:p>
                    <a:p>
                      <a:pPr marL="457200" lvl="1" indent="0">
                        <a:buNone/>
                      </a:pPr>
                      <a:r>
                        <a:rPr lang="en-US" i="1" dirty="0" smtClean="0"/>
                        <a:t>inet.0: 648313 destinations, 3665443 routes (647812 active, 34 </a:t>
                      </a:r>
                      <a:r>
                        <a:rPr lang="en-US" i="1" dirty="0" err="1" smtClean="0"/>
                        <a:t>holddown</a:t>
                      </a:r>
                      <a:r>
                        <a:rPr lang="en-US" i="1" dirty="0" smtClean="0"/>
                        <a:t>, 845484 hidden)</a:t>
                      </a:r>
                    </a:p>
                    <a:p>
                      <a:pPr marL="457200" lvl="1" indent="0">
                        <a:buNone/>
                      </a:pPr>
                      <a:r>
                        <a:rPr lang="en-US" i="1" dirty="0" smtClean="0"/>
                        <a:t>0.0.0.0/0 (4 entries, 1 announced)</a:t>
                      </a:r>
                    </a:p>
                    <a:p>
                      <a:pPr marL="457200" lvl="1" indent="0">
                        <a:buNone/>
                      </a:pPr>
                      <a:r>
                        <a:rPr lang="en-US" i="1" dirty="0" smtClean="0"/>
                        <a:t> …</a:t>
                      </a:r>
                    </a:p>
                    <a:p>
                      <a:pPr marL="457200" lvl="1" indent="0">
                        <a:buNone/>
                      </a:pPr>
                      <a:r>
                        <a:rPr lang="en-US" i="1" dirty="0" smtClean="0"/>
                        <a:t>Contributing Routes (38):</a:t>
                      </a:r>
                    </a:p>
                    <a:p>
                      <a:pPr marL="457200" lvl="1" indent="0">
                        <a:buNone/>
                      </a:pPr>
                      <a:r>
                        <a:rPr lang="en-US" i="1" dirty="0" smtClean="0"/>
                        <a:t>                        12.0.0.0/8 proto BGP</a:t>
                      </a:r>
                    </a:p>
                    <a:p>
                      <a:pPr marL="457200" lvl="1" indent="0">
                        <a:buNone/>
                      </a:pPr>
                      <a:r>
                        <a:rPr lang="en-US" i="1" dirty="0" smtClean="0"/>
                        <a:t>                        12.0.0.0/9 proto BGP</a:t>
                      </a:r>
                    </a:p>
                    <a:p>
                      <a:pPr marL="457200" lvl="1" indent="0">
                        <a:buNone/>
                      </a:pPr>
                      <a:r>
                        <a:rPr lang="en-US" i="1" dirty="0" smtClean="0"/>
                        <a:t>                        12.128.0.0/9 proto BGP</a:t>
                      </a:r>
                    </a:p>
                    <a:p>
                      <a:pPr marL="457200" lvl="1" indent="0">
                        <a:buNone/>
                      </a:pPr>
                      <a:r>
                        <a:rPr lang="en-US" i="1" dirty="0" smtClean="0"/>
                        <a:t>                        15.0.0.0/8 proto BGP</a:t>
                      </a:r>
                    </a:p>
                    <a:p>
                      <a:pPr marL="457200" lvl="1" indent="0">
                        <a:buNone/>
                      </a:pPr>
                      <a:r>
                        <a:rPr lang="en-US" i="1" dirty="0" smtClean="0"/>
                        <a:t>                        16.0.0.0/8 proto BGP</a:t>
                      </a:r>
                    </a:p>
                    <a:p>
                      <a:pPr marL="457200" lvl="1" indent="0">
                        <a:buNone/>
                      </a:pPr>
                      <a:r>
                        <a:rPr lang="en-US" i="1" dirty="0" smtClean="0"/>
                        <a:t>…</a:t>
                      </a:r>
                    </a:p>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99951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Convergence problems </a:t>
            </a:r>
            <a:r>
              <a:rPr lang="en-US" dirty="0" smtClean="0"/>
              <a:t>(monitoring load)</a:t>
            </a:r>
            <a:endParaRPr lang="en-US" dirty="0"/>
          </a:p>
        </p:txBody>
      </p:sp>
      <p:sp>
        <p:nvSpPr>
          <p:cNvPr id="3" name="Content Placeholder 2"/>
          <p:cNvSpPr>
            <a:spLocks noGrp="1"/>
          </p:cNvSpPr>
          <p:nvPr>
            <p:ph idx="1"/>
          </p:nvPr>
        </p:nvSpPr>
        <p:spPr/>
        <p:txBody>
          <a:bodyPr>
            <a:normAutofit/>
          </a:bodyPr>
          <a:lstStyle/>
          <a:p>
            <a:r>
              <a:rPr lang="en-US" dirty="0" smtClean="0"/>
              <a:t>It is costly (code development time) or impossible to get some stats via SNMP so the new fad is to </a:t>
            </a:r>
            <a:r>
              <a:rPr lang="en-US" dirty="0" err="1" smtClean="0"/>
              <a:t>snarf</a:t>
            </a:r>
            <a:r>
              <a:rPr lang="en-US" dirty="0" smtClean="0"/>
              <a:t> XML/JSON over SSH/SSL..  Bad news, higher CPU demand on router control plane.</a:t>
            </a:r>
          </a:p>
          <a:p>
            <a:r>
              <a:rPr lang="en-US" dirty="0" smtClean="0"/>
              <a:t>New stats: per process CPU usage, load average, FIB update queue depth, </a:t>
            </a:r>
            <a:r>
              <a:rPr lang="en-US" dirty="0" err="1" smtClean="0"/>
              <a:t>etc</a:t>
            </a:r>
            <a:endParaRPr lang="en-US" dirty="0" smtClean="0"/>
          </a:p>
          <a:p>
            <a:endParaRPr lang="en-US" dirty="0"/>
          </a:p>
          <a:p>
            <a:r>
              <a:rPr lang="en-US" dirty="0" smtClean="0"/>
              <a:t>I believe the 2017/06/14 </a:t>
            </a:r>
            <a:r>
              <a:rPr lang="en-US" dirty="0" err="1" smtClean="0"/>
              <a:t>blackholing</a:t>
            </a:r>
            <a:r>
              <a:rPr lang="en-US" dirty="0"/>
              <a:t> </a:t>
            </a:r>
            <a:r>
              <a:rPr lang="en-US" dirty="0" smtClean="0"/>
              <a:t>was exasperated by the incorrect collection of FIB update queue depth via “show </a:t>
            </a:r>
            <a:r>
              <a:rPr lang="en-US" dirty="0" err="1" smtClean="0"/>
              <a:t>krt</a:t>
            </a:r>
            <a:r>
              <a:rPr lang="en-US" dirty="0" smtClean="0"/>
              <a:t> queue” instead of “show </a:t>
            </a:r>
            <a:r>
              <a:rPr lang="en-US" dirty="0" err="1" smtClean="0"/>
              <a:t>krt</a:t>
            </a:r>
            <a:r>
              <a:rPr lang="en-US" dirty="0" smtClean="0"/>
              <a:t> state”.  As the FIB queue depth got bigger so did the output of “show </a:t>
            </a:r>
            <a:r>
              <a:rPr lang="en-US" dirty="0" err="1" smtClean="0"/>
              <a:t>krt</a:t>
            </a:r>
            <a:r>
              <a:rPr lang="en-US" dirty="0" smtClean="0"/>
              <a:t> queue”.  </a:t>
            </a:r>
            <a:r>
              <a:rPr lang="en-US" dirty="0" err="1" smtClean="0"/>
              <a:t>Ooops</a:t>
            </a:r>
            <a:r>
              <a:rPr lang="en-US" dirty="0" smtClean="0"/>
              <a:t>.</a:t>
            </a:r>
          </a:p>
          <a:p>
            <a:endParaRPr lang="en-US" dirty="0" smtClean="0"/>
          </a:p>
          <a:p>
            <a:pPr marL="0" indent="0">
              <a:buNone/>
            </a:pPr>
            <a:endParaRPr lang="en-US" dirty="0"/>
          </a:p>
        </p:txBody>
      </p:sp>
    </p:spTree>
    <p:extLst>
      <p:ext uri="{BB962C8B-B14F-4D97-AF65-F5344CB8AC3E}">
        <p14:creationId xmlns:p14="http://schemas.microsoft.com/office/powerpoint/2010/main" val="2355892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Convergence problems (monitoring load)</a:t>
            </a:r>
          </a:p>
        </p:txBody>
      </p:sp>
      <p:sp>
        <p:nvSpPr>
          <p:cNvPr id="3" name="Content Placeholder 2"/>
          <p:cNvSpPr>
            <a:spLocks noGrp="1"/>
          </p:cNvSpPr>
          <p:nvPr>
            <p:ph idx="1"/>
          </p:nvPr>
        </p:nvSpPr>
        <p:spPr>
          <a:xfrm>
            <a:off x="838200" y="5607943"/>
            <a:ext cx="10515600" cy="1180208"/>
          </a:xfrm>
        </p:spPr>
        <p:txBody>
          <a:bodyPr/>
          <a:lstStyle/>
          <a:p>
            <a:r>
              <a:rPr lang="en-US" dirty="0" smtClean="0"/>
              <a:t>Best guess, monitoring load is ~11% of CPU on MX2010</a:t>
            </a:r>
            <a:endParaRPr lang="en-US" dirty="0"/>
          </a:p>
        </p:txBody>
      </p:sp>
      <p:pic>
        <p:nvPicPr>
          <p:cNvPr id="6" name="Picture 5"/>
          <p:cNvPicPr>
            <a:picLocks noChangeAspect="1"/>
          </p:cNvPicPr>
          <p:nvPr/>
        </p:nvPicPr>
        <p:blipFill>
          <a:blip r:embed="rId2"/>
          <a:stretch>
            <a:fillRect/>
          </a:stretch>
        </p:blipFill>
        <p:spPr>
          <a:xfrm>
            <a:off x="1012089" y="1690688"/>
            <a:ext cx="7915275" cy="3771900"/>
          </a:xfrm>
          <a:prstGeom prst="rect">
            <a:avLst/>
          </a:prstGeom>
        </p:spPr>
      </p:pic>
    </p:spTree>
    <p:extLst>
      <p:ext uri="{BB962C8B-B14F-4D97-AF65-F5344CB8AC3E}">
        <p14:creationId xmlns:p14="http://schemas.microsoft.com/office/powerpoint/2010/main" val="33687321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Convergence problems </a:t>
            </a:r>
            <a:r>
              <a:rPr lang="en-US" dirty="0" smtClean="0"/>
              <a:t>(load average)</a:t>
            </a:r>
            <a:endParaRPr lang="en-US" dirty="0"/>
          </a:p>
        </p:txBody>
      </p:sp>
      <p:sp>
        <p:nvSpPr>
          <p:cNvPr id="3" name="Content Placeholder 2"/>
          <p:cNvSpPr>
            <a:spLocks noGrp="1"/>
          </p:cNvSpPr>
          <p:nvPr>
            <p:ph idx="1"/>
          </p:nvPr>
        </p:nvSpPr>
        <p:spPr>
          <a:xfrm>
            <a:off x="838200" y="5217651"/>
            <a:ext cx="10515600" cy="1180208"/>
          </a:xfrm>
        </p:spPr>
        <p:txBody>
          <a:bodyPr/>
          <a:lstStyle/>
          <a:p>
            <a:r>
              <a:rPr lang="en-US" dirty="0" smtClean="0"/>
              <a:t>Load average during 2017/07/15 planned maintenance</a:t>
            </a:r>
          </a:p>
          <a:p>
            <a:r>
              <a:rPr lang="en-US" dirty="0" smtClean="0"/>
              <a:t>Our MX2010 RE have four cores but ….  </a:t>
            </a:r>
            <a:r>
              <a:rPr lang="en-US" dirty="0" smtClean="0">
                <a:sym typeface="Wingdings" panose="05000000000000000000" pitchFamily="2" charset="2"/>
              </a:rPr>
              <a:t></a:t>
            </a:r>
            <a:endParaRPr lang="en-US" dirty="0"/>
          </a:p>
        </p:txBody>
      </p:sp>
      <p:pic>
        <p:nvPicPr>
          <p:cNvPr id="5" name="Picture 4"/>
          <p:cNvPicPr>
            <a:picLocks noChangeAspect="1"/>
          </p:cNvPicPr>
          <p:nvPr/>
        </p:nvPicPr>
        <p:blipFill>
          <a:blip r:embed="rId2"/>
          <a:stretch>
            <a:fillRect/>
          </a:stretch>
        </p:blipFill>
        <p:spPr>
          <a:xfrm>
            <a:off x="838200" y="1690688"/>
            <a:ext cx="7915275" cy="3238500"/>
          </a:xfrm>
          <a:prstGeom prst="rect">
            <a:avLst/>
          </a:prstGeom>
        </p:spPr>
      </p:pic>
    </p:spTree>
    <p:extLst>
      <p:ext uri="{BB962C8B-B14F-4D97-AF65-F5344CB8AC3E}">
        <p14:creationId xmlns:p14="http://schemas.microsoft.com/office/powerpoint/2010/main" val="2346056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Convergence problems (load average)</a:t>
            </a:r>
          </a:p>
        </p:txBody>
      </p:sp>
      <p:sp>
        <p:nvSpPr>
          <p:cNvPr id="3" name="Content Placeholder 2"/>
          <p:cNvSpPr>
            <a:spLocks noGrp="1"/>
          </p:cNvSpPr>
          <p:nvPr>
            <p:ph idx="1"/>
          </p:nvPr>
        </p:nvSpPr>
        <p:spPr/>
        <p:txBody>
          <a:bodyPr>
            <a:normAutofit fontScale="92500" lnSpcReduction="10000"/>
          </a:bodyPr>
          <a:lstStyle/>
          <a:p>
            <a:r>
              <a:rPr lang="en-US" dirty="0"/>
              <a:t>“legacy” </a:t>
            </a:r>
            <a:r>
              <a:rPr lang="en-US" dirty="0" err="1"/>
              <a:t>JunOS</a:t>
            </a:r>
            <a:r>
              <a:rPr lang="en-US" dirty="0"/>
              <a:t> runs on </a:t>
            </a:r>
            <a:r>
              <a:rPr lang="en-US" dirty="0" smtClean="0"/>
              <a:t>FreeBSD.  Multicore FreeBSD not supported until </a:t>
            </a:r>
            <a:r>
              <a:rPr lang="en-US" dirty="0" err="1" smtClean="0"/>
              <a:t>JunOS</a:t>
            </a:r>
            <a:r>
              <a:rPr lang="en-US" dirty="0" smtClean="0"/>
              <a:t> 15.X.  We are running 14.1.  While our MX2010 RE have four cores, all </a:t>
            </a:r>
            <a:r>
              <a:rPr lang="en-US" dirty="0" err="1"/>
              <a:t>JunOS</a:t>
            </a:r>
            <a:r>
              <a:rPr lang="en-US" dirty="0"/>
              <a:t> processes are sharing a single CPU core</a:t>
            </a:r>
            <a:r>
              <a:rPr lang="en-US" dirty="0" smtClean="0"/>
              <a:t>.</a:t>
            </a:r>
          </a:p>
          <a:p>
            <a:r>
              <a:rPr lang="en-US" dirty="0" smtClean="0"/>
              <a:t>RPD process handles all routing update tasks and shows evidence of starvation during major topology changes.</a:t>
            </a:r>
          </a:p>
          <a:p>
            <a:r>
              <a:rPr lang="en-US" dirty="0" smtClean="0"/>
              <a:t>We </a:t>
            </a:r>
            <a:r>
              <a:rPr lang="en-US" dirty="0"/>
              <a:t>are looking at deploying </a:t>
            </a:r>
            <a:r>
              <a:rPr lang="en-US" dirty="0" smtClean="0"/>
              <a:t>FreeBSD based </a:t>
            </a:r>
            <a:r>
              <a:rPr lang="en-US" dirty="0" err="1" smtClean="0"/>
              <a:t>JunOS</a:t>
            </a:r>
            <a:r>
              <a:rPr lang="en-US" dirty="0" smtClean="0"/>
              <a:t> 16.1 </a:t>
            </a:r>
            <a:r>
              <a:rPr lang="en-US" dirty="0"/>
              <a:t>this winter </a:t>
            </a:r>
            <a:r>
              <a:rPr lang="en-US" dirty="0" smtClean="0"/>
              <a:t>(on the MX2010s) to </a:t>
            </a:r>
            <a:r>
              <a:rPr lang="en-US" dirty="0"/>
              <a:t>take advantage of the four </a:t>
            </a:r>
            <a:r>
              <a:rPr lang="en-US" dirty="0" smtClean="0"/>
              <a:t>cores.  Tried 16.1 in the lab this summer, didn’t like what we saw.</a:t>
            </a:r>
          </a:p>
          <a:p>
            <a:r>
              <a:rPr lang="en-US" dirty="0" smtClean="0"/>
              <a:t>Future </a:t>
            </a:r>
            <a:r>
              <a:rPr lang="en-US" dirty="0" err="1" smtClean="0"/>
              <a:t>JunOS</a:t>
            </a:r>
            <a:r>
              <a:rPr lang="en-US" dirty="0" smtClean="0"/>
              <a:t> may split BGP out of RPD for further parallelization</a:t>
            </a:r>
          </a:p>
          <a:p>
            <a:r>
              <a:rPr lang="en-US" dirty="0"/>
              <a:t>Load average and per process data during incidents indicates this could be meaningful improvement</a:t>
            </a:r>
            <a:endParaRPr lang="en-US" dirty="0" smtClean="0"/>
          </a:p>
          <a:p>
            <a:endParaRPr lang="en-US" dirty="0"/>
          </a:p>
        </p:txBody>
      </p:sp>
    </p:spTree>
    <p:extLst>
      <p:ext uri="{BB962C8B-B14F-4D97-AF65-F5344CB8AC3E}">
        <p14:creationId xmlns:p14="http://schemas.microsoft.com/office/powerpoint/2010/main" val="31392751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Convergence problems </a:t>
            </a:r>
            <a:r>
              <a:rPr lang="en-US" dirty="0" smtClean="0"/>
              <a:t>(</a:t>
            </a:r>
            <a:r>
              <a:rPr lang="en-US" dirty="0" err="1" smtClean="0"/>
              <a:t>bgp</a:t>
            </a:r>
            <a:r>
              <a:rPr lang="en-US" dirty="0" smtClean="0"/>
              <a:t> add-path)</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We need to better </a:t>
            </a:r>
            <a:r>
              <a:rPr lang="en-US" dirty="0"/>
              <a:t>understand internet facing use of </a:t>
            </a:r>
            <a:r>
              <a:rPr lang="en-US" dirty="0" err="1"/>
              <a:t>bgp</a:t>
            </a:r>
            <a:r>
              <a:rPr lang="en-US" dirty="0"/>
              <a:t> </a:t>
            </a:r>
            <a:r>
              <a:rPr lang="en-US" dirty="0" smtClean="0"/>
              <a:t>add-path.</a:t>
            </a:r>
          </a:p>
          <a:p>
            <a:r>
              <a:rPr lang="en-US" dirty="0" err="1" smtClean="0"/>
              <a:t>bgp</a:t>
            </a:r>
            <a:r>
              <a:rPr lang="en-US" dirty="0" smtClean="0"/>
              <a:t> add-path has many modes, but a simple mode is to rerun the </a:t>
            </a:r>
            <a:r>
              <a:rPr lang="en-US" dirty="0" err="1" smtClean="0"/>
              <a:t>bgp</a:t>
            </a:r>
            <a:r>
              <a:rPr lang="en-US" dirty="0" smtClean="0"/>
              <a:t> best path selection algorithm N times, whereas N is how many paths you want to precompute and share with your </a:t>
            </a:r>
            <a:r>
              <a:rPr lang="en-US" dirty="0" err="1" smtClean="0"/>
              <a:t>iBGP</a:t>
            </a:r>
            <a:r>
              <a:rPr lang="en-US" dirty="0" smtClean="0"/>
              <a:t> neighbors.</a:t>
            </a:r>
          </a:p>
          <a:p>
            <a:r>
              <a:rPr lang="en-US" dirty="0" smtClean="0"/>
              <a:t>The theory is precomputation is good when you are fully converged.  The practice is that this really slows down convergence during cold boot.</a:t>
            </a:r>
          </a:p>
          <a:p>
            <a:r>
              <a:rPr lang="en-US" dirty="0" smtClean="0"/>
              <a:t>Precomputation is all in the RE inside RPD, which we know is resource starved at times.</a:t>
            </a:r>
          </a:p>
          <a:p>
            <a:r>
              <a:rPr lang="en-US" dirty="0" smtClean="0"/>
              <a:t>I </a:t>
            </a:r>
            <a:r>
              <a:rPr lang="en-US" dirty="0"/>
              <a:t>have disabled add-path send on the mx2010 "internet routes" </a:t>
            </a:r>
            <a:r>
              <a:rPr lang="en-US" dirty="0" err="1"/>
              <a:t>iBGP</a:t>
            </a:r>
            <a:r>
              <a:rPr lang="en-US" dirty="0"/>
              <a:t> sessions by adding a policy for which routes were eligible [Deny-All].  </a:t>
            </a:r>
            <a:r>
              <a:rPr lang="en-US" dirty="0" smtClean="0"/>
              <a:t>I </a:t>
            </a:r>
            <a:r>
              <a:rPr lang="en-US" dirty="0"/>
              <a:t>have left it enabled as-was for the internal </a:t>
            </a:r>
            <a:r>
              <a:rPr lang="en-US" dirty="0" err="1"/>
              <a:t>iBGP</a:t>
            </a:r>
            <a:r>
              <a:rPr lang="en-US" dirty="0"/>
              <a:t> (customer routes) so we should still realize add path benefits for routing to/from customers including the stability improvements for </a:t>
            </a:r>
            <a:r>
              <a:rPr lang="en-US" dirty="0" err="1"/>
              <a:t>eBGP</a:t>
            </a:r>
            <a:r>
              <a:rPr lang="en-US" dirty="0"/>
              <a:t> announcements this causes</a:t>
            </a:r>
            <a:r>
              <a:rPr lang="en-US" dirty="0" smtClean="0"/>
              <a:t>.</a:t>
            </a:r>
            <a:endParaRPr lang="en-US" dirty="0"/>
          </a:p>
          <a:p>
            <a:endParaRPr lang="en-US" dirty="0"/>
          </a:p>
        </p:txBody>
      </p:sp>
    </p:spTree>
    <p:extLst>
      <p:ext uri="{BB962C8B-B14F-4D97-AF65-F5344CB8AC3E}">
        <p14:creationId xmlns:p14="http://schemas.microsoft.com/office/powerpoint/2010/main" val="20570274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Convergence problems </a:t>
            </a:r>
            <a:r>
              <a:rPr lang="en-US" dirty="0" smtClean="0"/>
              <a:t>(what else)</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JunOS</a:t>
            </a:r>
            <a:r>
              <a:rPr lang="en-US" dirty="0" smtClean="0"/>
              <a:t> telemetry</a:t>
            </a:r>
            <a:r>
              <a:rPr lang="en-US" dirty="0"/>
              <a:t> </a:t>
            </a:r>
            <a:r>
              <a:rPr lang="en-US" dirty="0" smtClean="0"/>
              <a:t>= push stats.  Presumably lower control plane utilization?  This is in its infancy and will require examination over the next few years</a:t>
            </a:r>
          </a:p>
          <a:p>
            <a:pPr marL="0" indent="0">
              <a:buNone/>
            </a:pPr>
            <a:endParaRPr lang="en-US" dirty="0" smtClean="0"/>
          </a:p>
          <a:p>
            <a:r>
              <a:rPr lang="en-US" dirty="0" smtClean="0"/>
              <a:t> Route reflectors?  </a:t>
            </a:r>
            <a:r>
              <a:rPr lang="en-US" dirty="0" err="1" smtClean="0"/>
              <a:t>JunOS</a:t>
            </a:r>
            <a:r>
              <a:rPr lang="en-US" dirty="0" smtClean="0"/>
              <a:t> can run on commodity hardware (or a VM) so best path calculation could be handed off to the fastest possible commodity core (flops) available?</a:t>
            </a:r>
          </a:p>
          <a:p>
            <a:endParaRPr lang="en-US" dirty="0"/>
          </a:p>
          <a:p>
            <a:r>
              <a:rPr lang="en-US" dirty="0" smtClean="0"/>
              <a:t>Topology change: More</a:t>
            </a:r>
            <a:r>
              <a:rPr lang="en-US" dirty="0"/>
              <a:t>, smaller devices closer to transit/peers (currently Chicago, </a:t>
            </a:r>
            <a:r>
              <a:rPr lang="en-US" dirty="0" smtClean="0"/>
              <a:t>Minneapolis)</a:t>
            </a:r>
          </a:p>
          <a:p>
            <a:pPr lvl="1"/>
            <a:r>
              <a:rPr lang="en-US" dirty="0" smtClean="0"/>
              <a:t>May </a:t>
            </a:r>
            <a:r>
              <a:rPr lang="en-US" dirty="0"/>
              <a:t>not be able to rely on optical protection in the future.  Routers closer to internet transit/peers pushes redundancy at layers </a:t>
            </a:r>
            <a:r>
              <a:rPr lang="en-US" dirty="0" smtClean="0"/>
              <a:t>2.5/3</a:t>
            </a:r>
          </a:p>
          <a:p>
            <a:pPr lvl="1"/>
            <a:r>
              <a:rPr lang="en-US" dirty="0" smtClean="0"/>
              <a:t>Less </a:t>
            </a:r>
            <a:r>
              <a:rPr lang="en-US" dirty="0"/>
              <a:t>fiber miles = less topology changes .. ? = less route churn = fewer convergence issues</a:t>
            </a:r>
            <a:r>
              <a:rPr lang="en-US" dirty="0" smtClean="0"/>
              <a:t>?</a:t>
            </a:r>
          </a:p>
          <a:p>
            <a:pPr lvl="1"/>
            <a:r>
              <a:rPr lang="en-US" dirty="0"/>
              <a:t>Collapsing PE, P and Border onto same box saves money and presents </a:t>
            </a:r>
            <a:r>
              <a:rPr lang="en-US" dirty="0" smtClean="0"/>
              <a:t>issues that prevent us from taking advantage of some topology possibilities (MPLS P, BGP PIC Core)</a:t>
            </a:r>
          </a:p>
          <a:p>
            <a:pPr lvl="1"/>
            <a:r>
              <a:rPr lang="en-US" dirty="0" smtClean="0"/>
              <a:t>CPU demand to poll a smaller device is less because there are less </a:t>
            </a:r>
            <a:r>
              <a:rPr lang="en-US" dirty="0" err="1" smtClean="0"/>
              <a:t>datapoints</a:t>
            </a:r>
            <a:r>
              <a:rPr lang="en-US" dirty="0" smtClean="0"/>
              <a:t> to gather</a:t>
            </a:r>
          </a:p>
          <a:p>
            <a:pPr marL="1371600" lvl="3" indent="0">
              <a:buNone/>
            </a:pPr>
            <a:endParaRPr lang="en-US" dirty="0" smtClean="0"/>
          </a:p>
          <a:p>
            <a:pPr marL="1371600" lvl="3" indent="0">
              <a:buNone/>
            </a:pPr>
            <a:endParaRPr lang="en-US" dirty="0"/>
          </a:p>
          <a:p>
            <a:endParaRPr lang="en-US" dirty="0"/>
          </a:p>
        </p:txBody>
      </p:sp>
    </p:spTree>
    <p:extLst>
      <p:ext uri="{BB962C8B-B14F-4D97-AF65-F5344CB8AC3E}">
        <p14:creationId xmlns:p14="http://schemas.microsoft.com/office/powerpoint/2010/main" val="35975387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Convergence problems (what else)</a:t>
            </a:r>
          </a:p>
        </p:txBody>
      </p:sp>
      <p:sp>
        <p:nvSpPr>
          <p:cNvPr id="3" name="Content Placeholder 2"/>
          <p:cNvSpPr>
            <a:spLocks noGrp="1"/>
          </p:cNvSpPr>
          <p:nvPr>
            <p:ph idx="1"/>
          </p:nvPr>
        </p:nvSpPr>
        <p:spPr/>
        <p:txBody>
          <a:bodyPr>
            <a:normAutofit lnSpcReduction="10000"/>
          </a:bodyPr>
          <a:lstStyle/>
          <a:p>
            <a:r>
              <a:rPr lang="en-US" dirty="0"/>
              <a:t>More direct interconnects (less Ethernet switches in the middle)</a:t>
            </a:r>
          </a:p>
          <a:p>
            <a:pPr lvl="1"/>
            <a:r>
              <a:rPr lang="en-US" dirty="0"/>
              <a:t>Loss of link to neighbor results in faster convergence</a:t>
            </a:r>
          </a:p>
          <a:p>
            <a:pPr lvl="1"/>
            <a:r>
              <a:rPr lang="en-US" dirty="0"/>
              <a:t>Shared Ethernet switch is a cost saving technique</a:t>
            </a:r>
          </a:p>
          <a:p>
            <a:pPr lvl="1"/>
            <a:r>
              <a:rPr lang="en-US" dirty="0"/>
              <a:t>Reliability goes up a bit, cost goes up a lot</a:t>
            </a:r>
            <a:r>
              <a:rPr lang="en-US" dirty="0" smtClean="0"/>
              <a:t>?</a:t>
            </a:r>
          </a:p>
          <a:p>
            <a:pPr lvl="1"/>
            <a:endParaRPr lang="en-US" dirty="0"/>
          </a:p>
          <a:p>
            <a:r>
              <a:rPr lang="en-US" dirty="0"/>
              <a:t> </a:t>
            </a:r>
            <a:r>
              <a:rPr lang="en-US" dirty="0" err="1" smtClean="0"/>
              <a:t>Multihome</a:t>
            </a:r>
            <a:r>
              <a:rPr lang="en-US" dirty="0" smtClean="0"/>
              <a:t> to two transit providers?</a:t>
            </a:r>
          </a:p>
          <a:p>
            <a:pPr lvl="1"/>
            <a:r>
              <a:rPr lang="en-US" dirty="0" smtClean="0"/>
              <a:t>Realistically we are single homed to two different providers</a:t>
            </a:r>
          </a:p>
          <a:p>
            <a:pPr lvl="1"/>
            <a:r>
              <a:rPr lang="en-US" dirty="0" err="1" smtClean="0"/>
              <a:t>Telia</a:t>
            </a:r>
            <a:r>
              <a:rPr lang="en-US" dirty="0" smtClean="0"/>
              <a:t>: r-</a:t>
            </a:r>
            <a:r>
              <a:rPr lang="en-US" dirty="0" err="1" smtClean="0"/>
              <a:t>uwmadison</a:t>
            </a:r>
            <a:r>
              <a:rPr lang="en-US" dirty="0" smtClean="0"/>
              <a:t>-hub and r-</a:t>
            </a:r>
            <a:r>
              <a:rPr lang="en-US" dirty="0" err="1" smtClean="0"/>
              <a:t>uwmilwaukee</a:t>
            </a:r>
            <a:r>
              <a:rPr lang="en-US" dirty="0" smtClean="0"/>
              <a:t>-hub but folded at 710NLSD, </a:t>
            </a:r>
            <a:r>
              <a:rPr lang="en-US" dirty="0" err="1" smtClean="0"/>
              <a:t>ethernet</a:t>
            </a:r>
            <a:r>
              <a:rPr lang="en-US" dirty="0" smtClean="0"/>
              <a:t> switch in the middle</a:t>
            </a:r>
          </a:p>
          <a:p>
            <a:pPr lvl="1"/>
            <a:r>
              <a:rPr lang="en-US" dirty="0" smtClean="0"/>
              <a:t>Level3: r-</a:t>
            </a:r>
            <a:r>
              <a:rPr lang="en-US" dirty="0" err="1" smtClean="0"/>
              <a:t>uwmadison</a:t>
            </a:r>
            <a:r>
              <a:rPr lang="en-US" dirty="0" smtClean="0"/>
              <a:t>-hub optically protected to Minneapolis, Ethernet switch in the middle.</a:t>
            </a:r>
          </a:p>
          <a:p>
            <a:pPr lvl="1"/>
            <a:r>
              <a:rPr lang="en-US" dirty="0" smtClean="0"/>
              <a:t>Losing the last link to a peer is more disruptive than losing 1 of N.</a:t>
            </a:r>
          </a:p>
          <a:p>
            <a:pPr lvl="1"/>
            <a:endParaRPr lang="en-US" dirty="0"/>
          </a:p>
          <a:p>
            <a:endParaRPr lang="en-US" dirty="0"/>
          </a:p>
        </p:txBody>
      </p:sp>
    </p:spTree>
    <p:extLst>
      <p:ext uri="{BB962C8B-B14F-4D97-AF65-F5344CB8AC3E}">
        <p14:creationId xmlns:p14="http://schemas.microsoft.com/office/powerpoint/2010/main" val="41804737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039000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3571" y="1097636"/>
            <a:ext cx="9144000" cy="2387600"/>
          </a:xfrm>
        </p:spPr>
        <p:txBody>
          <a:bodyPr>
            <a:normAutofit fontScale="90000"/>
          </a:bodyPr>
          <a:lstStyle/>
          <a:p>
            <a:r>
              <a:rPr lang="en-US" dirty="0" smtClean="0"/>
              <a:t>Fall 2017 </a:t>
            </a:r>
            <a:r>
              <a:rPr lang="en-US" dirty="0"/>
              <a:t>update</a:t>
            </a:r>
            <a:br>
              <a:rPr lang="en-US" dirty="0"/>
            </a:br>
            <a:r>
              <a:rPr lang="en-US" dirty="0" smtClean="0"/>
              <a:t>Tools Update</a:t>
            </a:r>
            <a:r>
              <a:rPr lang="en-US" dirty="0"/>
              <a:t/>
            </a:r>
            <a:br>
              <a:rPr lang="en-US" dirty="0"/>
            </a:br>
            <a:endParaRPr lang="en-US" dirty="0"/>
          </a:p>
        </p:txBody>
      </p:sp>
      <p:sp>
        <p:nvSpPr>
          <p:cNvPr id="3" name="Subtitle 2"/>
          <p:cNvSpPr>
            <a:spLocks noGrp="1"/>
          </p:cNvSpPr>
          <p:nvPr>
            <p:ph type="subTitle" idx="1"/>
          </p:nvPr>
        </p:nvSpPr>
        <p:spPr/>
        <p:txBody>
          <a:bodyPr>
            <a:noAutofit/>
          </a:bodyPr>
          <a:lstStyle/>
          <a:p>
            <a:endParaRPr lang="en-US" sz="2000" dirty="0" smtClean="0"/>
          </a:p>
          <a:p>
            <a:endParaRPr lang="en-US" sz="2000" dirty="0" smtClean="0"/>
          </a:p>
          <a:p>
            <a:endParaRPr lang="en-US" sz="2000" dirty="0" smtClean="0"/>
          </a:p>
          <a:p>
            <a:r>
              <a:rPr lang="en-US" sz="2000" dirty="0" smtClean="0"/>
              <a:t>Michael Hare</a:t>
            </a:r>
          </a:p>
          <a:p>
            <a:r>
              <a:rPr lang="en-US" sz="2000" dirty="0" smtClean="0"/>
              <a:t>uwsys.net</a:t>
            </a:r>
          </a:p>
          <a:p>
            <a:r>
              <a:rPr lang="en-US" sz="2000" dirty="0" smtClean="0"/>
              <a:t>August 2017</a:t>
            </a:r>
          </a:p>
          <a:p>
            <a:endParaRPr lang="en-US" sz="2000" dirty="0" smtClean="0"/>
          </a:p>
          <a:p>
            <a:endParaRPr lang="en-US" sz="2000" dirty="0"/>
          </a:p>
        </p:txBody>
      </p:sp>
    </p:spTree>
    <p:extLst>
      <p:ext uri="{BB962C8B-B14F-4D97-AF65-F5344CB8AC3E}">
        <p14:creationId xmlns:p14="http://schemas.microsoft.com/office/powerpoint/2010/main" val="138187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 [~8.1% in, ~23.3 out]</a:t>
            </a:r>
            <a:endParaRPr lang="en-US" dirty="0"/>
          </a:p>
        </p:txBody>
      </p:sp>
      <p:sp>
        <p:nvSpPr>
          <p:cNvPr id="3" name="Content Placeholder 2"/>
          <p:cNvSpPr>
            <a:spLocks noGrp="1"/>
          </p:cNvSpPr>
          <p:nvPr>
            <p:ph idx="1"/>
          </p:nvPr>
        </p:nvSpPr>
        <p:spPr>
          <a:xfrm>
            <a:off x="1109662" y="5167312"/>
            <a:ext cx="11026698" cy="1445361"/>
          </a:xfrm>
        </p:spPr>
        <p:txBody>
          <a:bodyPr>
            <a:normAutofit/>
          </a:bodyPr>
          <a:lstStyle/>
          <a:p>
            <a:endParaRPr lang="en-US" dirty="0" smtClean="0"/>
          </a:p>
          <a:p>
            <a:r>
              <a:rPr lang="en-US" dirty="0" smtClean="0"/>
              <a:t>Well within our commits with </a:t>
            </a:r>
            <a:r>
              <a:rPr lang="en-US" dirty="0" err="1" smtClean="0"/>
              <a:t>Telia</a:t>
            </a:r>
            <a:r>
              <a:rPr lang="en-US" dirty="0" smtClean="0"/>
              <a:t> [2G] and Level3 [2G</a:t>
            </a:r>
            <a:r>
              <a:rPr lang="en-US" dirty="0"/>
              <a:t>]</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9662" y="1743075"/>
            <a:ext cx="9972675" cy="3371850"/>
          </a:xfrm>
          <a:prstGeom prst="rect">
            <a:avLst/>
          </a:prstGeom>
        </p:spPr>
      </p:pic>
    </p:spTree>
    <p:extLst>
      <p:ext uri="{BB962C8B-B14F-4D97-AF65-F5344CB8AC3E}">
        <p14:creationId xmlns:p14="http://schemas.microsoft.com/office/powerpoint/2010/main" val="12978229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Nothing major: a few minor improvements</a:t>
            </a:r>
            <a:endParaRPr lang="en-US" dirty="0"/>
          </a:p>
        </p:txBody>
      </p:sp>
      <p:sp>
        <p:nvSpPr>
          <p:cNvPr id="3" name="Content Placeholder 2"/>
          <p:cNvSpPr>
            <a:spLocks noGrp="1"/>
          </p:cNvSpPr>
          <p:nvPr>
            <p:ph idx="1"/>
          </p:nvPr>
        </p:nvSpPr>
        <p:spPr/>
        <p:txBody>
          <a:bodyPr>
            <a:normAutofit/>
          </a:bodyPr>
          <a:lstStyle/>
          <a:p>
            <a:r>
              <a:rPr lang="en-US" dirty="0" smtClean="0"/>
              <a:t>Network user (net) </a:t>
            </a:r>
            <a:r>
              <a:rPr lang="en-US" dirty="0" err="1"/>
              <a:t>ssh</a:t>
            </a:r>
            <a:r>
              <a:rPr lang="en-US" dirty="0"/>
              <a:t> key hardening </a:t>
            </a:r>
          </a:p>
          <a:p>
            <a:r>
              <a:rPr lang="en-US" dirty="0" smtClean="0"/>
              <a:t>VM environment changes at UW Madison</a:t>
            </a:r>
          </a:p>
          <a:p>
            <a:r>
              <a:rPr lang="en-US" dirty="0" smtClean="0"/>
              <a:t>Adoption of </a:t>
            </a:r>
            <a:r>
              <a:rPr lang="en-US" dirty="0" err="1" smtClean="0"/>
              <a:t>git</a:t>
            </a:r>
            <a:r>
              <a:rPr lang="en-US" dirty="0" smtClean="0"/>
              <a:t> and packaging inside Network Services (slowly </a:t>
            </a:r>
            <a:r>
              <a:rPr lang="en-US" dirty="0"/>
              <a:t>working towards </a:t>
            </a:r>
            <a:r>
              <a:rPr lang="en-US" dirty="0" smtClean="0"/>
              <a:t>packaging software)</a:t>
            </a:r>
          </a:p>
          <a:p>
            <a:r>
              <a:rPr lang="en-US" dirty="0" smtClean="0"/>
              <a:t>Totally unrelated </a:t>
            </a:r>
            <a:r>
              <a:rPr lang="en-US" dirty="0"/>
              <a:t>stuff: </a:t>
            </a:r>
            <a:r>
              <a:rPr lang="en-US" dirty="0" err="1"/>
              <a:t>infoblox</a:t>
            </a:r>
            <a:r>
              <a:rPr lang="en-US" dirty="0"/>
              <a:t> rollout on </a:t>
            </a:r>
            <a:r>
              <a:rPr lang="en-US" dirty="0" smtClean="0"/>
              <a:t>campus</a:t>
            </a:r>
          </a:p>
          <a:p>
            <a:r>
              <a:rPr lang="en-US" dirty="0" err="1"/>
              <a:t>g</a:t>
            </a:r>
            <a:r>
              <a:rPr lang="en-US" dirty="0" err="1" smtClean="0"/>
              <a:t>nmis</a:t>
            </a:r>
            <a:r>
              <a:rPr lang="en-US" dirty="0" smtClean="0"/>
              <a:t> </a:t>
            </a:r>
            <a:r>
              <a:rPr lang="en-US" dirty="0"/>
              <a:t>search </a:t>
            </a:r>
            <a:r>
              <a:rPr lang="en-US" dirty="0" smtClean="0"/>
              <a:t>saving</a:t>
            </a:r>
            <a:endParaRPr lang="en-US" dirty="0"/>
          </a:p>
        </p:txBody>
      </p:sp>
    </p:spTree>
    <p:extLst>
      <p:ext uri="{BB962C8B-B14F-4D97-AF65-F5344CB8AC3E}">
        <p14:creationId xmlns:p14="http://schemas.microsoft.com/office/powerpoint/2010/main" val="36625847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gnmis</a:t>
            </a:r>
            <a:r>
              <a:rPr lang="en-US" dirty="0"/>
              <a:t> search saving</a:t>
            </a:r>
          </a:p>
        </p:txBody>
      </p:sp>
      <p:sp>
        <p:nvSpPr>
          <p:cNvPr id="3" name="Content Placeholder 2"/>
          <p:cNvSpPr>
            <a:spLocks noGrp="1"/>
          </p:cNvSpPr>
          <p:nvPr>
            <p:ph idx="1"/>
          </p:nvPr>
        </p:nvSpPr>
        <p:spPr/>
        <p:txBody>
          <a:bodyPr/>
          <a:lstStyle/>
          <a:p>
            <a:endParaRPr lang="en-US" dirty="0"/>
          </a:p>
          <a:p>
            <a:endParaRPr lang="en-US" dirty="0"/>
          </a:p>
        </p:txBody>
      </p:sp>
      <p:pic>
        <p:nvPicPr>
          <p:cNvPr id="5" name="Picture 4"/>
          <p:cNvPicPr>
            <a:picLocks noChangeAspect="1"/>
          </p:cNvPicPr>
          <p:nvPr/>
        </p:nvPicPr>
        <p:blipFill>
          <a:blip r:embed="rId2"/>
          <a:stretch>
            <a:fillRect/>
          </a:stretch>
        </p:blipFill>
        <p:spPr>
          <a:xfrm>
            <a:off x="933450" y="1690688"/>
            <a:ext cx="10325100" cy="4448175"/>
          </a:xfrm>
          <a:prstGeom prst="rect">
            <a:avLst/>
          </a:prstGeom>
        </p:spPr>
      </p:pic>
    </p:spTree>
    <p:extLst>
      <p:ext uri="{BB962C8B-B14F-4D97-AF65-F5344CB8AC3E}">
        <p14:creationId xmlns:p14="http://schemas.microsoft.com/office/powerpoint/2010/main" val="3943073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Peering [~86% in,~55% out] </a:t>
            </a:r>
            <a:endParaRPr lang="en-US" dirty="0"/>
          </a:p>
        </p:txBody>
      </p:sp>
      <p:sp>
        <p:nvSpPr>
          <p:cNvPr id="3" name="Content Placeholder 2"/>
          <p:cNvSpPr>
            <a:spLocks noGrp="1"/>
          </p:cNvSpPr>
          <p:nvPr>
            <p:ph idx="1"/>
          </p:nvPr>
        </p:nvSpPr>
        <p:spPr>
          <a:xfrm>
            <a:off x="934378" y="6073117"/>
            <a:ext cx="11026698" cy="3660775"/>
          </a:xfrm>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9662" y="1609725"/>
            <a:ext cx="9972675" cy="3638550"/>
          </a:xfrm>
          <a:prstGeom prst="rect">
            <a:avLst/>
          </a:prstGeom>
        </p:spPr>
      </p:pic>
    </p:spTree>
    <p:extLst>
      <p:ext uri="{BB962C8B-B14F-4D97-AF65-F5344CB8AC3E}">
        <p14:creationId xmlns:p14="http://schemas.microsoft.com/office/powerpoint/2010/main" val="2356659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Availability </a:t>
            </a:r>
            <a:r>
              <a:rPr lang="en-US" dirty="0"/>
              <a:t/>
            </a:r>
            <a:br>
              <a:rPr lang="en-US" dirty="0"/>
            </a:br>
            <a:endParaRPr lang="en-US" sz="3200" dirty="0"/>
          </a:p>
        </p:txBody>
      </p:sp>
      <p:pic>
        <p:nvPicPr>
          <p:cNvPr id="6" name="Picture 5"/>
          <p:cNvPicPr>
            <a:picLocks noChangeAspect="1"/>
          </p:cNvPicPr>
          <p:nvPr/>
        </p:nvPicPr>
        <p:blipFill>
          <a:blip r:embed="rId2"/>
          <a:stretch>
            <a:fillRect/>
          </a:stretch>
        </p:blipFill>
        <p:spPr>
          <a:xfrm>
            <a:off x="731796" y="1249615"/>
            <a:ext cx="9511849" cy="5042760"/>
          </a:xfrm>
          <a:prstGeom prst="rect">
            <a:avLst/>
          </a:prstGeom>
        </p:spPr>
      </p:pic>
      <p:sp>
        <p:nvSpPr>
          <p:cNvPr id="7" name="Rectangle 6"/>
          <p:cNvSpPr/>
          <p:nvPr/>
        </p:nvSpPr>
        <p:spPr>
          <a:xfrm>
            <a:off x="609134" y="6292375"/>
            <a:ext cx="9716896" cy="369332"/>
          </a:xfrm>
          <a:prstGeom prst="rect">
            <a:avLst/>
          </a:prstGeom>
        </p:spPr>
        <p:txBody>
          <a:bodyPr wrap="square">
            <a:spAutoFit/>
          </a:bodyPr>
          <a:lstStyle/>
          <a:p>
            <a:r>
              <a:rPr lang="en-US" dirty="0"/>
              <a:t>(all outages: planned or unplanned, uwsys.net or 3</a:t>
            </a:r>
            <a:r>
              <a:rPr lang="en-US" baseline="30000" dirty="0"/>
              <a:t>rd</a:t>
            </a:r>
            <a:r>
              <a:rPr lang="en-US" dirty="0"/>
              <a:t> party transport)</a:t>
            </a:r>
          </a:p>
        </p:txBody>
      </p:sp>
    </p:spTree>
    <p:extLst>
      <p:ext uri="{BB962C8B-B14F-4D97-AF65-F5344CB8AC3E}">
        <p14:creationId xmlns:p14="http://schemas.microsoft.com/office/powerpoint/2010/main" val="3269367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Backbone </a:t>
            </a:r>
            <a:r>
              <a:rPr lang="en-US" dirty="0" smtClean="0"/>
              <a:t>updates</a:t>
            </a:r>
            <a:endParaRPr lang="en-US" dirty="0"/>
          </a:p>
        </p:txBody>
      </p:sp>
      <p:sp>
        <p:nvSpPr>
          <p:cNvPr id="3" name="Content Placeholder 2"/>
          <p:cNvSpPr>
            <a:spLocks noGrp="1"/>
          </p:cNvSpPr>
          <p:nvPr>
            <p:ph idx="1"/>
          </p:nvPr>
        </p:nvSpPr>
        <p:spPr/>
        <p:txBody>
          <a:bodyPr/>
          <a:lstStyle/>
          <a:p>
            <a:r>
              <a:rPr lang="en-US" dirty="0" smtClean="0"/>
              <a:t>Currently in process of shifting high bandwidth UW </a:t>
            </a:r>
            <a:r>
              <a:rPr lang="en-US" dirty="0"/>
              <a:t>Madison </a:t>
            </a:r>
            <a:r>
              <a:rPr lang="en-US" dirty="0" smtClean="0"/>
              <a:t>research </a:t>
            </a:r>
            <a:r>
              <a:rPr lang="en-US" dirty="0"/>
              <a:t>traffic back to </a:t>
            </a:r>
            <a:r>
              <a:rPr lang="en-US" dirty="0" smtClean="0"/>
              <a:t>a dedicated 100G protect path (discrete from uwsys.net routers)</a:t>
            </a:r>
          </a:p>
          <a:p>
            <a:r>
              <a:rPr lang="en-US" dirty="0" smtClean="0"/>
              <a:t>Deployment of new PE at Pyle Data Center for UWC</a:t>
            </a:r>
          </a:p>
          <a:p>
            <a:r>
              <a:rPr lang="en-US" dirty="0" err="1" smtClean="0"/>
              <a:t>Telia</a:t>
            </a:r>
            <a:r>
              <a:rPr lang="en-US" dirty="0" smtClean="0"/>
              <a:t> and WRIPS access outside of BOREAS, </a:t>
            </a:r>
            <a:r>
              <a:rPr lang="en-US" smtClean="0"/>
              <a:t>for now</a:t>
            </a:r>
          </a:p>
        </p:txBody>
      </p:sp>
      <p:sp>
        <p:nvSpPr>
          <p:cNvPr id="4" name="AutoShape 2" descr="data:image/png;base64,iVBORw0KGgoAAAANSUhEUgAAA08AAAGJCAYAAABSEAiaAAAABmJLR0QA/wD/AP+gvaeTAAAgAElEQVR4nOyde3hU1b33v7kQrjEmISEEDFFD1UStCCaACPF+QfFoPWqrrVGP5yho+1qfVunRh6TViq2Xtoq2r4qXVz0aWi03PdpWAmIgQwBFZ1TAECMSciGSC4Fc5/0jWdu998yeW2Zm/yZ8P8+TZ2D2ZX32b++ZWWv/1lo7bvv27W4QQgghhBBCCLGktbUV8XZLEEIIIYQQQohkWltbUVNTg0T1Rl5enp0+hBBCCCGEECKSFStWAAAzT4QQQgghhBASCGw8EUIIIYQQQkgAJPpfhRBCCCGEEEKGHw6HAwDQ3d2NpKQkdHd3Y86cOZbrs/FECCGEEEIIOSopLCwEAHz22Wc45ZRT4HK5fK7PbnuEEEIIIYSQo5a2tja0tLTA7Xajt7fX57rMPBFCCCGEEEKOSlwuF7q6unDyySfD4XAgKyvL5/rMPBFCjnrq6uowadIkw3v19fW46KKLbDIawJtXJLc7GmhtbcXjjz8e1fJ+/OMfY9q0aTjrrLPwz3/+M+Bt/V2Dt912G8444wzMnj0b3d3dAIBdu3ahuLgYRUVFuOqqq9Da2hqwZyhxiXY8A4WfAUJIoGRnZ2PatGlIT09HUVERpkyZ4nN9Np4IIcQLEydOxHvvvWe3Bgkzra2teOyxx6JW3r333ov09HRs374dDocDM2bMCHhbX9dgY2MjVq1aha1bt6KyshJJSUkAgHvuuQeLFi1CVVUVTj31VPz+978PqKxQ4xLteBJCSLjZuXMnHA4HNm7cqL36go0nQkhYUXd8H3vsMcydOxdnnHEGPvnkk4C28fb//Px8NDQ0GNZ//vnn8ctf/hJ1dXXIzMxEcXExfvSjH2H69On4xS9+oa335JNPYvbs2Zg1axbmzp2rzagDAJs2bcJZZ52FOXPm4OGHHzbs/7777sOMGTO83rn+1a9+he9///uYNWsWnnjiCcOyTZs2YdasWZg5cyYuuugifP3114bjuf/++zFnzhycfPLJeOedd3zGRI+37XzFDAD6+/vxX//1X5g5cyaKi4tRV1fnt5xQz4OvuGzevBkzZ87U/t/Z2Ynjjz8eLS0tPrcLxNMqnrt27cLFF1+MoqIizJ07Vxv8u2jRIlx99dXo6OjA7NmzMXv2bHz++ecBlenrWrIqr6+vD2+99RZ+/vOfAwDi4uJw7LHHBlSer2tw0aJFuOyyy3DkyBGcc845Wuapp6cHGzduxPz58wEAl19+Od5//31tu927d+PSSy9FYWEhZs+ejcrKyoDiEmo8Qzm3gO/vEF/LfH2mCSHEisLCQhQWFiI9PR2FhYVIS0vzuT4bT4SQsNPR0YH09HRs2LABW7duxQknnBDyvmbNmoUtW7bgyJEj2L59O4CBaUVnz54NAOjt7cUf//hH/O///i+ef/55vP3229q211xzDSorK7Fp0yaUlZXhZz/7mbbsP//zP/HII49g48aNmDp1qqHMpUuX4s033/RwaWpqwp///Gds3rwZmzZtwk033WRYftttt+Ghhx7C5s2bcckll2Dx4sXasra2NhQXF2Pjxo1YunQplixZEtDxh7pdR0cHrrnmGmzevBkLFiwwuISCr/PgKy6q4bRlyxYAwF//+ldccMEFSEtL8xtPX/iKS0lJCUpLS1FVVYX77rsPd999NwBg2bJlePPNNzFu3DhUVlaisrISJ598ckDl+bqWrMprampCf38/Xn31VRQVFeHSSy/Fzp07AyrP6hq0Oo6kpCQ0NzcjKSkJY8aMAQBkZGSgvr5e2+6mm27CddddB4fDgYqKCq1rir+4hBLPoZxbwPd3iNUyX59pQgjxRTATRrDxRAgJO4mJifjxj38MAEhISMDYsWND3tfs2bPhcDiwbt06XHnlleju7saWLVswa9YsAMDo0aORmpqK0aNHIy0tDW1tbdq227Ztw3nnnYeioiL84he/wN69ewEMdHnav38/zj33XADQ7tT7IzU1FccffzzuvPNOvPHGGxg1apS2rKmpCQ0NDYZ9VlVVactHjx6NCy64AAAwbdo0Q6XWF6FuN3LkSG27+fPnGzIloeDrPPiKCwD8x3/8B5YvXw4AeOGFF3DrrbcC8B1Pf1jF5cCBA/jkk09wzz33YPbs2SgrK8OBAweGdOyA9bXkqzy3242uri6ceeaZqKqqwiWXXGJodEWTAwcOwOl04sYbbwQAJCUlBTQmKNR4DuXcAr6/Q7wtC/UzTQghLpcLX375pTZhREpKis/1OdseISTsjBo1CgkJCR7vd3R0aAPgp02bhmXLlnndvqenR/v3rFmz8Ne//hWdnZ0oKSnB22+/jf7+fkyYMMFrV7T+/n4AA93Dbr75ZrzzzjuYPn06nE6nVnZcXFxIx5WYmIgPP/wQFRUVePHFF/Hqq69i1apVAAYqyr4YMWKE9u+4uDjNE/AdF1/b6dHHzBuhHHOg5wGAZVwA4Ic//CGWLl2KTZs2obOzU8tG+YqnP3zFJT4+HuvXrzesMxR8XUu+yktPT8fo0aNx8cUXAwAuvfTSoLqvBcv48ePR3d2Nzs5OjBkzBk1NTZg4ceKQ9xtKPIdybgHr7xCrZaF+pgkhJDs7W+tSnZ6e7nd9Zp4IIVFD371H30AYP348jhw5gubmZgDABx98oC075ZRTUFtbi3379uHWW2/FI488omWdfNHV1YXe3l7k5uYCAP7nf/5HW5aRkYHs7GysX78eAAxd/XzR2dmJQ4cOaRmEXbt2acsyMzMxYcIEbZ/vvPOO9uA9f1jFxRe+YgYMHL8a7/L22297xGzfvn0oLi4OeJ++zoOvuADA2LFjccUVV6CkpAS33HKL9r6/7aw8fZGeno6CggK88sorAAbGHe3YscPgcvjwYXR2dga8T1/Xkq/ykpKSMGPGDC3rV1VVhRNPPDHgcoNlxIgRmDNnDtauXQsAWLNmDc477zyD52uvvQZgoLurPotpFZdQ4xmJc+uLUD/ThBDy6aefwuFwaH/+Joxg5okQYjtjxozB/fffj0svvRT5+fnIzs7WlsXFxeG0007DSSedhClTpqCnp0cb7+SL1NRU3HvvvTj77LMxceJErRKp+POf/4y77roLo0aNwmmnnaa939TUpHVLUwPhjz32WLz99tvo6OjAtddei+7ubnR1deGhhx4y7PPZZ5/VxoMkJyfj+eefH0pYfOIrZsBAg+z111/H/fffj1GjRuHll182LO/t7fWo0IZ6HvzFBQBuvPFGvPrqq7j++uu19wLZzpunP1588UUsWrQIzzzzDNxuN2644QacfvrpAAYaAzfccAPOPvtsjB8/Hk8//bTf8TH+riVf5T3++OO444470N7ejqSkJDz99NN+/X1dg/549NFHcdttt+HRRx9FdnY2XnzxRW3ZSy+9hDvvvBNPPfUUkpKS8Lvf/U7LTPmKSyjxjNS59YXVZ5oQQnyRlpaG/Px87f9qUhwr4rZv3+4GgLy8vMiaEUIIOWr505/+hM8++wzPPPOM3SqEEEKIxscff4yCggIkJiait7cXTqcT3//+9z3WW7FiBQBmngghhEQYNcZJ/fAQQgghUjjhhBPw8ccfo6+vDwkJCfje977nc302ngghhESUzZs3263gF6uuoHPnzsXSpUtjvjxCCCHeSU5OxvTp0wNen40nQgghRz3qgbHDtTxCCCGB8c033/h8lANn2yOEEEIIIYQQAAcPHvS5nJknQgghhBBCyFGJ+SHyHR0dKCgosFyfjadB9mzYALfbjRPmzbNbhRBCCCGEEBIFzM9kdDqdPtdn4wlAb1cX/vnggwCAnJkzkThypM1GhBBCCCGEkGiTmprqczkbTwC2PP882r75BgDgeO45zF60yGYjQgghhBBCSKRpbm5GbW0t+vv7ER8fj9zcXJ/ri5swYtOmTZg5cyYKCwtxzjnnYOvWrdqygwcPYsGCBSgqKsKVV16J1tZWy/243W488MADKCoqwvTp0/HYY495Xa/tm2/geO457f/6hhQhhBBCCCFk+PL1119j+vTpKCwsxJlnnomvv/7a5/riGk9paWlYuXIlHA4Hli1bhjvuuENb9sgjj+DCCy9EVVUVLrzwQvz+97+33M9zzz2HtrY2bN68GdXV1dpDGs3866GH0NvVpf1f34WPEEIIIYQQcnQQFxfndx1xjaeTTjoJEyZMAADk5+ejublZW/avf/0L1113HQDg+uuvxz/+8Q/L/bz22mu4++67ERcXh7i4OJx99tle17vq6adxj9OJtjlzcI/TiXucTlz9zDNhPKLgOOzjmKIJPYxI8QDoIqFsMxJcJDgoJLhIcFDQRZ6DQooLPTyR4CLBAaBHpJk8eTK2bt0Kh8OBrVu34rjjjvO5vugxT6+//jouueQS7f+NjY1wu9247rrr8Prrr+PAgQOW29bW1mLKlCkBlxWXKCMUcWPH2q0AgB5mpHgAdJFQthkJLhIcFBJcJDgo6CLPQSHFhR6eSHCR4ADQI9JkZGQgIyMj4PXjtm/f7gaAvLy8iEmFwhdffIGbb74Za9eu1Wa9yM3NRW1trbZOXl4edu/e7XX7E044ATU1Nejo6MBFF12Ejo4O7Nixw2O9vpYWdP7973i9qQm5Z54ZkWMhhBBCCCGEhIe8447D+MpKjJw5E0n5+UPal7cJI8aPH++x3ooVKwAIzTw1NjaipKQEzz33nGG6wMzMTDQ2NiIzMxPNzc1IT0+33EdOTg7q6uqQk5ODyspKnHjiiV7XS0hLQ/Itt2D/b36Du6+6KuzHQgghhBBCCAkvHSefHJb9qAkj4uLi0N/fj48//thr40khbsxTZ2cnrr/+evz617/2eLrv+eefr7X63njjDVx44YWW+7nuuuvw5JNPAhiYec/tdvsst2///iGah4eODRvsVgBADzNSPAC6SCjbjAQXCQ4KCS4SHBR0keegkOJCD08kuEhwAOgRTQKZMEJct71ly5bh17/+tSFT9MEHHyAhIQHffvstbrrpJjQ0NCArKwsvv/wyUlJSvO6nv78fv/rVr/D+++/D7XbjwgsvxG9/+1vLcn/zm9/gkUceCfvxEEIIIYQQQsJLR0dHWPbT1NSEr776KuBue+IyT4sWLUJDQwMqKyu1v4SEBAADT/xdtWoVqqqqsHLlSsuGEwDEx8dj6dKlcDgc2LJli8+GE8DMkxl6GJHiAdBFQtlmJLhIcFBIcJHgoKCLPAeFFBd6eCLBRYIDQI9Ik5GRgRkzZqCwsBAzZszw2WUPEJh5sgtmngghhBBCCIkNwpV5ChSxmSe7YObJCD2MSPEA6CKhbDMSXCQ4KCS4SHBQ0EWeg0KKCz08keAiwQGgR6TZuHEjHA6H4c8XzDwNwswTIYQQQgghsUG4Mk9Op9NjkjpvMPNkgpknI/QwIsUDoIuEss1IcJHgoJDgIsFBQRd5DgopLvTwRIKLBAeAHtJg5mkQZp4IIYQQQgiJDcKVedq/fz+ysrL8rsfMkwlmnozQw4gUD4AuEso2I8FFgoNCgosEBwVd5DkopLjQwxMJLhIcAHpEmkAaTnqYeRqEmSdCCCGEEEJiA862ZzPMPBmhhxEpHgBdJJRtRoKLBAeFBBcJDgq6yHNQSHGhhycSXCQ4APSQBjNPgzDzRAghhBBCSGzAzJPNMPNkhB5GpHgAdJFQthkJLhIcFBJcJDgo6CLPQSHFhR6eSHCR4ADQQxrMPA3CzBMhhBBCCCGxQTgyT3v37sWkSZMQFxfnd11mngbp6elBXV0dmmprAQA1NTW2vrpWr6YHPXy+dmzYIMLD7rgwDowH4xGbcWE86BHIq4TrREo86OH5unPnTtTV1aG+vh5DISEhAdu2bcPXX3+N/v7+gLZh5mkQZp4IIYQQQgiJDcI55qmhoQF79+5FRkYGJk+ejPh4z/wSM08mOObJCD2MSPEA6CKhbDMSXCQ4KCS4SHBQ0EWeg0KKCz08keAiwQGgRzSYMGECpk+fjlGjRuGjjz7yuS4zT4Mw80QIIYQQQkhswNn2bIaZJyP0MCLFA6CLhLLNSHCR4KCQ4CLBQUEXeQ4KKS708ESCiwQHgB7SYOZpEGaeCCGEEEIIiQ2YebIZZp6M0MOIFA+ALhLKNiPBRYKDQoKLBAcFXeQ5KKS40MMTCS4SHAB6SIOZp0GYeSKEEEIIISQ2YObJZph5MkIPI1I8ALpIKNuMBBcJDgoJLhIcFHSR56CQ4kIPTyS4SHAA6CENZp4GYeaJEEIIIYSQ2CBSmadvvvkGkyZN8nifmScTzDwZoYcRKR4AXSSUbUaCiwQHhQQXCQ4KushzUEhxoYcnElwkOAD0iDYHDx70uZyZp0GYeSKEEEIIISQ2CFfmyeFweOz3vPPO81iPmScTzDwZoYcRKR4AXSSUbUaCiwQHhQQXCQ4KushzUEhxoYcnElwkOAD0iDSFhYWGvwkTJvhcn5mnQZh5IoQQQgghJDaI1Jinffv2ITs72+N9Zp5MMPNkhB5GpHgAdJFQthkJLhIcFBJcJDgo6CLPQSHFhR6eSHCR4ADQI9I0NzejuroaDocD1dXVSEpK8rk+M0+DMPNECCGEEEJIbBCuzNP27dtxxhlnIC4uDv39/fj4448xbdo0j/WYeRqkp6cHdXV1aKqtBQDU1NTY+upavZoe9PD52rFhgwgPu+PCODAejEdsxoXxoEcgrxKuEynxoIfn686dO1FXV4f6+nqEk7i4OP/rMPM0ADNPhBBCCCGExAbhyjw1NTXhq6++Qn9/P+Lj45Gbm4vx48d7rMfMkwmOeTJCDyNSPAC6SCjbjAQXCQ4KCS4SHBR0keegkOJCD08kuEhwAOgRaTIyMjBjxgwUFhZixowZXhtOeph5GoSZJ0IIIYQQQmKDcGWeNm7ciKSkJHR3d2uvc+bM8ViPmScTzDwZoYcRKR4AXSSUbUaCiwQHhQQXCQ4KushzUEhxoYcnElwkOAD0iDRpaWkoLCxEeno6CgsLkZaW5nN9Zp4GYeaJEEIIIYSQ2CBcmadPPvkEp556KhwOBwoLC+F0OnHqqad6rMfMkwlmnozQw4gUD4AuEso2I8FFgoNCgosEBwVd5DkopLjQwxMJLhIcAHpEmjFjxsDhcGDixIlwOBwYN26cz/WZeRqEmSdCCCGEEEJig3BlngKFmScTzDwZoYcRKR4AXSSUbUaCiwQHhQQXCQ4KushzUEhxoYcnElwkOAD0iDT9/f0+/2/Gb+bp888/x8knn2x4b9euXZg6depQPMXBzBMhhBBCCCGxQbgyT06nEwUFBZb/VwScebrllls83lu4cOFQHEXCzJMRehiR4gHQRULZZiS4SHBQSHCR4KCgizwHhRQXengiwUWCA0CPSNPQ0ACHw6H9NTQ0+Fzfb+Zp9uzZqKys1P7f2dmJOXPmYNu2bWHUth9mngghhBBCCIkNxGWeHn/8cUyaNAlOpxOTJk3S/iZPnoy5c+eGRVYSzDwZoYcRKR4AXSSUbUaCiwQHhQQXCQ4KushzUEhxoYcnElwkOAD0iDSnnHKKz/+bscw8tba2orW1FVdffTXefPNN7f2xY8ciPT09XL5iYOaJEEIIIYSQ2EDcbHspKSnIyclBUVERcnJytL/h2HACmHkyQw8jUjwAukgo24wEFwkOCgkuEhwUdJHnoJDiQg9PJLhIcADoIQ0+52kQZp4IIYQQQgiJDcRlnhT68U76v+FCT08P6urq0FRbCwCoqamx9dW1ejU96OHztWPDBhEedseFcWA8GI/YjAvjQY9AXiVcJ1LiQQ/P1507d6Kurg719fWINn4zT3V1ddq/e3p6sGHDBuzevRsPPfRQdAyjBDNPhBBCCCGExAZiM0/68U4nnngibr75ZuwXMj4onHDMkxF6GJHiAdBFQtlmJLhIcFBIcJHgoKCLPAeFFBd6eCLBRYIDQI9I09zcjOrqajgcDlRXV6O5udnn+kGPeWpubsall16KLVu2DN1WEMw8EUIIIYQQEhuEK/O0fft2nHHGGYiLi0N/fz8+/vhjTJs2zWO9kMc8nXTSSbjhhhvCIisJZp6M0MOIFA+ALhLKNiPBRYKDQoKLBAcFXeQ5KKS40MMTCS4SHAB6RJO4uDj/6wQz5gkAxo8fjzFjxoRBTxbMPBFCCCGEEBIbhCvz1NTUhK+++gr9/f2Ij49Hbm4uxo8f77FeSGOecnJyhmXDCWDmyQw9jEjxAOgioWwzElwkOCgkuEhwUNBFnoNCigs9PJHgIsEBoEekycjIwIwZM1BYWIgZM2Z4bTjpCSjztHjxYjgcDgBAUVERHn74YRx33HFhVrcXZp4IIYQQQgiJDcTOtnfrrbfirLPOwpo1a7BmzRqceeaZuPXWWyMuGG2YeTJCDyNSPAC6SCjbjAQXCQ4KCS4SHBR0keegkOJCD08kuEhwAOgRaTZu3AiHw2F49YXfzNPMmTOxefNmv+/FOsw8EUIIIYQQEhuEK/PkdDpRUFDg8Wom4MwTAFRUVMDtdsPtduP9998PaCaKWIOZJyP0MCLFA6CLhLLNSHCR4KCQ4CLBQUEXeQ4KKS708ESCiwQHgB7S8Jt52rRpE2677TY0NDQAACZMmIBnn30Ws2bNip5lFGDmiRBCCCGEkNggXJmnxsZGZGZmor29HcnJyThw4ADS09M91gs48zRr1ix8+umncDqdcLlc+PTTT4ddwwlg5skMPYxI8QDoIqFsMxJcJDgoJLhIcFDQRZ6DQooLPTyR4CLBAaBHpMnMzAQAJCcnAwCOHDnic32/mSc97777Li6++OKhOoqEmSdCCCGEEEJig0jNtheWMU+KsrKy8FgJhJknI/QwIsUDoIuEss1IcJHgoJDgIsFBQRd5DgopLvTwRIKLBAeAHpHG4XAY/tRQJSuCyjzNnj0blZWV4TEVBjNPhBBCCCGExAZiM0+TJk3S/pxOp/bv4UJPTw/q6urQVFsLAKipqbH11bV6NT3o4fO1Y8MGER52x4VxYDwYj9iMC+NBj0BeJVwnUuJBD8/XnTt3oq6uDvX19Qg3qampPpf7zTzV1dVp/7766qvx5ptvAgBycnLC5SgCZp4IIYQQQgiJDcKVeerv70d8fLzl/xUBZ55ycnK0v6SkJO3fww2OeTJCDyNSPAC6SCjbjAQXCQ4KCS4SHBR0keegkOJCD08kuEhwAOgRaT777DOf/zcT1JinZ555BnfccccQ9OTCzBMhhBBCCCGxQbgyT++//z7GjRtn2O95553nsV5Is+0N14YTwMyTGXoYkeIB0EVC2WYkuEhwUEhwkeCgoIs8B4UUF3p4IsFFggNAj0gzYcIEFBYWan8TJkzwub5l5un222/HPffcg6lTp0bOVhDMPBFCCCGEEBIbiBvzNGPGDPzgBz/AjTfeiO3bt4dFTjLMPBmhhxEpHgBdJJRtRoKLBAeFBBcJDgq6yHNQSHGhhycSXCQ4APSINNXV1XA4HNiwYQMcDgeqq6t9ru9zzFNvby9WrFiBJ554AtnZ2bjnnntwzjnnRMbcZph5IoQQQgghJDYI53Oe+vv74XA4cNxxx1k+kimgMU+JiYn44Q9/iKqqKtx666144IEHcP755+Odd96B2+0Om7AEmHkyQg8jUjwAukgo24wEFwkOCgkuEhwUdJHnoJDiQg9PJLhIcADoEWk6Ozuxbds2nHDCCejs7ERDQ4PP9YOabQ8A1q1bh0cffRTNzc2oqqoaurEQmHkihBBCCCEkNghX5qm6uhoFBQUYPXo0AODzzz/HySef7LFeSLPtAcC5556LtWvXYtmyZUNUlQUzT0boYUSKB0AXCWWbkeAiwUEhwUWCg4Iu8hwUUlzo4YkEFwkOAD0izfTp07WGEwCvDSc9QWeehivMPBFCCCGEEBIbhHPMUyAEnHlas2YNCgsLtQFU6i+SvPbaazjttNOQkZFheP/gwYNYsGABioqKcOWVV6K1tdVyH263Gw888ACKioowffp0PPbYYz7LZObJCD2MSPEA6CKhbDMSXCQ4KCS4SHBQ0EWeg0KKCz08keAiwaG/vx/t69fbrQFARjwiwcaNG+FwOAyvvvCbeTrppJPwyCOPYNq0aYiLi9Pez8nJCaO2EafTieTkZJxzzjn46quvtPcXL16M7Oxs3HXXXXjqqaewf/9+PPjgg1738eyzz+LTTz/FH/7wBwBAZWUlzj77bMsymXkihBBCCCGSUImClJQUm03kEa7Mk9PpREFBgcermYAzTxkZGfi3f/s3TJkyBTk5OdpfJCkoKPBaxr/+9S9cd911AIDrr78e//jHPyz38dprr+Huu+9GXFwc4uLifDacAGaezNDDiBQPgC4SyjYjwUWCg0KCiwQHBV3kOSikuNDDEwkuEhwAoGvTJrsVAMiJh934zTzdf//9KC4uxgUXXBBVMQCYMmWKIfOUm5uLqqoq/PSnP8Xrr7+OqVOnYvfu3V63Pf7441FTU2PIlvmCmSdCCCGEECIJZp6sCVfmqbGxEZmZmWhvb0dycjIOHDiA9PR0j/UCzjy98MILuOqqq5CZmRm1MU++mDBhAt544w2/jSKVcero6MDs2bNx+umne12vr6UF7cuXo+fLL9FRUQEAtr52bNhAD3r4fG3+859FeNgdF8bB+Mp4GF8ZD++vEuLCeNAjVq4TCfHo6elB2/LltnsAMuKhXnsPHED78uXodrkwVGpra+FwOPDxxx/D4XDgs88+87m+38xTXV2d1/cj3XUP8Mw8FRYWYs2aNcjMzERzczPmz59v+ayp4uJivPzyy5rniSeeiC+//NKyLGaeCCGEEEKIJFQ9PBr17lgj3LPtffbZZzjllFPgcrmQn5/vsTzgzJN+nFO0xjxZcf7552vib7zxBi688ELLda+77jo8+eSTAAZm3nO73T73zTFPRuhhRIoHQBcJZZuR4CLBQSHBRYKDgi7yHBRSXOjhiQQXCQ4A4N661W4FAHLiEQna2trQ0tICt9uN3t5en+uG9Jynyy67DG+//fbQLChpeHQAACAASURBVH3w8ssv46GHHsL+/fuRlZWF//7v/8ZPfvITfPvtt7jpppvQ0NCArKwsvPzyy5Z9QPv7+/GrX/0K77//PtxuNy688EL89re/tSyTmSdCCCGEECIJZp6sCVfmyeVyoaurCzk5Odi9ezeysrIwZcoUj/UCzjx54+DBg0Oz9MNPfvITfPHFF2htbcUXX3yBn/zkJwCA1NRUrFq1ClVVVVi5cqXPwXPx8fFYunQpHA4HtmzZ4rPhBDDzZIYeRqR4AHSRULYZCS4SHBQSXCQ4KOgiz0EhxYUenkhwkeBw+PBhHP7wQ7s1AMiIRyTIzs7GtGnTkJ6ejqKiIq8NJz2WmaeLLroI7733ntfJITo6Onw+oDYWYeaJEEIIIYRI4pNPPgEAnHbaaTabyCPcY5784Tfz9NJLLwEAJk6ciE2bNhn+pk6dGh3LKMLMkxF6GJHiAdBFQtlmJLhIcFBIcJHgoKCLPAeFFBd6eCLBRYIDACTu2GG3AgA58bAbv2Oe7rvvPixdutTw3uzZs1FZWRl5uyjCzBMhhBBCCJEEM0/WiMs8KcwNJwBYuXJl+I1shpknI/QwIsUDoIuEss1IcJHgoJDgIsFBQRd5DgopLvTwRIKLCIeODnRv3my3BgAZ8ZBASLPtDUeYeSKEEEIIIZLYuHEjAGDOnDk2m8hDbObpaIGZJyP0MCLFA6CLhLLNSHCR4KCQ4CLBQUEXeQ4KKS708ESCiwQHABj92Wd2KwCQEw+7CSrztGjRIixbtiziUnbAzBMhhBBCCJHEBx98gN7eXpx77rl2q4gjJjJP27dvj4iMBJh5MkIPI1I8ALpIKNuMBBcJDgoJLhIcFHSR56CQ4kIPTyS4SHBoa2vjbHvCCCrzNBxn2VMw80QIIYQQQiSxdu1aAMD8+fNtNpFHTGSe3nvvvYjISICZJyP0MCLFA6CLhLLNSHCR4KCQ4CLBQUEXeQ4KKS708ESCiwQHADhm9267FQDIiYfdcLa9QZh5IoQQQgghkli5ciV6enpwzTXX2K0ijpjIPA1Henp6UFdXh6baWgBATU2Nra+u1avpQQ+frx0bNojwsDsujAPjwXjEZlwYD3oE8irhOpEQj5aWFhyze7ftHlLioV537tyJuro61NfXI9ow8zQIM0+EEEIIIUQSr732GgDgRz/6kc0m8mDmyWY45skIPYxI8QDoIqFsMxJcJDgoJLhIcFDQRZ6DQooLPTyR4CLBAQDG19XZrQBATjzshpmnQZh5IoQQQgghkli+fDm6u7tx++23260iDmaebIaZJyP0MCLFA6CLhLLNSHCR4KCQ4CLBQUEXeQ4KKS708ESCiwSHrq4uZO3bZ7cGABnxkAAzT4Mw80QIiQadnZ2Ij4/HqFGj7FYhhBAinGeeeQYAcMcdd9hsIg9mnmyGmScj9DASrMehQ4fQ2dkpwiWSMPM0QDAuPT096OrqstUh0khwkeCgoIs8B4UUF3p4IsFFggMATPjmG7sVAMiJh90w8zQIM08knLS2tgIAUlJSbDYh0uC1QQghJFAeffRR9Pb24r777rNbRRxiM0+VlZX4Rtfira+vR2VlZeTMbIKZJyP0MBKsR39/f4RM5MQEYOZJEYxLW1sbDh8+bKtDpJHgIsFBQRd5DgopLvTwRIKLBIfe3l7kNDfbrQFARjwk4DfzdPbZZ6OiogIjRowAMNDl5Nxzz8XGjRujZxkFmHki4aRucFrRnJwcm02INHhtEEIICZSlS5cCADNPXhCbeerp6dEaTgAwYsQIdHd3R87MJph5MkIPI1I8ALpIKNtMMC69vb22O0QaCS4SHBR0keegkOJCD08kuEhwAICJ9fV2KwCQEw+78dt4Sk1Nxcsvv4ze3l709vbixRdfRHp6ejTcokpCVpbdCgCAcXPn2q0AgB5mgvU4cuRIxG4ySIkJYK9LrMYhUpOJxGo8hrODgi7yHBRSXOjhiQQXCQ6tra34fMwYuzUAyIiHBPw2np588kn8+c9/xvjx4zF+/Hg8++yzePLJJ6PhFlWYeTJCDyPBenR1dUVkXEsoLpGEmacBgnXp6emx3SGSSHCR4KCgizwHhRQXengiwUWCAwDktbXZrQBATjzsJuDZ9g4cOAAAwzLrBHDMEwkvn3zyCQDgtNNOs9mESGPLli0YNWoUrw1CCCF+Wbx4MQDg4YcfttlEHmLHPCnS09OHbcMJYObJDD2MBOvR1taGQ4cOiXCJJMw8DRCMS1dXV0SujViNx3B2UNBFnoNCigs9PJHgIsGht7cXkxsb7dYAICMeEvDbeHI6nbj44osxffp0AMCOHTvwhz/8IeJi0YZjnozQw0iwHm63O2ITA0iJCcAxT4pgXSJxbcRyPIarg4Iu8hwUUlzo4YkEFwkOhw4dgnPkSLs1AMiIhwT8Np5uv/12/OxnP0NiYiIAoKCgAK+//nrExaJFT08P6urq0FRbCwCoqamx9dW1ejU9hoHHgQMH4Ha7I+LTsWGD7fGQcH5iNQ4dHR04ePAg4xHhV8ZDblwYD3oE8irhOpEQj7Fjx+KUw4dt95ASD/W6c+dO1NXVod6GmQj9jnkqKipCVVUVZs+erT0ct7CwEA6HI3qWUYBjnkg4Wbt2LQBg/vz5NpsQaaxduxaJiYm4+OKL7VYhhBAinIULF8LtduOZZ56xW0UcYsc8HXvssdi0aRMAoK+vDy+99BJSU1Mja2cDHPNkhB5GpHgAdJFQtplgXPr7+yPSbS9W4zGcHRR0keegkOJCD08kuEhw6OrqQm5Li90aAGTEQwJ+M0+7du1CSUkJPvnkE4wYMQInn3wyXnrpJb+z88UazDyRcFJeXo7ExERcffXVdqsQYbz22mtISUlhVpIQQohfbrjhBgDAq6++arOJPMRmnqZOnYoPP/wQe/bswc6dO/Hhhx8Ou4YTwMyTGXoYCdajt7cXR44cEeESSZh5GiBYl0h84cdyPIarg4Iu8hwUUlzo4YkEFwkOAHB6hCagChYp8bCbxEBXHM7TlAOcbc8MPYwE69HX14eEhAQRLpGEs+0NEIxLd3c3kpKSbHWINBJcJDgo6CLPQSHFhR6eSHCR4AAA1f39disAkBMPuwn4OU/DHWaejNDDSCiZhUilk6XEBGDmSRGMy+HDh213iDQSXCQ4KOgiz0EhxYUenkhwkeBw6NAhFHR12a0BQEY8JOC38fTEE0/g22+/xaFDh3D55ZfjlFNOwcqVK6PhFlWYeTJCDyOhePT19UXARE5MAGaeFMG6tLe32+4QSSS4SHBQ0EWeg0KKCz08keAiwaG3t5eZJ2H4bTyVl5cjNTUVq1evRnJyMpYvX44HH3wwGm5RhZknI/QwEqzH4cOH0R+hLzspMQGYeVIE43Lo0KGIXBuxGo/h7KCgizwHhRQXengiwUWCAwDMiJfRUUxKPOzG75inw4cP48iRI3j33XdRUlKCWbNmaQ/MHU4w82SEHkaC9eju7kZ3d7cIl0jCzNMAwbhEYpryYB0ijQQXCQ4KushzUEhxoYcnElwkOADAhijPKmeFlHjYjd+m7GWXXYbs7Gzs2LED8+bNQ3NzM0aMGBENt6jCzJMRehiR4gHQRULZZoJ1aWtrs90hkkhwkeCgoIs8B4UUF3p4IsFFgkNbWxszT8Lw+5wnAGhqakJqaioSExPR2dmJjo4OZGZmRk0yGvA5TyScLF68GCNHjkRpaandKkQYixcvRkpKCu677z67VQghhAjnnHPOAQB88MEHNpvIQ+xzngAgIyND66o3ZsyYYddwAph5MkMPI6F4dEVodhwpMQGYeVJIcJHgoJDgIsFBQRd5DgopLvTwRIKLBAcAmDVypN0KAOTEw24sG0+33347du3aFU0XW+GYJyP0MBLKmKdIISUmAMc8KYId89Ta2mqrQ6SR4CLBQUEXeQ4KKS708ESCiwSHvr4+/G9jo90aAGTEQwKWjacZM2bgBz/4AW688UZs3749mk62wMyTEXoYCWW2vUhMRx2KSyRh5mmAYGfbs9sh0khwkeCgoIs8B4UUF3p4IsFFhENHB+aOG2e3BgAZ8ZCAzzFPvb29WLFiBZ544glkZ2fjnnvu0fpeDjc45omEk4ULFwIAnn76aZtNiDQWLlyIY445BkuXLrVbhRBCiHBOP/10AMCOHTtsNpGHyDFPiYmJ+OEPf4iqqirceuuteOCBB3D++efjnXfegdvtjopopOnp6UFdXR2aamsBADU1Nba+ulavpscw8EhISEBfX19EfDo2bLA9HhLOT6zG4fDhw9oDlBkPXh9HY1wYD3oE8irhOpEQj+OOOw5zxoyx3UNKPNTrzp07UVdXh/r6ekSbgGbb07Nu3To8+uijaG5uRlVVVUTlogkzT7FNd3c33G43RgoZVHnDDTcAAF599VWbTYg0brjhBqSkpDArSQghxC8nn3wyDh8+jK+++spuFXGIzDx549xzz8XatWuxbNmysEvZCcc8GYk1j0OHDkVsjFEwHopIPQgVkHNuAI55UgTr0t/fb7tDJJHgIsFBQRd5DgopLkeTR2dnJzo7O0W4xILD4cOHcX5qqt0aAGTEQwJBZ56GK8w8xQZHjhwBAIwaNcrwfl1dHfr6+nD88cfboeXB5ZdfjpEjR+Jvf/ub3SpEGAsWLEBycjKzkoSQo5Ldu3cjISFBzO+1dKZMmQIAzDx5IWYyT8MVZp6MSPU4ePAgDh486LFeW1ubqMwTwOc8DeeyzQTjEomsU7AOkUaCiwQHBV2Cd2htbUVLS4sIl2hwNHk0NTWhubk5YJeWlhbUDo5LjzZSzgtn25OF38bTE088gW+//RaHDh3C5ZdfjlNOOQUrV66MhltU4XOejEj1sGo8HTp0CG1tbVHz8EcgXRJCRcq5AficJ0UwLn19fdqEEXY5RBoJLhIcFHQJ3qG2tjYqz5qUEA/g6PKor69HU1NTwC67du1CRUVFhK18O9hJZ2cnVn/zTdDbNTU1hX0yBQnxkIDfxlN5eTlSU1OxevVqJCcnY/ny5XjwwQej4RZVmHkyItXDqvHU0dERkQePWnn4o6enJ2KNOSnnBmDmSRGMS0dHR0S6GsRqPIazg4IuwTvU1tZi9+7dIlyiwdHk0djYiMYAHvqqXHbv3o3169dHWsung5309PTg0gkTgt7O5XKhuro6rC4S4iEBv42nw4cP48iRI3j33XdRUlKCWbNmITExMRpuUYWZJyNSPVpbW702kiI9YUSw8XC73RGbzl/KuQGYeVJIcJHgoJDgIsFBEYsuLpcrYlMAM/PkyWPr1iEuLs6WaZf1RCMeDQ0NAXXbUy67d+8+qjNPAPBOQ0PQ2zidTmzdujWsHlLiYTd+G0+XXXYZsrOzsWPHDsybNw/Nzc0YMWJENNyiCjNPRqR6+Mo8SRrz1NbWFrEZ96ScG4CZJ0UwLl1dXRG5NmI1HsPZQRGLLitWrPB619rlcg15/EkgDnv27PGaeXK5XIiLiwtbZTrQeFRUVERs3E13dze2PfccAASdKWhqaoLL5QqbSzSu1f3796MhgMaActm1axdqa2u9HmdLS8uQj7+pqcmyG6G/eIQ7/lYUH3NM0Ns4nU5s27Yt6O06Ozs9GvGqq6Wk7zI7CWi2vaamJqSmpiIxMRGdnZ3o6OhAZmZm1CSjwW9+8xv87ne/s1uDEEIIIYQQYsH8+fOxZs0a2bPtZWRkaF31xowZM+waToCczNOCyZPtVgBADzNSPAC6SCjbjAQXCQ4KCS4SHBR0keegkOJCD08kuEhwAOghDb+Np88//9zjvWj0Q442CVlZ2jgVO/9Wfv217Q6SPe69917ce++9HuuVlpbi5z//uS3xqKyshMPhMLyXk5ODvLw8fPTRR/jiiy+G5bmx2yVW43DCCSdg5syZjMdR4CDdpbS0FE6n07B81apV2u/ixIkTUVxcjFWrVsHtdmuD/HNzc1FcXAwAeOGFF7yW43Q6sWTJkpDjkZKSAuC7yQWcTiecTqfhd7u4uNjnPtatW6cd3+bNm7X1i4uLNbeVX3+Nffv2YcmSJSgtLdVeAWDdunVwu9346KOPtOO2KmvVqlXa/ktLS7Fnz56Az8mOHTuwau9eLeZutxslJSV45ZVXDOcKgMHvhRdewMKFCw0xCabcaF2r69at0/zWrVuHvLw8nHXWWXjhhRcM5zA/P187r8XFxfj5K69g3759HvU1/TWnj4uvc7NkyRKsW7dOO6f6v4ULF2LhwoVetz3zP/5DK7ekpASlpaWG8vXxLykp8SjX6vMRyJ9+vNKqvXu9HrcZFQd93Lx9Tg4cOIAlS5ZoMdd/D/ztb3/DFVdcYVj/iiuuwMKFCz2uj66uLq+xz8/PR35+ftivJfW3Zs0ar8cfLfw2nm655RaP98wf1uGAlMyTlP6kUj3CNeappaUFcXFxAfdV9hUPq2lXu7u7UVtb6/XLfyjYfW70059yzNMAwbj09vbi0KFDtjpEGgkuEhwUEl3KyspQWlqK8vJyw3L9GIn6+npUVFRolTj1fVlbW6uNObKaBW3FihUoKyvzGDvhcrlw5XHHWVb+gIHxRWpiIJfLBZfLhfLycq3LjH49/aymZWVliIuLQ1xcHEpLS1FWVqYdn5p0QI2XUn57/vY3VFdXa/FQr2p/6njVq1pWUVFhOLZt27Zp+y8tLQ1qTFZ7e7t2R7++vl7bXt2orqioMDipf69fv96jQTnUsWCRuFZVHNW/9+3bh+bmZqxfv16Lmf73uKKiAhUVFWj55z+9jgHTX3MqRurcezv+bdu2aedb79LU1ISKigqtYa6Ps9qnGoumvMrLyw3l6+NvLnvbtm2GYwz23Oifc7Zg8mRDuVYTQajPiD5uKp56du3ahbKyMi3m+u+BxsZG7TOhrufq6mo4nU6P6+PQoUMoKyszjAdUn9lwj0+URNAPye3s7MSBAwci4WIrnG3PiFQPX895CqbxpL5wzRUHXx61tbXal3xcXJzWYPI27apyqa2tHXbPWdBPfxprs+01NTVFZGKRYFzc7ujPwujtx1O9H4nBznZfo1IcFNJc9JVEc4PEW6VMNajMFXXAurKuvlvNld8VK1Zg1d69KCsrM2yrvl9VA0ahKrYrVqzw+n29dzBj09nZ6VHxVY0kAB6TT7hcLpSWlmJ9e7vloHrVQNJXDPWNLP2xmeNmblSqCrS3z1t7e7uWeVJl6Kdq18fDvE/z/oY6pXe4r1Xzea6oqEBnZycaGhr8Vqr/2dLi9dxUVFRo+zWfV2+x2rp1K1wul/Y9qGY1dLlcWgNC/VvFXjWU9edFTVqh99bHX13D6r2tW7dqrlZuvtDXtVft3avtSzVmvKGOxRw3dWzK3Rw3/fdAQ0OD1ohX26p4qe+PuLg4dHV1ab+n+piYv1OCPe5YwLLx9Pjjj2PSpElwOp2YNGmS9jd58mTMFfRDEC6O5sxTU1OTxzOJpNwpDTTz1NraGlClWH0JqC8O84fcl4f5i159QXqbdrW/vx+tra3Ys2dP2BtPdp8b/fSnsZZ5itT0yx0bNqC2ttZwp9CKtrY29PT0RMTBCvMdV/37gd5ACJdLtJDgoJDmor8WVCNC4a1Spt7z1njyNgua/o62uVFRXl6uZVn0Hur71VzZVo0nVSk0oxpPVhl+tZ3VcIMD//iHz+mcq6ursWfPHo/j02fk1Hp6zL8X6li9fd46Ojq8jiVR2TKrRkZtba1HrwdJmaf29nbLDGNnZ6ff2QuTd+3yem5Uw6asrMzjvOrjpdazuqZVtknNtqe20+/D23lRjStv8QeMNw70WVpVVqDob8oumDzZcNy+fsfKy8s94qZumKjr0OpmAjAwG6I3mpqa8NLPfqbto729Xas7qgybt2x2RQRnqrQLywc23Xrrrbjmmmtw9dVX480339TeHzt2LNLT06MiF02GY+apqakJhw4dQm5urs/1XC4XMjIytL6v4fYYCt6e8+SNQB6S29LSgtLSUpx55pnaF4fL5UJLSwvS0tL8eqx/4QXDe06nE/PmzcP+/fsxbtw4w7Le3l4kJiaitrYWCQkJ2vvqS1SNFwgFu8+N0+nE119/bbtLKGWrft3f+973Alr/yJEj2lgJfy5/ffFFnHLKKSgqKvK7387OzoDK16O/a3rTTTcZPtculwsYPx75PrZT66nPuXq/sbHRZxeqUAjHddHZ2Ym+vj4kJyfb5hAuJLk8tm6d14q9usa9VcpU9z1vjSdgoLLmrVsZ8F3Wqr6+HtnZ2QAA1QRSlarc3FzLjIlVmQrVePJVKS0vL7d84O5TlZXo6uqy3Hbr1q2WFT91bN5uyqiKruqCp2K+YsUKj89bR0eHIcOhUF2rgkH1dpg4cWJQ2ynCea0O9UbV8o8+8vlcUauGorqe9VkfM1u3brW8ZvTXorfz4qtsYOAcWz2zy+VyYd68eZbb6tHfjLPysCr/22+/9bpMZSu93UwoKytDSUmJzwcYl/zpT9q/29vbtS7o6rNsFZeKigqUlJQEfAzSscw8paSkICcnB0VFRcjJydH+hlvDqaenB3V1dWga/HKsqamx9dW1erXX99UH3dt2LpcL27dv9/r+P/7xD7/lOp1OfPbZZwF5ROt15cqVA3c0TR4pKSk4ePCgx/rjxo1DW1ubz/3u2rULBQUFhi/NgoIC7Nq1K6DzUlFRgYKCAm07p9OJmpoaNDY2oru727B+bm4uenp60NfXh/r6eu39v/zlLygrKxtSfDo2bLDlvJSVlWHlypVwOp3aF3Mo14nL5dJ+nKIdB1WxCHR9p9MZ0PlyrV5tGH+gX97U1ISHHnpI+39PTw9OOOEEAMBDDz2EioqKgOP/17/+FaWlpdrnWm3/1ltvYctf/mK5nbpu33rrLY/3w3U+zPEY6n727dunDdSPpc9JpOIRjteVK1di23PPGb7H1GtZWRn+8pe/eLyvX64ypublVVVVKCsrw6mnnorS0lLD8urqatTU1KC6ulp7/+bBymNBQYF2/Zu/X9Wry+WyLLegoAB1dXWoqalBfX291+XKT33/m5ef3tur3Tzztnzbtm3o6+vzulx9D6rPlXm5+rzq4+pyuTx+b9va2rBg8mSP7SdOnGgZF1+vQ/k8h/Nzo44zWH/1enl+vs/zavWqskiqXmR1XlW3OPPyr776Sou7t/NSUFCA9evXW+5fdT/1tp2qNwQSv8OHD2vbWXlYle8rbm+99RZ2797tdbm6QWe1f73Hnj170NHRgYKCAkMWzipe4f4+27lzJ+rq6ux5sPT27dvd27dvd7e3tx/Vf7/85S/dklm1apW7oqLC67LS0lKvy5YtW+YuKSnxu++FCxe6n3/++YBdnE6ne926dQGvHwrFxcXuF154weP9rKwsd1ZWlsf7RUVF7uOPP97nPl955RU3APcVV1zhLioqcgNwA3C/8sor2jqlpaVuAO4DBw4Ytm1tbdXWV3/z5s1zu91u96xZs9yXXXaZxz4AuFNSUtzFxcVut9vtXrdunfb+nj17AoxE9NCf13Xr1rmdTqe2TB1TcXGxOyMjw+sxqOPzd22Ulpa6lyxZ4vX9UK8rq32amTdvnvuxxx4LeL9Op1M7Z/7ccnNzvTpUVFRo+1iyZIkbgDsrK8u9b98+Lab+0F9TANwlJSVavIuLi935+fnu/Px8j+301xwAbR3z+4HELtpUVlZG/HvmaKO4uNjjeywaf06n0+Ma9nYth/J3yy23uN1ut/uZZ56JiPvEiRPdKSkplsuXLFnizs/PD2qfNTU1hvPy8MMPh9VZyuf5tddes+V6Awa+F3Nzc32eV/VbFspfbm6uz/1b/S1cuDDg+F133XURiU1+fr47LS3N67KSkhJ3Xl5eQPv54IMP3CtXrgw4XpEg2m2F5cuXu5cvX+4OesIIALjssstC2Uw00sc8bdu2zWeXCW/LVH9ef/1jnU4n6urqAvIAYJi1xluK1txtIxj0M+asX78+4DFP+gkjrLxUt43q6mpDylo9vVzdLVLv6alfu9Zjf6r/vf7p5OZjb21t1frie+vfHwqRGj+hzitgHAujPyZ9n+2KigqDS6CDYr3NmqUfhK0fLwFAm7FH/1daWuoxa5h+pi01aFe/bWlpKVwuF7755puAY6Lv+uDruF7+P//HMMBbj/6zqfZx+PBhrR++utOnv/7063t7X98dRXXDyGtr87q9HtWv3fx+oGP/AiUc12h9ff2Q7ihKG2dkN+puvB3PaTGPwdA7+OpaFQiq215DQ0NI2/uLR319vc8u4ebvq0Awj5FtbW0N63mxmgAjEMJ5rQ41IzCUmPgbZ2M1S26gDmrMU7D464aqRz9hRDivDzVcwRsVFRU+ZwjWe7S2tgb8kNpITJ5lJ9adSX3grfIa6yRkZWmpdzNXXXVV1Dys+htv3boVxx13nPZ/l8ulpUQB7x9Ip9Op9bs+88wzccUVVxiWl5WVwe12w+Vy4cQTT/R4v9TCpby8XJtxRj2PQe9lnuZV/1wK/biNefPmGbZtbW01VP4qKirwWG4u/n38eOTn56O2thZHjhwBMJCW1u+3ra0N7e3tWkW6uLgY69evNzwPQTWIzB9gNSjX/J5+7MpXXrqrNjU1obS0FPv27UNfX582WNJMfX29R4Nu/fr1Iff/jdT4CXVeVcq+sbHRa8VdoT8G/fGpOKjGSnl5uWUDQPVLN18f+vPmrWKvjdGwiLk6HnUsahsguB90/Q+Mum711525seyv8aTHWwWnrKwM1157LfLz8y2vJ8D7D/eqvXuxavAYS0tLLfufe6uoqs9tuMY+heMabWxsDGlsWDgdwoUEF1XBD2bsRLgwj8Ewz2A2lMHkqvFkNcjdH3bEw1xptxrzFCpWM7EFQjiv1WBuVHnDjnMTaYdgGtqhjnkaCv4+i3qP9vZ2v2PN9VRXV3vUQ63q3YEQzbq5GcvM00UXXQQAhpn21F8wLedYQVrmydsMSCqTVKGbflWhzon+ORT6D6n+OR3m52A0NTVpSRbDGAAAIABJREFUP0Cq3O3PP++1wmueWUk/EBawruiqdVRmwdvdb/OHtra2Ftuee07LgHgb5KyyVO3t7ejq6jJUwlUZajurAcO7d+/2GKxszjz1VFV53basrEybdtXq7qm3GYekZZ68zZhlvgbNqMyTt0yjfppgq0ykr0yV/jqymg3uf3/7W593rK2mNg6m8eRt0K2358Gou3HeBuF6+77s6uqynOFLn/ELBv0MZubpdAPB/KyOoRCOa7ShoWFIlS8J2R6FBBd1HdqReTJPqBBOB/Xb5WuQuy/siIe3R1uE08M8vXowDJfMU7gIt4P+cRltbW0+v6f1jWwJsQCMHvoJIwLB16yWsYZl5umll14CMDBgUT/bHgBcffXVkbWyAWmz7Xl7oFtvb6/2f/OXr/7hct6mJVZ3ua2656gfILVc3V1Q+3I6ndrdcDP6mZqsKrplZWXaVJYKlVZXs4Z5+7JftXcvdg/OTmQ1G1NZWZnPD7Dys5qqdteuXR5dPswNrer+fsv9AwMzgwVTWVVZgVBm3YvEXexQGnO1tbVI9jFrUFlZmc8KjX5gqhl95d/qTt0jg5MmWGG1XTAPLbaascj8+VKfl5aWFo/ZG715HDlyxPLusJqpKdhzor8jWF5ejq+++iqo7YHwzYgUjmt0//79Qd3VjIRDuJDgohpPw+1ufltb25AeQWBHPMzd9sKdeQJC/yxLmm1vuF2rivr6eiQnJ2Pv4PPOrOoB+utEQiwAz8xTMI2noXQnlYZl5klNc3nBBRcYZtvLyclBUlJS1ASjhbTMk7dGiOqzrsY4eFtm1cBQFTWrxo1qPKnl5rsc6n1v+1dO3rz063jLPugriN4aTwsmT9YyIFaVyYqKCm22O6vlcXFxln18W1paPMo2N56SLRpeQyHUfv6RuIsd6oMVfd0N83U9BILVs4kCKdsXwfygB9pFWe+ib6T76ldv5eEv4xeIw4oVK0JqEA/1AZuKcFyjjY2NHPMURuzMPJkJt0N5eXlQz8+JpEsgmG/WWT3naSiE+lkOx7Wqbg4Gc6PKG8PxWgW+u4G3d/DBt1aPB1Cz7UXKIxT0Hm1tbQGPeQKG1p1UGn7HPC1dutTjvZUrV0ZExk7szjy1tbUNNGDGj0eBxd14f/jqdlNfX295l1+Vr19uvsuhnk1hVSELtSGgHzdjfhCh3iPaT6g2Z6neDfGH2RcVg5MvZGRkBLWdlMwTENm7Yf6cQi1b9dNOSUnxu65V5smXi368XDR/LPQOoTZah9KdVE84rtH6+nrDgGk7HMKFBBc7xzyZCbfDihUrQq6oS8g8tbe3490IZJ5CoX3qVDTreoSEWvZLL73EzJMFKi7qprW3sUDm3w4JsQA8M0/6Bp4/6uvrA3quZiwQ0mx7wVb2YgG7M0979+5FeXk5qv/v/w15H6obXDgw3+VQY6Ws9m8e+xQogWSe7EA9UFdx4hC6D/kilEpuuO9iD2Wsi513w4ZSdqDHG2jjySrzFM1uCuE4F74echgM4bhGm5qafFa+/H3nDMUhlDFjvrAz86S+u1VmRsId7HA7uFyukCcXGY5jngAYnrsTDLveeEPrNRBqNk910Vdje0JlOF6rwHeNJ/WweW9jgcy/HRJiAXiOeQq2a7XV8IlYw7Lx9M9//hOnnnoq5s6di08//RQ33ngj8vLyMHfuXO3BhcMJuzNPe/fuxYoVK/yO44gW0ZzZRTUgrMY82YV+QoBXBx/2F25CmXwlXHexVXfGocywZuf5GUrZ4W48mTNPimgOkA3XuTBnefVTwFtN/KFfVlZWhuR58wyT0li9mqef17Nv3z60t7cb9qNv0Pjq1ql3UH9W4zXNk38Axmn7rY7RfHy+qBs/fshdWEPd3jzOVcIdbAkOCgmz7bW1tUXEI5RrZl1rK9avX48VK1bYnsGWcJ1EwkFNhKMeEePtJpv5t0NCLADPzFMw3fYA64m7Yg3LbnsPPPAAnn76aezfvx+XXXYZFi5ciAceeADbtm3D3XffjXXr1kXTM+JIyDy5XK6BMT62mgywYPLkqH1Yy8vLtamV7fTwhqqgLZg8Gava2sK+/1AaTx0bNvhtQFVUVODcc8/Fnj17LLtfhKMrpJ3nZyhl6681Ne2/OheNjY3aAF6rcXK+XPQ/DtHstheuc+FrIg9/DRa1TLkEc4352zcA7dEI+oaUlas5HmrSGn8NndLSUo9p+60c9f82P7ZBLZ83bx7q/v531Bx7bMA3KtTjIvQNNv30/YFsX1paiiVLlng0nuz+TpXioLDDxduEEZHwcDqdmGcxqY/L5cKYMWM8fx+2bUPFjh0YM2YMMjIyPLbXX5s33XSTtv1Qnu9ohYTrJBIO3rrtKVRG3fzbISEWZo/29nbt8TGBMlwyT5aNJ7fbjbmDFbTS0lLcd999AICTTjoJf/rTn6JjF0Xszjyp9K2EDwcQXQ81u5i39O9wj0ekMk/6B6iaZ1wK549crGae9OPrVOVSPRdKPwtiKJkn9eMwlBnAQkHKZwWInIuvhp0/h0C6FvubpMTftuq5ZfqsbnFxsdZNy1emSj0/zGpyHTXuVN8w8pc59nYsEq4TCQ4KO1zME0a0t7dj1RDG91mhfl/Uda9v3K9YsQJTpkzx+H34y5Yt2veWfntvPRXU9lbX7FCRcJ1EY8yTGpO+ZMkSj1mJI+kRCnqP1tZW9PT0BLX97t274XK5DDcpYxHLbnvx8d8tOvbYYw3LAv3xCjcHDx7EggULUFRUhCuvvHJI09iasTvzpNK3Evu1Rhpfs4sN93gMZcyTy+Xy2F7/7CvAOOOSuetROBgOY57UTJLquVD6ikAoY55aWlpQ4eVZbJFGymcFkOESbQd13eifZafezxucTtvX58/q+XcK8/ah3gQ5Gs+NL+xw6ezsNHRd7e7ujoiHavx4uylQXl7u9ffhrIQEy+3N15vaPlITOkm4TiI9254ec9fkSHuEgnm2vWCmKgcGGk/mbtGxSNz27dvdAJCXl2dYkJKSgnHjxgEYSCmrf6v/h7PhEiiLFy9GdnY27rrrLjz11FPYv38/HnzwwbDs+ze/+Q1mzpzpdVk0nmJ88cUX47333ot4OUQe69at0+7AqB8o/XtWqO4Tvu5m5+bmYs+ePRHpUhHLfP/738dHH33kMy5LlizBI488EnS3BABatmEo41wIIWQoZGRkYNGiRZbfcf5+HwLZvqSkhL8tQZKcnIx77rkn5uN2/PHHo6+vT7v5HwhpaWnIysqCy+WC2+3GW2+9FXL5V111VdBjroaKuilq2XjyF4ycnJwIqVlTWFiINWvWIDMzE83NzZg/fz6qqqrCsu/SRYtw9r/9m9dl0Wg8FRQUaGOeJKRn6RE9DzVWQv9FWlxcbBhXqP9xe/GnP8VNf/wjCgoKAADXXnutbV/CsTrmKSUlBXfffXfY4ibhOpXgoJDgIsFBQRd5DgopLvTwRIKLBAepHuPHj0dfX1/APTTMDMvGk0Ryc3NRVVWFn/70p3j99dcxderUsM3cYXfmKSUlBW0RmJCAxDaBjGsghBBCCIkmI0eOhNvtRnd3d0jbx3LjyXLCCKlMmDABb7zxRtj219fSgs6//x09X36J1IwMfHviiUj98kvDa0dFBb4697+QOPkY9O5ti8hrZVsWEid/D27EIQ7uiJUT6Cs9hHiU/Q8SJx+Da/A97f0Rp2ehZ8d+W+Nhe1wYB8aD8YjZuDAe9IiV60RKPIajBwCP+nYwr70HDqD91VcxcuZMJOXnh61dEAgxlXmKZLe9aGSemsqeQmPpkwCAjCV3IrP0Lq/LCCH2oj6foX4uM5bcic71DhyqcETAbmD/cXFxYf/O8Pa95Ha7De+Z31cxMm+r1tM76tepPffHAICxxUUe34tq/3FxcYZXta2v8vXbmuMztrgQuev+n9f9+9uHlVtm6V3asej3bY6FPwKJtT6m5ms0UtcEIYR4IyEtBe7DXeg/HPy4YAAocH8Rs5mnmGo8LV68GJMnT8aiRYuwbNky1NfXh23CCLvHPAEDP4oHnnsZfXsHJuMI5scwkMre2OJC9Da2oMvlv6tjwuQUzSMYwv0DbvaIdAVhbHEhxhYXeVSs9OdlqOiPQV+Z01eAfFW+fD3nyVeF1Iy3CmiwqPOjyqg998dBNxjMMVD4O9dW16g6h1bbWcXDCvNND28VefPnNrP0LhyqcOBQRZVHxVy/X28NA/Nyf67Kz3wugtlHuAnkWWTqOhlbXBgVh6aypzBmXmFEyvN3LIHEI1xYNbYUoX63A+H7/k2YnIK0W38sorE3lHjY7RF/zDiM//nNYY2hlHgAMlwkOEj1GF30ffTua0TP16E9koONpyjx7bff4qabbkJDQwOysrLw8ssvIyUlJSz7tnvMUyAEU5kyr6cqDp3rHYZKu7dt/N1JDqYyZt6vt3+Hg53HnwcA+N6e9z3KN9+V9VWJ9VW50ldCVPx2F8xHl2s3RubnIc+5VltXva9f19v+wl2ZG0qF1F8DKpCGnWowZJbepcXAnG04VOEwNPbNMbC6fn1lAPTn2CqmdjUkCJFCoN/zVtsEsn/zPvVZuWA87W5UxQLqd+eL7DnorW+yW4ccZaTccAW6PqvBkW3BP68SYONpWCAh8wRE/g5ll2s3dhfMR+66/+ezgh3NO6W+CNTjm5sXAwAmvfBwxD30FX6rCkhT2VM4VFGFscVFYW8gRfrcqGOyavQF6qJioN+HvnEVipe+EiflGgVkuEhwUEhwkeCgOJpdvN3QCcThi8xZ6G1qiagbIPOOfqCMu2gOprz7POoW3IH21e/73yBCHpFCgosEB6keGUvuROeH23Don5Uh7YuNp2FALGSeiDUHX3wTAHBsydVRLVc1RvOcazEyP8/wfm9jS8S6JEWacGTFYj0GhBD7qC3+MQ6tj8yYweFC6i0/QPbzv2WmjtjC5FceRfvq99H6xtshbR/LjaeYm20vUvTt3y+ikSTlDmWseYwtLrLFY2R+HgrcX3h9f2SEJn+JxrnJWHLnkF0iGQN/ZUcbCS4SHBQSXCQ4KOgSvMPIgryoNJ4k3tEPlMTjJgIARp0Zvi9aKfEAZLhIcJDqkZSXg4TM9CHtT0K9OxTYeBokISvLbgUAsP1HTRFrHiNyJ4nwiAZ0sb9sMxJcJDgoJLhIcFDQJXiHkQVTo2ACERVSIDSPETnZAIDRM06z1SNSSHCR4ADI9EiamovE9GNttLGPeLsFpNC3f7/dCgAG7shJgB5GpHgAdJFQthkJLhIcFBJcJDgo6BK8w8iCgW7Q8cljET96FICBjHi4uwEnTA5s0qn40aPCepMuIS3FcCyBeugZMXkCACBxYkZIbmOLC5GYkYbEjDRtLGmwHvFjRvs8J3GjRiIhLbSJvUKJSbgJt8OI3ElaF/+MJXcGfN4kxAL4ziN+zGgkpKWEfG5jHTaeBmHmyQg9jEjxAOgioWwzElwkOCgkuEhwUNAleAdVwUycmIH41GMQP3oUMkvvQsaS7yabSUhJRvyY0Zb7iD9mnGXlLiEtBfGjR/m8oz/Q9XiwEZd6jGX38MSJGUE36pKm5hqOJaTM0+Tv6i1mt4FHNgw4JWakefXLWHKXdoxq0iP9ZABWFfsRuZOQmJE2sO8J6YbjMJeVcGwykqbmBnVcgZwbRXzyWI9rINBGyYjcSX7X0zsEsr4/xhYXIeXaSzG2uBCZpXdhbHERRubnaTHLWHKnYfy0Nw87UR6J2ZkAEFK3vZH5eTE/6y0bT4Mw82SEHkakeAB0kVC2GQkuEhwUElwkOCjoErxDYkYaElKSMSI7E4njU5EwPhXAQKOgwP0FEtJSBirxg5U4YOBuuL5SNmJylkfFPSEtBYkZaUiamov41GN83tE/5t8vQcq1lw74jE/F2HlnGfxUWaNnnGZoQKjlBe4vLCvbSXk5hgaO2UMdp2oYmDNV6vi09XVuwEDDSDkNNI50jc60FBS4v8DY4kKMLMjTsnwZS+5EUn62dmxWjUVV4QeAhPGpA/sZ/L9HWcceg6S8HENcVCbRCl/nJnFihqFxkTgxA4kTvqvAJ6Qk+3Q3H4e/9fQOgaw/sF6h5XkfO+8sHPPvl2gx0v9fNWDVNWflYSfKQ2s8B9htb0TuJO36HTjewMZVS4WNp0GYeTJCDyNSPAC6SCjbjAQXCQ4KCS4SHBR0Cc1hRO4kJE7MHOgeNFhZUyRNzTVkQACVBbkT8cljB7afnKVV3Efm52mNppH5eUjKy0Hi+FTDHX3V4EmcmAEASLn2Uhzz75cAUI2X7yrOKlszMj8Po87MNzSE1HLgu4yQmlxIrZOUNwUAtEq0ObOg3lcNA32mKiEleaBhdcw4bf2xxUXIWHKn1g1P+YzInYSRBXlaY0zFQPMsmGoYXzYiY/J37roGmb7BNXbeWVqDS50XVeFXZanjjD/2GIzUl5efpzWErfB2bhSjZ5xmaFyMyM407E81WsyNScAzQzh23lle19OjdwhkfWDg3PlreCoPcyYK+K5xobKCI/PzkHhMBgrcX2g3DhTqulLHrc+W+mNE7qSgM0Ba5mnwM2LO7Oob0ubjVtevt8ZhrMHG0yDMPBmhhxEpHgBdJJRtRoKLBAeFBBcJDgq6hOYw0HjKQELasR6VtKS8HCQNLleoSrR6b8TkCVrF/Zh/v0RrNI0syENS3pSBRtlkY0UUGKigq7EpI/PzEJ88Fglpxxoqm6rxkHLtpRg9vQAADBkXtVxVtlUjTMsGDXqNLS5EfPJYJOZlahVgfZZJHZPKVKmMm7dYZZbe5VF5HltcZGgcqRjoPZUrACSekP6du64BoBpcqmGg9pk42G1LHZ96/7uG3jgk5U3ByPw8rSFnbgib8XZuFKPOzNfKAjDQuNbtT2s8eWm8mDOE3jJJGUvuRIH7C69jwPTrj8zP8+guqBrfqoGpGkT6Rq353OnHQClUtzbVeE+59lKMueCM7+Kja4yqWCgvfbbUH6rBHUxXRC3zNHjezecyY4n3zJmKR4H7i4Abd5LhbHuDMPNkhB5GpHgAdJFQthkJLhIcFBJcJDgo6BKaQ1LuJIyYNAH9bR2IG2Gsroycmov4Y4+Bu6tHe09V5EZkZ6J7Zy0Sj5uoZXhSrr0UfU0tSMhIQ2JmOhL+P3v3Hhdlnf///wHDUVAEBBesxFZW0zVEOY5ig7oqUVmmSZnr6eehwMysPKy72if9SH5Qv2mmbdaqK2jLZuYmtpahpZws3dU8pK5rZKAgJYrIeX5/4FwxwAzDcS7ldb/duJVzzfu6nvN+X9dc13ve18GtI6UnzhqNLBg6Dc4D+6KpcTpSdQeu+qDRa0kchX/bq3QSOo0bhca9eprh4PB832hluuGg1nBAaRiVMTqV7XZnr4NuANc27zQ6ODZ8JsPncPD3w+5XXUzWWc2OEFQftNr3uMdoes0D3toHsh2CfhmZsffrhsatI5WFN5S8hk6dYTl2tzt3htGUXzpeIdU3Fbh92l6ncaMo/z4Hx77+lJ69aDI/VLdt7bYxcB7YV+lc5C1dh52PFzaODmjcOmLTwQmH2x0Be79u2Do7UXWrBNsOztj7daszQmjoNBjmVbNz7LUkzuSpZS66EDo8FELh1l1UXCmgy6v/H3lL19XptNr73aMsq/hA42+7X7OTWJNDz/soz87BY2bML52nh4K5tnmnsp5Z8twvQ8feRRfKtc078VoSx0/r/krlT3Xr3c7Lg1556VyMnMjNS1lobo+IGjr3hlMOAey8PdDr9djY2Cg5WvtxMm1NRp5uk5EnY5LDmFpygGRRw7JrU0MWNWQwUEMWNWQwkCxNy2Df497qjou7W50L0x16dq8eearRkTD8Gm7nU30dlP19vsqIjWOfntWnqPn73R55uq/uyNPtDo/TgD5Gp2fZ+3orHSSo7ggZOgmOfXoajX7Vnm7v163Or+1eS2YbdZDsfb2x6+6hLNOoY3X7MxlGqgwjbqbUPg2v5vVJyvQayzaMiBjoNaVGHTBDB8PQeVPmY7jmqcb1RoYbUCjz9vXGtnMnHPz9qk9Nu326X0PXydTXNgaG27J7LYmrvstgt67YdXHH3q9b9Yhhj3uV9yojkb7edUYIa45AGU6Rq+8Av7511TC6ounijp2vtzJ6U7vejE7jrDXCZ4map+2VX8355XV/v9ujaL/cXMIwimR4v8at4+3XQ5SOv8bDTRkJq3ldWM1RMlM39zAsp2PMUABlu7N1djIaqTO817Acw6mGrf04mbYmI0+3yciTMclhTC05QLKoYdm1qSGLGjIYqCGLGjIYSJamZXDw64atW0c0ly5jc/OW8bSe92Hj5Eh5bp7yml09p+3VvFbIsW9PbJ0csb//Xmw0GjTubvWPPAX1Q19a9st8fbzReP1yXU2ncaPMnnrW0PTaN34wdPYMB7M1Oyp2NU7bg19G3EypfYBe+6DVUAemuI0ZXad8yb/PGHW44Hany8dLyVfv5/LyQNO5o3JLa9sOzti4ODd4hzYHf786bWOYf82OqnNQP+x8vNBXVVV3ngL7GHUsNV4elP+Qi52XR50Rwjqf+6ko7Lv71nm9vnVVOaXSywMbO7vbrxmfHllbc59bVjOHQ8/u6PV6o+m1r1+y9+tG5b/P4LVkNlcWJHAr89+3t4W6o2mGUbLqed/Hrcx/K9Ns7DTY3fMrZb3ynDmFgvi/Kp369qrdjzyVl5eTnZ1N/sWLAFy4cMGq/z31j39IDslh9r9FX36pihzWrhepB6kPqY87s14srY8fXe2x9/Ump6Mjdp6djaY7+PtxSVOJnbcn+X39AMj9VfXB8ZVu1R2XHx1t0Hi4ceW+6l/Jczo54uDvR/aNa2g83Mj17ojmHjelfE6n6k5F9q0b2Pt1U5Z35f6uaNzdfsnlZIudl4fp3A1Mr/3fK/d3hY42/FBVimOfnuTd56VM13St/nwO/n7Vn7tndy57dzQ5P8c+PZXPYWr6j04ak9NLTn9L9o1rv9SzX7fq5fe8r877r40Kx87b0+Tnyu/b3ajefqgqxc7Lg8td3W5P96vzX68lcXx/rQCNlzsFD/Uxml784gSj+ReE9sHOx5tct+rT9fJ63WPUbvm971VyOPbpSfatGyY/d6dxo5T3W7q95PX0xc7HiwsXLuDyUDCX7/EwXe99e5qd3tB/a+bI9eyA88C+Zt9v79eNn7S/xUUXwtWg3wAo/639/h+qSnHRhVTn9Pczag9blw4UPjYEx77+So7Cx4Yon7upn6cl/nv27Fmys7PJzc2lrdkcO3ZMD9Cz551/AVdzvP7667zxxhvWjiGEEEIIoLLwBja2thR9dhh9eQVu4x+u857i9GP8VxsDQLe/rKDz5DEUbv+ES8/M44HCb4zuSFfbz5uSyZm+GAAbRwf6lJyo930Fq/+CvV83Oo0Z0QKfqv75A3i+NIX8197CdVQEzqEBAFzbvJMri1bTK+cQALcy/42NkyNOAb1bJUudbG9u5fKLy+ldkFXnph35r72F68MP4Rzcr96yuc8txal/b9xnxhi9/tO6v5L7wrI679e4daT3ta+BX9rGzssDj9gJ6PX6OneGu/GPL3DsdT9l57+n9Nz3uD0VhU0HJ+WUtUsxcyn8IAWPWU/js2FpU6vApCuvrKSqqBifDUspv/gjNi7ORqdA1lSR/xOAyemNUflTIfrSsjqni9Z0+cXllPzrDH4H/kr+a2+Rt3Sd0XVJphQm/oNLz76s/Nv+nl/h/foc7Hvcg8tD1SNu1zbvpMPggXVO5bSGoqKiNl1ecnIyICNPCrnmyZjkMKaWHCBZ1LDs2tSQRQ0ZDNSQRQ0ZDCRL0zJo3Doqd7ozdZ2M0a3Ka1zz5Ninp9mOE2B0XY3GzHsNd/xrLXY+XlSWXQeqT/mred2Jnbencp0P/HKL9tZSu20cbt8Nrr6HDTsN6GP2tuN2v+pS7ymGNU/bs/frpsy75ucytE3NB/jWZjhtT+Plodx50dBxqrmcmtdlNZa5dVXT1VOZd+3b5tdW+9qy5uTQeLiZ7ThB9fWChlPtDJ2c2qde1qfm9XYANs6ORtfNFX35JS66UKPnq7VHcs3TbXLNkzHJYUwtOUCyqGHZtakhixoyGKghixoyGEiW5mXQeLhBRUW90wwX7F9P/tTobnum7lRmPN/OynU15jpahmdNtRY7H2/luqfad7/TeHngNKDPL/9uxRxQt23s/bqZrEvnoH7YupmuN01XTzT1dJ5qdoRddKGUnv4PtzL/XavzVN02jo+ZPitKedZQF3dsHOxNLsfc3QkbYm5dteviTpVrhybPu6Vy1MfBr5tyh0pDh6h2x6jecrU6WLbOTkbtoobvDzWQkafbZOTJmOQwppYcIFnUsOza1JBFDRkM1JBFDRkMJEvzMth1cTd5AwbbDs7KM3FqPufJkmfd1Bx5Mtd5svf1NroxQkuz9/Wm/MoP9U7TdHFX7hLXFmq3jb1fN5N1aefjVedZR0bTvT3R1NO5qtkBdHko+JeD+/pGniy40YJdV896R+MMy2nOzQ3Mrat23p5tduOExm4zNe/+Z+gQmbqTXk0aDzejDnzt7UIN3x9qICNPt8nIkzHJYUwtOUCyqGHZtakhixoyGKghixoyGEiW5mWwdTd9dzmDTuNGYXf7FCrbji4WPYjTrou7MvJU30G+8j4fL7DTWJi28ex8vOjkU//ojl1XT2yd6r+mqDXUbhuNW0ejU+Eaw87Hq/7T9mp0hF10oZR/X30b7pq3GTe0jSW39zbVgdMop3GaP8XNHHPrqsbLA1sTI6ItrbHbjL1fN+zKqkczNR5u9NV/Z3FZt6eiuHkgk+L0f9WpWzV8f6iBdJ5uq7x8GRsbG2vH4LF77mH3pUvWjiE5VJoDJIsall2bGrKoIYOBGrKoIYOBZFFfBgMly4GzYLPN+jmsrM1z1HiALy9Oqv6rmaUlHq6qHdDkou22XQz2fQs271s/Ry3R0dF88sknVlu+3G3vttdff52VK1daO4YQQgif0eAUAAAgAElEQVQhhBDCBEPnSe62Z2WVly+j1+ut/nfj4EGrZ5Ac6s0hWdSxbDVmUUMGNWVRQwbJot4Mhr//6J7kW35DzvNLpU6slKOi4Brf8hsqrl1v0Sxl2Tn8V/fsHVcfaslxPvBxfpzxR6vnqO/PmqNOICNPCnnOkxBCCNG+XHr2ZQoT/0GXBTPoumKeteOIFlR1q4Rbmcdx0YVYO8od6WLkRJwCevOr//cHa0cxSUaerEzutmdMchhTSw6QLGpYdm1qyKKGDAZqyKKGDAaSRX0ZDGy7OAE0+aYILUUtdaKWHND8LLbOTs3uOKmlPqyRw7aTKzbOTlbPoUYy8nSbjDwJIYQQ7Uth4j+49OzL+Kxfgsfzz1g7jhCq8ePEV3Ds60+XBTOsHcUkGXmyMhl5MiY5jKklB0gWNSy7NjVkUUMGAzVkUUMGA8mivgwGlaUNPyS3LailTtSSA9SRRQ0ZQEae1EZGnm6TkSchhBCifan8qZAzniHc9/EGOj421NpxhFCNKwtX4dDjHtxnjLd2FJNk5MnKZOTJmOQwppYcIFnUsOza1JBFDRkM1JBFDRkMJIv6Mhjc+vbf1Q9zlZEnQD05QB1Z1JABrJND49YRW9cOVs+hRjLydJuMPAkhhBDtT/Zjz+H92mycAvtYO4oQqvHT20nYd+tKx9HDrB3FJBl5spLy8nKys7PJv3gRgAsXLlj1v6f+8Q/JITnM/rfoyy9VkcPa9SL1IPUh9XFn1ova6qMgtA+2nVytnkMt9aGGHKCO9UQt9WGNHD862WLj7Gj1HKb+e/bsWbKzs8nNzaWtycjTbTLyJIQQQrQ/N/7xBc5h/bHz8rB2FCFU48buL9B4uNFh8EBrRzFJRp6sTK55MiY5jKklB0gWNSy7NjVkUUMGAzVkUUMGA8mivgwGRV9+iXNQPzRyzROgnhygjixqyADWu9te7WsB1VIf1iYjT7fJyJMQQgghhBBQcuwUtq4uOPh3t3YUk2Tkycpk5MmY5DCmlhwgWdSw7NrUkEUNGQzUkEUNGQwki/oyGKgli+SoSw1Z1JABrPmcJ0er51AjGXm6TUaehBBCCCGEgIr8n7BxsEfj1tHaUUwyjDx99PzzDF24ELd7723V5cnIUy0y8mRMchhTSw6QLGpYdm1qyKKGDAZqyKKGDAaSRX0ZDNSSRXLUpYYsasgAVnrOUydXbF3ujOc8XTh4kM2PP07a+vVUlJS0+vJk5Ok2GXkSQgghhBDizmAYeVrVt6/ymts99zB04ULu1+lafHmGkSe7Fp/zHeLs2bMkJSUp//7m4EFefvllKyaqVvHf/2LXo4e1Y0gOleYAyaKGZdemhixqyGCghixqyGAgWdSXwUAtWSRHXWrIooYMkqNhbX1ioYw83bY0Npal69dbOwYlaWk4abXWjiE5VJoDJIsall2bGrKoIYOBGrKoIYOBZFFfBgO1ZJEcdakhixoySI6GrerbFzsnJ4KnTiVk2jTsnJxaZTlyzVMtVYWF1o4AQPm5c9aOAEiO2tSSAySLGpZdmxqyqCGDgRqyqCGDgWRRXwYDtWSRHHWpIYsaMoDkaMj9Dz3E5F270MbGtlrHqSbNrFmzlgJ4eLTvJ2t/9c03PDRsmLVjYHfPPdh26NDwGyVHu8wBkkUNy65NDVnUkMFADVnUkMFAsqgvg4FaskiOutSQRQ0ZJEfDHoiOxsnNrdWXc+rUKUBO21OcOnWKPn36WDuGEEIIIYQQQmXktL1aLO046XQ6ZsyY0cppGnb8+HGGDh1KaGgowcHBbNu2zSo5CgoKiI6OJjw8nEcffZSffvqpwTL/7//9vxbP0bVrV5YvX678+9e//nWLL8MSPj4+aLVaQkNDWb58OVVVVVbJYTBr1iy0Wi1du3a1WgZDnRj+zjUw7N+9e8s9zfxXv/oVK1euBGDVqlX86le/arF5N4W1vz/UVh+gjnXU0gyff/55q2e19jpioIZ9jFr2L6COfYzsX+on+xhj1v4OUWOdtDTpPDXCzz//DMA333xj5STw/PPPs2rVKjIzMzl06BAhISFWyREfH8/YsWNJT0/nqaeeIj4+vsEya9asafEc9vb2/P3vf6e8vLzF590YDg4OpKWlcfjwYQoKCnjnnXesmmfjxo2kpaXh1AbnAJtiqBPDn7+/f5st29HRkbNnzwLVo8suLi5ttuza1PD9oab6MFDDOmpphuHDh7dqVjWsIwZq2MeoZf8C6tjHyP6lfrKP+YUavkPUVietQTpPjZCamsrgwYO5//77OXnypPJ6zV8xav4adfjwYX77298yefJk7r///hbNcvnyZXx9fYHqFfU3v/kNUP1L3dixYwkLC2Pw4MEcO3YMgPvuu4/JkycTEBBAWlpai+VITU3l8ccfB2D06NGkpqYCkJOTQ3R0NGFhYYwYMYKysjJSUlLQarUUFhai1WoZ1oLXmGk0GiIjI9m9e7fR6//5z3+IjIwkPDycYcOGcfHiRRITE1myZInynqeffpqvv/66xbIA2NnZ8fLLL/PBBx8AptulvnpqbYmJicovdDqdTlkfunfvzksvvUSfPn146623Wj2HqTrR6/VMnTq1xdZVd3d3vv/+ezp2NL6Zqal6gOq6iI+PZ/DgwYwePbrZGcD094e5bbM1cjSmPnbv3s2cOXOU98yaNYt//vOfLZLDHFPfqW25jprK0JpkH2NMLfsXUNc+RvYvlmlv+xiQ/Uxbkc5TI3zxxRdEREQQERHB/v37G3z/smXL2Lx5My+++CI3b95s0SwzZswgNDSUmTNn8uGHHyrD9/Pnz2fGjBlkZGSwZcsWXnrpJQBKS0uZPXs2W7ZsYdmyZS2Wo6CgAHd3dwA6derEtWvXAHj11Vd5+umnycjIYOvWrdjY2PDwww+TlpaGm5sbaWlpFtVhY0yfPp13333X6LX58+czZ84c0tPTmTt3Lq+++ipRUVHs27cPgFu3bnH69GkGDhzYolkAfH19+fHHH5Uc9bVLffXU2oYNG8ahQ4dIS0sjMTGRuXPnAlBSUsIzzzzDF198wYYNG1pseWVlZcqXpeFACMyvq7GxsWzZsoXXX3+92csfOnQoixcvJjIy0uh1U/VgyNy9e3cOHTpEYmJiszOA6e8Pc9tma+RoTH2MHDmSAwcOUF5eTmlpKenp6S1+UNoYrbWOqoXsY4ypaf8C6trHyP7lF7KP+YXsZ9pGu31IblMcPHiQFStW4OXlxeuvv84LL7xg9v3fffcdAwcOxMbGBgcHhxbN8uqrrzJ69Gg+++wz1qxZw5dffsmbb75Jamoqp06dYunSpUD1FzdU/1I1YMAAbGxsGjwfuCWkpaXx3nvvAbTZ+a4PPPAAtra2Rr+2HDt2jB07dgDw8MMP89JLL+Hh4YGHhwcXLlzgu+++IzIystV3KqbaxRr1lJuby4wZM7hy5QoajUbZAdvZ2Snra0lJSYstz3BKRW1tta4+9NBDTJ48mfW1nuNmqh4AbGxsGDt2LACurq7NzgCmvz/Mfd7WyNGY+nB0dGTIkCF88cUXlJeXM3z4cOzsrLfbaK11VC1kH2MZa3xvgnr3Me15/wKyj6lJ9jNtQ93pVOT8+fNcvnyZhx56CL1ez+XLlyktLcXR0dHoS7GioqLNMvXq1YtevXoxZcoU+vXrx5tvvglUX9TcoY1uJenh4cFPP/2Eh4cH169fp3Pnzm2yXFNmzJjBn//85wbf98gjj/DJJ5/w3Xff8eSTT7ZKlpycHLp166b8uy3bpbaa6+j06dN58803GTRoEOXl5fj5+QHVX65t8ctkTQ3VSUvk6dChA9988w2dOnUyet1UPUD19Q329vbNXraBue8Pc1o6BzS+PmJiYvjLX/5CZWUlzz33XItmqalmW5v6Tm3tddSSDK1F9jF1qW3/AurZx8j+xTLtZR8Dsp9pS3LanoX279/PzJkzOXr0KMeOHSMiIoL09HQAXFxc+Omnn/jPf/5j9ItKr169OHr0KP/6179a/Fzj1NRUKisrAThz5gze3t5A9V1WtmzZAkBVVRX/+te/gOod7tGjR/n3v//dohdT6nQ6Pv74YwA+/vhjhg4dCoBWq+Xvf/87APn5+XUOgFr6FBODRx55hC+//FK5qDcwMJCUlBQAPv30U/r376+8b8+ePWRkZBAREdHiOSoqKkhISOCpp54CTLeLuXpqjqqqKmXI/uLFi3h5eSnTbty4oVwfsW3bNmU9amuWrKuG6yya65577qnzWlvWg7nvj9baNs1pTH1otVqOHz/OqVOnWvSmAebWUVPfqS2tqRlcXV25evVqi2aRfUxdatu/gDr2MbJ/sUx72seA7GfaknSeLGQ4j9RgyJAhypfHc889x2OPPcY777xjdFeRP/zhD0yaNIn169fXuWiuuT766CMGDhxIaGgoc+fOZe3atQCsXLmS1NRU5fayhotbHR0defPNN5k4cSJ/+MMfWizHggULSE5OJiwsjL/97W+8+uqrSo6kpCTCwsJ45plnjG6pOm3aNIYMGdKiF0ka2NnZMX78eEpLSwF44403WL16NeHh4axatYo33ngDgHvvvZdbt24RGBjYor+41Dz3unPnzsyaNQsw3S7m6qm5Vq1aRXBwMI8//jh//OMflddff/11RowYQUREBBcvXrTanXDMravr1q1j4sSJLFq0qNWW35b1YO77o7W2zcYyVR82NjYMGzaMqKioFl+mqXXU1Hdqa2hKhrlz5/LQQw/x9NNPt1gO2cfUpbb9C1h3HyP7l8ZpT/sYkP1MW5KH5LaiW7du4ezszPfff88zzzzD4cOHrZale/fufP/991ZbvhCifnfCtjlixAjefPNNHnjgAWtHETXIPkYIYYk7Yfu8E/Yz8pDcNpCWlkZYWBiPPfYYf/rTn6wdRwghGiU3N5fAwEB69+6t6h1aeyX7GCHEne5O3M/IyJMQQgghhBBCmCEjT0IIIYQQQgjRCNJ5EkIIIYQQQggLSOdJCCGEEEIIISwgnSchhBBCCCGEsIB0noQQQgghhBDCAtJ5EkIIIYQQQggLSOdJtLjs7Gw6duzI7Nmzldd0Oh3dunVT/p2bm8uIESOsEU/UsHr1ajp27Mjp06etHUXUYsl2JKwrOzu7VdqjsLCQ1atXt/h8hRBCNJ90nkSr6NSpE8ePH6e0tJSzZ8+i1+uNpvv4+LBv3z4rpRMGn3zyCQ8//DB79uyxdhRRj4a2I3F3KiwsZNWqVdaOIYQQoh7SeRKtZtSoUezdu5ft27cTExOjvL5gwQKCgoLq/GJr+BV38eLFDB48mN69e7N37962jt1uXLlyhUuXLvHSSy/xySefKK/v37+fqKgo5d9Xr16lR48elJaWApCZmcnAgQOJiIhg9uzZMhLSykxtR+vWrUOr1RIeHs6QIUPIysoCqts1ICCA8+fPA7BhwwaeeeYZq2Rv70y1EcCiRYsICAggPDycNWvWKK/HxsYyZswYioqK0Gq1aLVazpw5Y434Qggh6iGdJ9FqYmJiSEpKYv/+/Uan6MXHx7Nz5856y1y/fh2dTsehQ4eIj49nyZIlbRW33UlJSSEyMpKgoCAuXLjA5cuXgepTwy5cuEBOTg4AO3fu5JFHHsHR0RGAmTNnsmLFCr766it69OhhtfzthantaOzYsaSlpZGens5rr73GnDlzAOjatSvr1q1jypQpZGVl8d5777Fx40ZrxW/XTLVRfn4+GzduJCMjg/T0dCZNmqSUWb9+PTt37sTV1ZW0tDTS0tLo3bu3tT6CEEKIWqTzJFpNjx49+PnnnwkODsbe3t6iMs7OzgwfPhyAwMBAcnNzWzNiu/bJJ58wfPhwNBoNOp2OlJQUADQaDWPGjCE5ORmAv/3tb8qIR35+PpcuXeJ3v/sdANHR0dYJ346Y2o6OHj3K0KFDCQ0N5ZVXXuHSpUvKtCFDhvDwww/zyCOP8O6779KpUydrRG/3TLWRu7s7PXr0IC4ujg8++AAnJycrJxVCCGEpO2sHEHe3pKQknJyc+Pnnny16f82DQxsbG6qqqlorWrt28+ZNvvrqK86fP8+KFSu4fv06N2/eZOrUqQCMHz+euLg4nnjiCXJzc9FqtVZO3L7V3o6Ki4uZMmUKe/fuZeDAgZw8ebLODVhOnDiBl5cXZ86cITAw0Bqx2zVzbWRnZ8fhw4c5cOAAmzdvJjExkd27d1s5sRBCCEtI50m0Ki8vLwCLO0+ibezbt48BAwbw6aefApCXl8dvf/tbbt68iYuLC/3796e0tJTly5czbtw4bGxsgOr2vOeee9i3bx8jR46UG020kdrbUWlpKRUVFfj5+QGwfft2o/evXbsWjUbDgQMHGDZsGAEBAfTp06dNM7d35tqouLiYW7duMWrUKNzc3JQfLQxcXFy4desWxcXFdOjQoS1jCyGEaICctifaVH5+Plqt1uiC6IcfftjasdqdPXv2GI1UeHt706dPHz777DPltfHjx5OUlGR0kwKAd955h0WLFhEREcHFixexs5PfYNqau7s78+fPZ9CgQURGRirXowFkZGTw/vvvs379ery8vHjrrbf4/e9/T1FRkRUT371u3LhBr169lD/DzVbMtVFRURFPPvkkWq2WuLg4li9fbjRPT09PJkyYwKBBg/jd737HuXPn2vQzCSGEMM3m2LFjeoCePXtaO4sQ4g5gGJ0C2LFjB1u3blWulxJCCCGEuBsZrgWXn4yFEI2yb98+li9fjq2tLR06dODtt9+2diQhhBBCiDYhnSchRKM88cQTPPHEE9aOIYQQQgjR5uSaJyGEEEIIIYSwgHSehBBCCCGEEMICzTptr2PHjg2+58aNG81ZhBBCCCGEEEKoglVHns6dO4dOpyM0NJQnnniCwsJCi8oVFhayevXqRi0rOzubbt26mX1Pbm5unQdNNnV5tW3atIlZs2Y1ax7WsmPHDoKCgggJCUGn0/Htt99aVM5wW3LDX79+/bj33nsbLGeurSxpR4M7uc6bIyYmBj8/P4vryaCwsJCJEycSGBhIcHAwn3/+uUXlSkpKeP755wkODiYoKEi5gYS0VTVz7XHx4kUiIyMJDg5m3Lhx3Lx5s8H5NXW7AmmrmqZNm1bnM5tqq6Z+Bza1XHZ2Nh07dmT27NnKazqdjm7durXLthJCCDWxaudp3rx5xMbGkpmZyW9/+1v+7//+z6JyhYWFrFq1qsXz+Pj4sG/fvhZfXkVFBWvXrmXevHnNiWc1/v7+pKamkpWVxaxZs4iNjbWonJeXF2lpacpfTEwMTz31VCunrXan13lzTJ8+nV27djW63Pz58/H09OTYsWNkZWURFBRkUbklS5bQuXNnjhw5QmZmJv3792/Ucu/2tjLXHi+//DKTJk3iyJEj+Pr6WvQ905ztStqq2u7du9Hr9XVeN9VWTf0ObGo5gE6dOnH8+HFKS0s5e/ZsvXnNuVvaSggh1MZqnafy8nIOHTpEdHQ0AI888ghffPEFUPdX0Jr/jo2NNXrAqlar5cyZMxYts6qqipkzZxIWFoZOpyM7O1uZtmDBAoKCgur8otfQ8hYtWkRAQADh4eGsWbOm3uUmJyfz4IMP4u/v36hyajFw4EDlFM2AgAAuX77c6HlUVVWxbds2Jk6c2Khyly5dYtCgQUajIOba0aCxdX7u3DlGjhxJaGgoQ4YM4dSpU8q08+fPExUVRUhICFqtlrS0tEZ9hrY2bNgwPDw8GlWmsrKSjz76iJdeegkAGxsbOnfu3GA5vV7Ptm3bmDNnDgAajQatVqtMl7Yy3R7l5eWkpqby5JNPAjBu3Lh6f7wxpzHblbRVtYKCAtauXcv8+fPrTDPVVk39Dmzud+eoUaPYu3cv27dvN3pYdXtpKyGEUCOrdZ6uXr2Kg4MDHTp0AKp/Tc3NzW2w3Pr169m5cyeurq7KL6+9e/e2aJlFRUWMHTuWjIwMHnvsMRYuXKhMi4+PZ+fOnY1aXn5+Phs3biQjI4P09HQmTZpUp7xer2fNmjVGv/5ZUk6tEhMTGT16dKPLffbZZ7i7uzfql+4LFy4wduxYEhISGD58uPK6uXaEptX55MmTWbp0KZmZmSxYsIC5c+cq0yZNmsT48ePJysriwIEDdO/evbEfX/Xy8/OpqqoiMTGR0NBQoqKiOHv2bIPl8vLyqKiooGvXrvVOl7Yy7erVq9jb21NQUMDjjz+Om5sbP/74Y6Pm0ZjtStqq2rx581i8eDHOzs5NKt/U78CmlIuJiSEpKYn9+/cbnVLeXtpKCCHUqF0958nR0VE5CI+OjmbDhg3Nmp+7uzs9evQgLi6OESNG8Oijj9Z5z549e/D19SUwMLBR5dTos88+4/PPP7f4WpiatmzZ0qhRp9LSUkaNGsXvfvc7wsPDjaY11I6NrfOCggJOnDihHGhUVlZSWVmpTDt58iTPPvssAA4ODo2+luhOoNfrKS0tZcCAASxcuJA333yTOXPmsHfv3gbLGZw7d45nn32WsrIyjh07BkhbWcLPz49du3Zx4cIFbGxsGlW2MduVtBXs2rULJycnk6M1DWnqd2BTy/Xo0YOff/6Z4OBg7O3tldfbQ1sJIYRaWW3kqUuXLpSVlVFcXAxU/yrm4+NT73vLy8tbJUNjD1Rqs7Oz4/Dhw4wbN46PPvrI6LQKg4SEhDrnnFtSTm1OnDjB/PnzSU5OxtXVtVFl8/Ly+OKLLxg/frzFZfR6PR988AHp6en885//NPve2u3YlDq3tbXl4MGDpKWlkZmZyddff21x1ruBp6cnzs7OjBw5EoCoqChOnz7dYDlvb280Gg35+fn4+/uTnJxMXl6eyfdLW/2iS5culJeXU1RUBEBOTg6+vr4Wl2/sdiVtBYcOHeLw4cMMGDCA6OhoioqKGDBggNJRMKep34HN+e4ESEpKYunSpWbfcze2lRBCqJXVOk/29vYMHjyYPXv2APDJJ58wdOhQoPqgoqSkhKtXrwLw1VdfGZV1cXHh1q1bSsfLUqWlpcp1VSkpKXVGNEwxtbzi4mJu3rzJqFGjmDNnDufOnTOanpqaiq2tLREREY0qpzY//PADU6dOZevWrSbv6pWTk4NOp6t3WlJSEiNGjGjUdThOTk4EBgby/vvvM3v2bHJycpRp5tqxKXXu6elJ37592bZtG1D9q+vx48eNpiUlJQHVF2FbcnqpmtXXVg4ODgQFBZGVlQVAZmYmv/71rxucl62tLTExMcpd22ofhEpbmWZvb09kZKRyuvCHH35Y526fLbldSVtVdypOnDjB0aNH2bNnD66urhw9ehSNRmO2XFO/Ay0p1xAvL686jwVpD20lhBBqZdXT9hISEpg+fToJCQn4+vqyefNmADp06MDixYuJioqiT58+dX6N9fT0ZMKECQwaNIguXbrw9ttvG10Ua4qrqys7duxg8eLFODk5sXXrVqB61Gv06NGUlZUpN4bo3LkzKSkpZpdXVFTEU089RVlZGaWlpSxfvrzO53vllVfq5GionNrEx8eTl5fHjBkzlNdqXzBcUVFhshO4ZcsWVq5c2aRl9+/fnxdeeIGpU6cqHW1T7QhNr/PNmzcTGxvLhg0b0Ov1TJgwgQcffFDJHxcXx1tvvYWDgwMrV640OUqqBo8++iinT5/mxo0b9OrVizFjxrBixQpluqm2Wr16Nc899xw3btzAwcFBOchuyLJly3jxxRcJDQ2lrKyMadOmKdOkrcy3R0JCAlOmTGHdunV0796dZcuWGZVt6e1K2so8U23V1O9AS8o1hbSVEEJYj82xY8f0AD179mx0YXlIrmlff/01sbGxZGRkNPv0QGEZqfM7h7TVnUPa6s4hbSWEEK0nOTkZaGbnSQghhBBCCCHudobOk1UfkiuEEEIIIYQQdwrpPAkhhBBCCCGEBaTzJIQQQgghhBAWaNbd9uSGEUIIIYQQQoj2otkjT9/yG5N/DZk0aRJBQUG4ubmh1Wp57bXXmpUlOzu7wSef5+bm1nmWCkBhYSGrV69u1vI3bdrErFmzmjUPtRo7dixarZawsDB0Oh1HjhyxqFxhYSETJ04kMDCQ4OBgPv/88wbLmGtHS9rY4E5uj/z8fLRarfLXr18/o+fEXLx4kcjISIKDgxk3bhw3b95Upn388ccEBgYSEhLCuHHjuH79eoPL27FjB0FBQYSEhKDT6fj2228typmdnU3Hjh2ZPXu28ppOp6Nbt27tpq1awrRp0yyuK6iuL0Mbh4WFKc/8aUhJSQnPP/88wcHBBAUFKbejl7ZqWExMDH5+fo1qp6ZuVyBtJYQQamXV5zxt2bKF7OxswsPDW+TZF5bw8fFh3759dV4vLCxk1apVvPTSS02ab0VFBWvXruXDDz9sbkRV2rRpE507dwaqH8o4c+ZMjh492mC5+fPn4+npybFjx9Dr9RQWFrZ2VODObw8vLy+jbWL58uX89NNPyr9ffvllJk2axOTJk5kzZw6rVq3iT3/6E2VlZcyaNYtPP/2UgIAANm3axMqVK+s8P6g2f39/UlNT6dixIzt27CA2NpaDBw9alLVTp04cP36c0tJSvv/+e/R6faM+653eVs21e/fuRtXZtWvXePXVVzlx4gTdunVj3759vPDCCxYdmC9ZsoTOnTtz5MgRKisryczMbFTW9txW06dPZ8GCBURHR1tcpjnblbSVEEKokyqveTL8srZ48WIGDx5M79692bt3r0Vlq6qqmDlzpjJCkp2drUxbsGABQUFBdX61i42NZcyYMcoDcrVaLWfOnFGmL1q0iICAAMLDw1mzZk29y01OTubBBx80elivJeXuFIaOE1SPinh6ejZYprKyko8++kjpkNrY2BjNxxKXLl1i0KBBRiNW5trYoLHtce7cOUaOHEloaChDhgzh1KlTyrTz588TFRVFSEgIWq22zTr6BlVVVWzbto2JEycCUF5eTmpqKk8++SQA48aNU34QuHr1KhUVFQQEBAAQERFh0ajEwIEDldNwAwICuHz5cqMyjkK47ncAACAASURBVBo1ir1797J9+3ZiYmKMsrentmqsgoIC1q5dy/z58y0u06FDB7y9vSkqKgKqf/jp0aNHg+X0ej3btm1jzpw5AGg0GrRarTJd2sq8YcOG4eHh0agyTd2upK2EEEK9VNl5Arh+/To6nY5Dhw4RHx/PkiVLLCpXVFTE2LFjycjI4LHHHmPhwoXKtPj4eHbu3FmnzPr169m5cyeurq6kpaWRlpZG7969geqOwsaNG8nIyCA9PZ1JkybVKa/X61mzZg3z5s1TXrOk3J0mNjaWnj17sn79epKSkhp8f35+PlVVVSQmJhIaGkpUVBRnz561eHkXLlxg7NixJCQkMHz4cOV1c20MTWuPyZMns3TpUjIzM1mwYAFz585Vpk2aNInx48eTlZXFgQMH6N69u8WfoSV89tlnuLu7079/f6C6g2Rvb09BQQGPP/44bm5u/PjjjwB4e3vj7OzMV199BcAnn3xCbm5uo5aXmJjI6NGjG1UmJiaGpKQk9u/fb3RabHtrq8aaN28eixcvxtnZ2eIyDg4OfPDBB0RHR/PAAw+wcuVK/vKXvzRYLi8vj4qKCrp27VrvdGmr1tWY7UraSggh1Eu1nSdnZ2flgDkwMNDiA0BHR0elXHR0NFlZWc3K4e7uTo8ePYiLi+ODDz7Aycmpznv27NmDr68vgYGBjSp3p1m/fj3fffcdw4cP549//GOD79fr9ZSWljJgwAAyMzMZNWqU8ktqQ0pLSxk1ahQDBw4kPDzcaFpDbdzY9igoKODEiRPMmzdPufauoKBAmXby5EmeffZZoPrAtTHXPLSELVu2KKNONfn5+bFr1y5cXFywsbEBwM7Ojvfff5+FCxcSERFBcXExtraWb+afffYZn3/+OX/6058albFHjx78/PPPBAcHY29vr7ze3tqqMXbt2oWTkxM6na5R5fR6PTNnzuSdd97h9OnTPP3003UOnk2VMzh37hyhoaFG9S5t1Xoau11JWwkhhHqptvNU8wDMxsaGqqqqJs3HcFDZVHZ2dhw+fJhx48bx0UcfGZ2SZJCQkGD0C5+l5e5EGo2GiRMnWnTjB09PT5ydnRk5ciQAUVFRnD592qLl6PV6PvjgA9LT0/nnP/9p9r2127gp7WFra8vBgwdJS0sjMzOTr7/+2qKcrS0vL48vvviC8ePHK6916dKF8vJy5bStnJwcfH19lenDhw/n0KFDfPXVV/Tv39/iX4lPnDjB/PnzSU5OxtXVtdFZk5KSWLp0qdn33M1t1ViHDh3i8OHDDBgwgOjoaIqKihgwYACVlZVmy+Xl5XH+/HmGDRsGVB88p6amNrg8b29vNBoN+fn5+Pv7k5ycTF5ensn3S1u1jKZsV9JWQgihXqrtPDVVaWmpco1HSkpKnVELU1xcXLh16xbFxcVGrxcXF3Pz5k1l1OTcuXNG01NTU7G1tSUiIqJR5e4kRUVFXLx4Ufl3SkoKPXv2NHpPTk5OnV/QHRwcCAoKUn4VzczM5Ne//rVFy3RyciIwMJD333+f2bNnk5OTo0wz18ZNaQ9PT0/69u3Ltm3bgOprtY4fP240zXCaYkVFRaNPg2uOpKQkRowYYXSthb29PZGRkcopqB9++KHRqXLXrl0Dqu/WtW7dOsaOHWs0z/ra6ocffmDq1Kls3brV6K5+jeHl5VXn8QXtqa0aKyEhgRMnTnD06FH27NmDq6srR48eRaPRKO+pr606d+6Mvb29cnB7+PBhi9rM1taWmJgY5a5ttTtp0lbN05LblbSVEEKol1Xvtjdp0iROnjyp3Khh5MiRFl/bZIqrqys7duxg8eLFODk5sXXrVqD6fO/Ro0dTVlamLK9z586kpKQA1TuICRMmMGjQILp06cLbb7+Nv78/RUVFPPXUU5SVlVFaWsry5cuNlpeQkMArr7xSJ0dD5e4kxcXF/P73v6ekpISysjLuueceNmzYYPSeioqKejuIq1ev5rnnnuPGjRs4ODgoBwOW6t+/Py+88AJTp05lz549gOk2hqa3x+bNm4mNjWXDhg3o9XomTJjAgw8+CFSfNhcXF8dbb72Fg4MDK1euxMfHp1Gfo6m2bNnCypUr67yekJDAlClTWLduHd27dze6m15iYiJ//etfKS4uJioqipkzZxqVra+t4uPjycvLY8aMGcprLXFReHtqq9ZQX1s5Ojry3nvvKbegdnFx4a233rJofsuWLePFF18kNDSUsrIypk2bpkyTtjLv0Ucf5fTp09y4cYNevXoxZswYVqxYoUxv6e1K2koIIdTJ5tixY3qgzkiCJdr7Q3K//vprYmNjycjIaPbpgaL5pD3uHNJWdw5pqzuHtJUQQrSe5ORkoJmdJyGEEEIIIYS42xk6T3fdNU9CCCGEEEII0Rqk8ySEEEIIIYQQFpDOkxBCCCGEEEJYoFl322vvN4wQQgghhBBCtB9WHXn6+OOPCQwMJCQkhHHjxnH9+nUAsrOzcXNzQ6vVKn+GW4pD9QVb4eHh6HS6Ok9WV6PCwkJWr15t7Rhm7dixg6CgIEJCQtDpdHz77bcWl920aZPSjmFhYcrzRxpSUlLC888/T3BwMEFBQcptzLOzsy1+gv2mTZuUWzarWW5urtGzmNSmqe3fnPWmPbW/EEIIIe4OVnvOU1lZGbNmzeLTTz8lICCATZs2sXLlSuV5Na6urvU+D6OoqIjY2Fi++eYbvv32W+Li4lTfgSosLGTVqlW89NJL1o5ikr+/P6mpqXTs2JEdO3YQGxvLwYMHGyx37do1Xn31VU6cOEG3bt3Yt28fL7zwgkUH0UuWLKFz584cOXKEyspKMjMzG5W5oqKCtWvX8uGHHzaqnDX4+Piwb98+a8cwqant39Ry0L7aXwghhBB3B6uNPF29epWKigoCAgIAiIiIsGjEQq/XK/9va2tLVVUVUP0g19aWnp5OeHg4YWFhjBgxgh9++AGo+0t5zX/HxsYyZswY5cG8Wq2WM2fOtHrWxho4cKByGmZAQACXL1+2qFyHDh3w9vamqKgIqO4o9ujRo8Fyer2ebdu2MWfOHAA0Gg1arVaZXlVVxcyZMwkLC0On05GdnV1nHsnJyTz44IP4+/srry1atIiAgADCw8NZs2aN0fvPnTvHyJEjCQ0NZciQIZw6dUqZdv78eaKioggJCUGr1bbIA2INFixYQFBQUJ3RFMN6snjxYgYPHkzv3r3Zu3dviy23MZra/k0t157aXwghhBB3D6uNPHl7e+Ps7MxXX31FREQEn3zyCbm5ucr04uJiHnroIW7cuEFERAT/8z//g5ubGx07dmTt2rWMGzcOJycnJk+ezO9//3uefvppoqKiWjXz9OnTWbt2LUOHDmX16tUsXLiQbdu2mS2zfv16srOzCQ8Pb9QB2Z///Gc2b95c5/V3332Xvn37NjZ6oyQmJjJ69GiL3uvg4MAHH3xAdHQ09vb2uLq6WtQByMvLo6Kigq5du9Y7vaioiLFjx/LOO+8odZ2YmKhM1+v1rFmzhnfeeUd5LT8/n40bN/Ljjz/i7OzMTz/9ZDTPyZMnk5CQQHh4OCkpKcydO5d//vOfAEyaNInp06czefJkysrKyM/Pt+jzWyI+Pl5ZB2q7fv06Op2OZcuWsWvXLpYsWUJUVNQd0/5NLdee2l8IIYQQdw+rdZ7s7Ox4//33WbhwITY2NowYMQJb2+qBsK5du/Kf//wHDw8PiouLWbhwIc899xxJSUkAxMTE0L9/f9asWcP169dZv369RTevaI78/HyuXLlCZGQkANHR0WzYsKHVljdjxgxmzJjRavM35bPPPuPzzz/n888/t+j9er2emTNn8s477zBs2DDlQPfdd99tsJzBuXPnePbZZykrK+PYsWMAODo6Mnz4cKD+ut6zZw++vr4EBgYqr7m7u9OjRw/i4uIYMWIEjz76qDKtoKCAEydOMG/ePAAqKyuprKxUpp08eZJnn30WqO4QWnrNTXM5OzsrnzMwMFD5AeFOaf+mlpP2F0IIIcSdyGqdJ4Dhw4crB0j/+Mc/6N69O1B94OTo6AhUnxYWFxfHyJEjlXKJiYmcPn2a//3f/yUhIYHIyEji4uKYPHlyq2WtebDXkPLy8mYvzxojDydOnGD+/Pl8/PHHuLq6WlQmLy+P8+fPM2zYMKD6QNdw4b853t7eaDQa8vPz8ff3V24CYoqNjY3RvxMSEnj99deNXrOzs+Pw4cMcOHCAzZs3k5iYyO7du5Xptra2HDx4EHt7e4s+W1uomcXGxkY5DfVOaf+mlpP2F0IIIcSdyKp327t27RpQfdetdevWMXbsWAAuXbqkHERWVVWRnJxM//79lXITJkxg2bJl2NjY8Oc//5l33nmHFStWtGpWb29vunbtqlwMv3fvXkJCQgDo0qULJSUlXL16FYCvvvrKqKyLiwu3bt1q1HVZM2bMIC0trc5fax04//DDD0ydOpWtW7dy77331vuenJwcdDqd0WudO3fG3t6er7/+GoDDhw+bLF+Tra0tMTExSkfLMApgUFpaqlwDl5KSYnRgnZqaiq2tLREREUZliouLuXnzJqNGjWLOnDmcO3dOmebp6Unfvn2V0ywrKys5fvy40TTDyGZFRYXRKaTWcKe0vyXl6iPtL4QQQog7kVVHnhITE/nrX/9KcXExUVFRzJw5E4Dt27ezdetWXFxcKCkpITAwkI0bN9Yp7+HhwSOPPMLvf//7NjnF6d1332Xu3LlA9TOu3nvvPaB6dGzx4sVERUXRp08ffH19jcp5enoyYcIEBg0aRJcuXXj77beNLnJXg/j4ePLy8ozqsfY1WhUVFUYHpFA9Svjee+8pt4t2cXHhrbfesmiZy5Yt48UXXyQ0NJSysjKmTZumTHN1dWXHjh0sXrwYJycntm7dqkxLSEjglVdeqTO/oqIinnrqKcrKyigtLWX58uVG0zdv3kxsbCwbNmxAr9czYcIEHnzwQQC2bNlCXFwcb731Fg4ODqxcuRIfHx+LPoc5+fn5jB49mrKyMuWmIZ07dza69b4aNLX9LSlnSntofyGEEELcXWyOHTumB+jZs2ejC8tDckVb+/rrr4mNjSUjI6POqVzi7iftL4QQQghrSE5OBprZeRJCCCGEEEKIu52h82TVa56EEEIIIYQQ4k4hnSchhBBCCCGEsIB0noQQQgghhBDCAs26257cMEIIIYQQQgjRXjR75Gnnzp0m/8zJzs7Gzc0NrVZLWFgYgwYNUp7r0lKys7Pp1q2bxe/Pzc1lxIgRjZpnYWEhq1evbvayDXbs2EFQUBAhISHodDq+/fZbo+kXL14kMjKS4OBgxo0bx82bNy2ar7lyJSUlPP/88wQHBxMUFKQ8e6cxn2HTpk3K7cqFEEIIIYS4G1n1tD1XV1fS0tLIyMhgxYoVvPDCC9aMg4+PD/v27WtUmcLCQlatWtViGfz9/UlNTSUrK4tZs2YRGxtrNP3ll19m0qRJHDlyBF9fX4uXba7ckiVL6Ny5M0eOHCEzM9PogcSWqKioYO3atcybN69R5YQQQgghhLiTqOaap8uXL+Pu7q78e926dWi1WsLDwxkyZAhZWVnAL6MhixcvZvDgwfTu3Zu9e/cq5dLT0wkODmbw4MGsWLFCeb1Pnz5cuXLFaJnvvfcer776KgALFiwgKCio3pEWU/OMjY1lzJgxysNPtVotZ86cMSprKqcpAwcOVE6HDAgI4PLly8q08vJyUlNTefLJJwEYN26cRZ09c+X0ej3btm1jzpw5AGg0GrRarVK2qqqKmTNnEhYWhk6nIzs7u878k5OTefDBB40e/Lto0SICAgIIDw9nzZo1DWYUQgghhBBC7azaeTJ0Ovr06cPLL7/M+vXrlWljx44lLS2N9PR0XnvtNeXgHuD69evodDoOHTpEfHw8S5YsUabNmDGDN954g0OHDhkdzIeHh3PkyBFKSko4duwYAFlZWUpHIT4+3uSphqbmuX79enbu3KmMoKWlpdG7d+8Gc/75z39WOls1/06ePGm03MTEREaPHq38++rVq9jb21NQUMDjjz+Om5sbP/74Y4P1bK5cXl4eFRUVdO3atd6yRUVFjB07loyMDB577DEWLlxoNF2v17NmzRqjUaf8/Hw2btxIRkYG6enpTJo0qcGMQgghhBBCqJ0qTts7deoUs2bNYuXKlcq0o0ePMnToUEJDQ3nllVe4dOmSMs3Z2Znhw4cDEBgYSG5uLlDdEbh8+TKRkZEAREdHK2W0Wi1ZWVmkpqYyevRoysrKOHLkCOHh4WYzmptnQ0zlnDFjhtLZqvnXt29fpexnn33G559/zp/+9Kc68/Xz82PXrl24uLhgY2NjcZ76yun1emX6uXPnCA0NJTAwUHnN0dFR+QzR0dHKCKDBnj178PX1NSrj7u5Ojx49iIuL44MPPsDJycnijEIIIYQQQqiVak7be/LJJ8nIyACguLiYKVOm8H//939kZmayZcsWqqqqlPfa29sr/29jY6NMM9eRMIw87d+/n8mTJ5OSkkJVVZXJEZea828qUzkbGnk6ceIE8+fPJzk5GVdXV2UeXbp0oby8nKKiIgBycnLw9fVtMIe5ct7e3mg0GvLz8/H39yc5OZm8vDyT86pdHwkJCXWudbKzs+Pw4cOMGzeOjz76iJiYmAYzCiGEEEIIoXaq6Tz961//Ug7oS0tLqaiowM/PD4Dt27dbNA8vLy98fX05ePAgACkpKcq0Bx54gIsXL5KTk8O0adN44403Ghx1amieAC4uLty6dYvi4mKLMoL5kacffviBqVOnsnXrVu69916jcvb29kRGRiqnF3744Yd17g6Yk5ODTqezuJytrS0xMTHKHfYqKyuNypaWlip3QUxJSTGqs9TUVGxtbYmIiDAqU1xczM2bNxk1ahRz5szh3LlzFteNEEIIIYQQatWs5zw1l+GaJ71ej5OTE2vXrgWqT/uaP38+gwYNwsfHh6FDh1o8z40bNzJ79mycnJzo16+f8rqNjQ39+vWjV69edO/enfLycuV6p/z8fOVUPkOmzp07Kx0lU/ME8PT0ZMKECQwaNIguXbrw9ttvG10X1Vjx8fHk5eUxY8YM5bW0tDTl/xMSEpgyZQrr1q2je/fuLFu2zKh8RUVFvZ0Vc+WWLVvGiy++SGhoKGVlZUybNk2Z5urqyo4dO1i8eDFOTk5s3brVaJ6vvPJKnWUVFRXx1FNPUVZWRmlpKcuXL29aZQghhBBCCKEiNseOHdMD9OzZs9GF5SG57dfXX39NbGwsGRkZzTq1UQghhBBCCLVLTk4GmjnyJB2j9isoKIjMzExrxxBCCCGEEKLNqOaaJyGEEEIIIYRQM+k8CSGEEEIIIYQFpPMkhBBCCCGEEBaQzpMQQgghhBBCWKDFOk+5ubl1njnUkMLCQlavXt1SEYxMnz6d/v37o9VqKSsra5VlNEZ2djbdunWzaobWaKOmzPNu99JLLxEUFNTo9jZX1621rZhqP3Ofoamfz5SmbhvW2KZiYmLw8/Oz+rYshBBCCOto1q3Kmys7O5vw8HB+/PHHFp1vXl4e/fr1IycnB41G06LzbqrW+qyt7U7NbW1NqTdzZazRDm2Vp6nzskad7N+/H09PT6Kjo2WbEEIIIdoRw63KW2TkacGCBfX+Em34ZXjx4sUMHjyY3r17s3fvXgBiY2MZM2aM8lBarVbLmTNnlLLnzp1j5MiRhIaGMmTIEE6dOlVnvqtWrWLIkCH079+fEydOKPN9+OGHKSkpISIiwmjkad26dWi1WsLDwxkyZAhZWVnKPM+fP09UVBQhISFotVqjB9Oay2JOeno6wcHBDB48mBUrVhhNMzfPRYsWERAQQHh4OGvWrDEqZy6nuXox10Y+Pj7MnDmT8PBwhg4dyqVLlyxqI1PzNHz28PBwwsLCGDFiBD/88INRxvrWCYOcnBx0Op1FdWzJZ2+oTH3/7tOnD1euXDF6/3vvvcerr75qts4aYmodNFfXTd1W9u/fT1RUlPK+q1ev0qNHD0pLSwHz7ddUTd1WgHrXCXNtBFBVVcXMmTMJCwtDp9ORnZ1t0bLMfReY+wzDhg3Dw8PD4s8khBBCiLtLi3Se4uPj2blzZ73Trl+/jk6n49ChQ8THx7NkyRIA1q9fz86dO3F1dSUtLY20tDR69+6tlJs8eTJLly4lMzOTBQsWMHfuXKP5FhUV4enpyZdffsk333zD/fffb3K+Dg4OAIwdO5a0tDTS09N57bXXmDNnjjK/SZMmMX78eLKysjhw4ADdu3e3OIspM2bM4I033uDQoUP4+/sbTTM1z/z8fDZu3EhGRgbp6elMmjTJqJy5nObqxVwbFRUVMXbsWNLT03nkkUdYtGiRybqs2Ubm5jl9+nSWL19ORkYGo0aNYuHChco0U+uEQUVFBefOnTNZr6aY+uxNER4ezpEjRygpKeHYsWMAZGVlodVqlWXVV2cNMbUOmqvrpm4rOp2OCxcukJOTA8DOnTt55JFHcHR0BMy3X1M1dVtpaJ0wxdAOGRkZPPbYY0brmTnmvgua+hmEEEIIcfdr1kNyLeHs7Mzw4cMBCAwMJDc3t8EyBQUFnDhxgnnz5gFQWVlJZWWl0Xvs7OyYOHEiABqNBhcXlwbne/ToUVatWsXNmzeprKxURhYKCgo4efIkzz77LAAODg7Kr9uWZKlPXl4ely9fJjIyEoDo6GhWrVrV4Dzd3d3p0aMHcXFxjBgxgkcffdSoXkzlbE69ODo6Km0UHR3Nxo0bGyxjTn5+PleuXDH67Bs2bFCmN7RO3HfffU06Jaopn90UrVZLVlYWGo2GmTNncv78eY4cOcL//M//UFpa2uQ6M7UONpW5dUmj0TBmzBiSk5OZM2cOf/vb33jttdeatbymZmlIU74noO66W3M9M8fcd0FTP4MQQggh7n6t3nmyt7dX/t/GxoaqqiqLytna2nLw4EGj8jU5OTk16nqm4uJipkyZwt69exk4cCAnT560+EYHDWWpj42NTZPmaWdnx+HDhzlw4ACbN28mMTGR3bt3W7zcxtZLffR6fauWb+o60RBTn72oqEhp68DAQNavX19v+fLycuX/w8PD+fvf/05xcTGTJ08mJSWFqqoqunbtWu+pYZbUWXPWQXPMrZ/jx48nLi6OJ554gtzcXGXkrLWYy2KuHSxdJ2q2UX0a2u6g4XZoyvYuhBBCiPbBqrcqd3Fx4datWxQXFxu97unpSd++fdm2bRtQ/evv8ePHm7Ws0tJSKioq8PPzA2D79u11lpeUlARUnzZm+OW7qVm8vLzw9fXl4MGDAKSkpFj0+YqLi7l58yajRo1izpw5RqevmcvZHKWlpXzxxRcA7N27l9DQUGWaqTYyx9vbm65duyqffe/evYSEhFhcvinXPJlT83S3mgfsXbp0oaSkhKtXrwLw1VdfKdMeeOABLl68SE5ODtOmTeONN94gPDxcmW6uzgDc3Ny4desWhYWFRmVMrYNgvq6buq3079+f0tJSli9fzrhx4yzqXJj7DOamNZTFVDuYY66NwLgdUlJSjNrIFEu+C1ryu0cIIYQQd49md57y8/PRarVGF7Q//PDDFpX19PRkwoQJDBo0iN/97ndGHYXNmzezfft2QkJCCAsLUw6Qmsrd3Z358+czaNAgIiMjles+DLZs2UJSUhIhISHodDr++9//NjvLxo0befnllxk8eDBnz541mmZqnkVFRTz55JNotVri4uJYvny5xTlNaaiNXF1d2bFjB+Hh4ezatYv//d//VaaZaqOG5vnuu++yYMECwsLC2LNnT50bZpjT1GueGqtDhw4sXryYqKgoJk2axHfffadMs7GxoV+/fvTq1Yvu3btTXl5uNGpjrs6gunPx4osvKjd4KCwsbHAdNLc9NGdbGT9+PElJScTExCivWbLd1vcZGprW0tutuTYC43bYvXs3y5Yta3CeDbWDuc/w6KOPMnToUG7cuEGvXr0svsZKCCGEEHcHq96qXFif3Iq88aTOhBBCCCHalxa9VbkQQgghhBBC3O1a/YYRdzNTF98PGTKE+Pj4Nk7TNE29s117JnUmhBBCCNE+SeepGWo+oFYIIYQQQghxd5PT9oQQQgghhBDCAtJ5EkIIIYT4/9u796io6/zx408uw50vIBcFLyArG0opKGhM6gG1Es21LMwuHrSWLouuqZVknlXbPKmlbraau+VqnjRdN3U9Kp2yJRO5mbKJigmZIYpyUSFArvL7g8Pnx+BcPgwzCO3rcc6eZeY1n/fl9Xk1zns+n/l8hBBChU4vnnbu3ElkZKRy6ezTp0/rxC9evEhsbCxRUVHEx8dTXV2txGbMmEFQUBB9+/Y12P7zzz9vNP7xxx/z0ksvqerv448/JiIiwuRllDvSppo56GOsTWOxX0Ob5rBWnVVUVDBz5kwiIiKIiori8OHDevvvSE1Yo02ps66ps1bFxcUWuYGxNS1YsIDIyMgO14S5KioqWLt2rVnbFhYWGhynqVwnJiYSHh6OVqulvr4egPz8fGJiYhg1ahSPPfaY3nuR6WPuHKw1dyGEED1PpxdPISEhpKamkp2dzUsvvURSUpJO/NVXXyUhIYHjx48TEBDAmjVrlFhiYiL79u0z2Pb+/ftpbm42GG9sbGT9+vUsXLjQZH83b97k9ddf58CBA2RnZ/PWW2/xxz/+sVNtqpmDIcbaNBb7NbRpDmvV2aJFi/D29iYnJ4fs7GwiIyPveE1Ha8IabUqddU2dtfL39+fLL7+0ej+dsXbtWvbs2dNl/VVUVFgl98ZyXVJSwv79+zlx4gTp6ek4ODgAsHDhQpKSksjKyuLee+/l3XffVdWXuXOw1tyFEEL0PJ1ePI0YMQJ3d3cAhg0bxtWrV5VYQ0MDqampPP744wDEx8fr/CM5fvx4evXqpbfd8vJy1q9fz6JFiwz2vXv3boYOHUpISIjJ/lxcXPDz86Oqqgpo+cdw4MCBnWrT1BwMMdamqf4Arly5QkxMTLdvrVFptAAAHO1JREFU05KsUWdNTU3s3buXBQsWAC03xvX09LzjdR2pCWu0aWwOxnTHmuiqOmv/bX/7x4sXL2bYsGFER0ezbt06nW2Tk5P1HtFpbWPJkiWMHj2a0NBQUlJSlHhWVhYjRoxgzJgxzJ07V/XRhtZ216xZw9ixYwkPDyc3N9fkHIzJz8/n4YcfZtSoUYwdO5azZ8+qmruh7ZKSknRuqKzVajl37pyqsQDY2tri5+d3x/OGct3a56RJk6itrWXMmDHKkaeGhgbS0tKYPHkyAI888ojOWQQFBQXExcUxcuRItFqtcmEfU3Mwd+7G8mls7kIIIXomi/7mafv27UydOlV5XFZWhkajoby8nEcffRQPDw/Vl3heuHAhS5YswdnZWW+8ubmZdevW6Xxzb6w/BwcHdu3axeTJkxk8eDCrV69my5YtnWrTXMbaVNNfY2Mj+fn53b5Na7FUnZWWlnL79m22b9/OqFGjiIuL4/z58zqv6WhNWKNNc3XHmugOdVZaWsqmTZvIzMwkIyODhIQEnfjKlSsNHtGprKwkJiaGtLQ0Vq5cydKlS5XYiy++yDvvvMPRo0f1fjFjTFVVFd7e3nz77becOHGC4ODgjk+sjVmzZrFs2TKysrJITk5m/vz5gOm5G9puw4YN7NmzBzc3N9LT00lPTyc0NFT1ePr160dOTs4dzxvLtb4+HRwcKCsrw8HBARcXFwB8fX0pLi5WtktISODJJ58kOzubb775hsDAQFVzMGfupvJpbO5CCCF6Jostnr766isOHz7Mn/70pztiQUFB7Nu3D1dXV2xsbEy2tW/fPpycnO74hrqtgwcPEhAQQEREhKr+mpubefHFF/nb3/5GXl4eTz31FG+88Uan2uwsY20aixm7z1B3atMaLFlnzc3N1NXVMXz4cLKyspg4cSLz5s3TeY05dWbpNjurO9VEd6gzLy8vBg4cyJw5c9i1axdOTk6qt3V2dmbChAkAREREKB/aS0tLKSoq4sEHHwRQjoqoZW9vz8yZMwGws7PD1dW1Q9u3VV5eTm5uLgsXLkSr1bJ8+XLKy8sB43M3tl1PUV5ezpkzZ3j22WeBli/N1BytM3funaklIYQQPZNFFk+5ubksWrSI3bt34+bmpjzv4+NDQ0ODcqrclStXCAgIMNleWloax44dY/jw4UyePJmqqiqGDx9OU1OT8pr33ntP55t7U/2VlJRQUFDA+PHjgZYPN6mpqTrbd7RNU9qe5tH2NzrG2jS3v57SJhjOiymWrjNvb2+cnZ15+OGHAYiLiyMvL0/nNR2tCWu0aYrUmWkNDQ3K3/b29hw7doz4+Hj27t3LjBkzVLej0WiUv21sbLh9+3aHx6KPk5MTdnZ2Rl/Tdg6m2NracuTIEdLT08nKyuK7774DTM/d0HbdiY+PD/X19dTU1AAtC1d/f/9Ot2vO3DtTS0IIIXqmTi+eLl26xHPPPce2bdvo37+/Tkyj0RAbG6uclvH555+ruoLVe++9R25uLidPnuTgwYO4ublx8uRJ5cNFamoqtra2jBkzRnV/np6eaDQa5R/EY8eO6YzXnDZNaXuax4YNG1S1qaY/fb8b6Y5tdjQvxlijzhwcHIiMjCQ7Oxto+c3Kb37zGyVuTk1Yo01TpM7u5OPjQ21tLWVlZQAcPXpUidXU1FBdXa0cFWx/GqE5fH196devn/J7rIMHD3a6TWNzaOXh4cGtW7d0rjbn7e1NWFgYn376KdDyO7xTp04BxudubDsAV1dXbt26pSxa7haNRsPo0aOVHB84cIBx48YB/38OO3bsAFpOE217Sp+hOZg7d2vUkhBCiO7NJicnpxlg0KBBZjWQlJTEgQMHdE6NaP2BLrRcZnj27NlUVVURGBjIJ598opySMmXKFPLy8igpKcHf359p06bxzjvv6LRfWFhIdHS0zqk+kydPZs6cOcTFxd0xHmP9HTp0SDndy9XVlb/+9a/cd999nWpTzRz0MdamsZihnHTHNi3JWnX2ww8/8PLLL/PLL7/g4ODAxo0bGTZsGGB+TVijTamzjtfZunXr2LFjB0OGDCEgIIBt27Zx+fJlSkpKmD59OvX19dTV1fHmm28ybdo0oOUoxtSpU6mvryc/P5+wsDA8PT05dOjQHWNv/zgrK4s//OEPuLi4EBERwb///W9+/vlnk+M0lBNjc2jrrbfeYteuXXh4eJCSkoKHhwf5+fkkJSVx8+ZNmpubeeaZZ3jllVeMzh0wuF2ruXPnkpaWho+PDxs3blQueGIOY7k2lZvz58+TmJhIbW0tAQEBbN26FQ8PD6DlghFz5szh+vXrODg4sHr1arRarck5mDN3U/kUQgjx67F7927AAounrvbdd9+RlJREZmamxX4TYo02Rc8mdSY6qrq6WlnU7dy5k23btuksBIQQQgjRc/XYxZMQQnRHe/fuZcWKFdja2uLi4sLGjRsZMmTI3R6WEEIIISygdfFkf5fHIYQQvwqPPfYYjz322N0ehhBCCCGsyKL3eRJCCCGEEEKIXytZPAkhhBBCCCGECrJ4EkIIIYQQQggVus3iqbCwUNWd4DujoqKCtWvXWrWPtmbMmEFQUJDF51VcXKz6HkBqWDMviYmJhIeHo9Vqqa+vt0ofplhrP3Q1c/4bMWfuXfHfojm6ey1dvHiR2NhYoqKiiI+Pp7q6+i6MUAghhBDW1G0WT12hoqKCNWvWdFl/iYmJ7Nu3z+Lt+vv7KzfjtARr5aWkpIT9+/dz4sQJ0tPTcXBwsHgfalhrP/QEv5a594RaevXVV0lISOD48eMEBAR06XuNEEIIIbqGRRZPrd9Ur1mzhrFjxxIeHk5ubq7JWEZGBlFRUYwePVrVDT9bLV68mGHDhhEdHc26det0Yvn5+Tz88MOMGjWKsWPHcvbsWaDlJqvTpk2jqqoKrVaLVqvl3LlzOmNsP5/Wv/39/XnxxReJjo5m3LhxFBUVqRrn+PHj6dWrl+p5tfbn5+dHTEwMTz/9NCNGjOC1115T4snJyURGRt7xzXfrmJcsWcLo0aMJDQ0lJSXF5PyM5QUM59OUpKQkJk2aRG1tLWPGjNE5WpCRkUF0dDT3338/Dz30EJcuXbpjbPrqxVzm7IfMzEzuv/9+5XFNTQ0DBw7k+vXrgPG8fPDBB2i1WqKjoxk7dizZ2dlWnZ8x5sy9lb5aAsP7z1idtX3c0bn3hFpqaGggNTWVxx9/HID4+HhVX3DcjToz9v4phBBCCOMsduSpqqoKb29vvv32W06cOEFwcLDJ2AsvvMCqVatIS0tTfaf60tJSNm3aRGZmJhkZGSQkJOjEZ82axbJly8jKyiI5OZn58+cDsGHDBvbs2YObmxvp6emkp6cTGhqqem5PPPEEGRkZPPLIIyxevBiAv//978qCo+3/zpw5o6pdQxobG3n//ff54osv2Lx5s86NNleuXMmePXv0bldZWUlMTAxpaWmsXLmSpUuXmuzLVF4M5dOcdluPFiQmJrJixQoyMzOZOHEib7zxhs62xmrJkBUrVvDAAw8QFxfH3r17uXjxIsuXL1c1Vn1aP9AeP34cgH/9619MmDBB+eBsLC9PPPEE6enpZGRksHz5cubNm9fp+XU1Y7Vkav8ZY87ce0ItlZWVodFoKC8v59FHH8XDw4PLly+b7Kur68zU+6cQQgghjLPYfZ7s7e2ZOXMmAHZ2dri6uhqNlZSUcPXqVWJjYwGYPHmyqtNcvLy8GDhwIHPmzOGhhx5iypQpSqy8vJzc3FwWLlwIQFNTE01NTZ2em6OjIxMmTFDGuWnTJqBl8ffCCy90uv32nJ2d8fLywtnZmV69elFZWal6u9ZxRkREUFxc3KlxWCOfpaWlXLt2TWe/f/jhhzqvMVZLhvj6+pKWlsZPP/3En//8Z5YtW8acOXM6Ndbf//73/OMf/yAqKootW7YoR0dN5eXkyZOsWbOG6upqmpqauHbtWqfn19UM1ZKa/WeMJefeHWspKCiIffv2ceHCBWxsbFRt05V15ujoaPD9UwghhBCmWWzx5OTkhJ2dneqY2g8W7dnb23Ps2DG++eYbtm7dyvbt29m/f78St7W15ciRI2g0GrPah5ZTcIxpbm4GWo48bd269Y74Rx99RFhYmNn9t3f79m1Vr2s7ZxsbG4PbmZpfW5bIZ1utuTPGWC0Z0rqIDQ4OZsuWLWaNrb2nnnqKlStXkpGRQU1Njc7pVYbyUlNTw+zZs0lJSWHEiBGcOXPmjot7mDO/rmaoltTsv1b66sySc+9OteTj40NDQwNVVVW4ublx5coVAgICVG3blXVm6v1TCCGEEMbdtQtG+Pr6EhAQwJEjRwB0Tk0zpqamhurqaiZOnMi8efPIz89XYt7e3oSFhfHpp58CLd/Unjp1Som7urpy69YtampqdNr08fGhtraWsrIyAI4ePaoTr6ur4z//+Q8AKSkpjBo1Cmj5kNV6GlHb/1ly4WQJpuZnKC+m8mkOPz8/evfurez3lJQURo4c2ak2rcXV1ZUpU6Ywa9YsnnvuOeV5Y3mpq6ujsbGRoKAgAD777LMuH7c1Gdt/puqsK8fS1TQaDbGxscoptZ9//rnqK2J2ZZ0Ze/8UQgghhGkWO/Jkjk2bNjF37lycnJy47777VG1TVVXF9OnTqa+vp66ujhUrVujEt27dSlJSEh9++CHNzc0888wzDB06FGj5MPLMM8/wwAMP4OPjw8aNGwkJCcHFxYUlS5YQFxfHkCFD7vjG2M3NjZ07d7JkyRIcHR3Ztm2bqrFOmTKFvLw8fvnlF+655x6mTZvWoQtjtFdaWsrUqVOpr69XLvDg6elpcuFpan6G8gLG82mujz76SPnthru7O5s3b+5Ue6Z0Zj88++yzbN++nRkzZug8bygvXl5eLFq0iAceeAB/f3/GjRtnjSmpZukaBMP7z1SdWUN3qqX33nuP2bNn88EHHxAYGMjbb7+tut2uqjNT759CCCGEMM4mJyenGWDQoEF3eyzdUmFhIdHR0ap+/C1+fdavX09eXl6HftdjLVKLv17dqc6EEEIIcafdu3cDd/nIkxDdWetvT1r/YxHCGqTOhBBCiJ5DFk8mDBgwQL7p/x+VmZl5t4cg/gdInQkhhBA9x127YIQQomNkIS+EEEIIcXfJ4kkIIYQQQgghVJDFkxBCCCGEEEKo0G0WT4WFhfTt27dD2yQmJhIeHo5Wq6W+vt5KI4OKigrWrl1rMF5cXKz6ni6WoC9XhYWFuLu7M3fuXOW5mJgYndetXbsWd3d38vLylOeysrIYPHiwco+ny5cvExwcTGFhodH+LDn29szNp6HtTO2/nmDGjBkEBQXpzd3FixeJjY0lKiqK+Ph4qqurJdbNYsZYuj537txJZGQkI0eOJCYmhtOnT+vEu1NeekpMCCGEaNVtFk8dVVJSwv79+zlx4gTp6ek4ODhYra+KigrWrFljMO7v78+XX35ptf7V+r//+z9OnTpFXV0d58+fp7m5WSd+4MABJk2axMGDB5XnRo0axYMPPsjq1asBSE5OZuHChQwYMKBLx96Wufk0tJ2p/dcTJCYmsm/fPr2xV199lYSEBI4fP05AQIDOXCXWPWLGWLo+Q0JCSE1NJTs7m5deeomkpCSdeHfKS0+JCSGEEK0ssnhqPZqwZs0axo4dS3h4OLm5uSZjGRkZREVFMXr06A7duDMpKYlJkyZRW1vLmDFjlCNP7Y9qtH3c+veSJUsYPXo0oaGhpKSkKK8tKCggLi6OkSNHotVqSU9PV/qaNm2aclNarVbLuXPnlO2Sk5OJjIzUe0QgIyOD6Oho7r//fh566CEuXbqkaiym2Nra4ufnpzc2ceJEUlJS+Oyzz3RuuHnt2jWKiopYsGABBw4c0Nnmrbfe4p///Ccff/wxly5d4uWXX1bdn6UZymdhYSF+fn7ExMTw9NNPM2LECF577TWT25naf4YMGTKEa9eu6Ty3efNmXn/9dQA++OADtFot0dHRjB07luzsbOV1ixcvZtiwYURHR7Nu3boO50Cf8ePH06tXrzueb2hoIDU1lccffxyA+Ph4ZQEpse4RM8ZUfRp6DzFmxIgRuLu7AzBs2DCuXr2qxLpTXnpKTAghhGjLYkeeqqqq8Pb25ttvv+XEiRMEBwebjL3wwgusWrWKtLQ0QkJCVPe1YcMG9uzZg5ubG+np6aqPPFVWVhITE0NaWhorV65k6dKlSiwhIYEnn3yS7OxsvvnmGwIDAw32FRoaqmy3cuVK9uzZo7e/xMREVqxYQWZmJhMnTuSNN95QNRZT+vXrR05Ojt7YjBkz2LFjB19//bXOKWyHDh0iNjaWyMhILly4oPOBytPTk+TkZObPn8/69euxtdUtC2P9WZqxfDY2NvL+++/zxRdfsHnzZg4dOmRyO1P7z5Do6GiOHz9ObW2tMvfs7Gy0Wi0ATzzxBOnp6WRkZLB8+XLmzZsHQGlpKZs2bSIzM5OMjAwSEhI6nIOOKCsrQ6PRUF5ezqOPPoqHh4dyRT6JdY+YMabq09h7iBrbt29n6tSpyuPulJeeEhNCCCHastjiyd7enpkzZwJgZ2eHq6ur0VhJSQlXr14lNjYWgMmTJ1tqKAY5OzszYcIEACIiIiguLgagvLycM2fO8OyzzwLg4ODQ6d/4lJaWcu3aNZ35ZWVlmRxLZw0cOJAbN24QFRWFRqNRnj9w4AATJkzAzs6OmJgYnYUHwNdff82AAQM4duyYRcZhDc7Oznh5eeHs7EyvXr2orKy0Wl9arZbs7GxSU1OZOnUq9fX1HD9+nOjoaABOnjzJuHHjGDVqFK+99hpFRUUAeHl5MXDgQObMmcOuXbtwcnKy2hjbCgoKYt++fbi6umJjYyOxbhjrKFPvIaZ89dVXHD58mD/96U93xLpTXnpKTAghhAALLp6cnJyws7NTHeuKf5gaGhp0HrddTNjY2HD79m2r9d3+90btWXMsO3bsYNmyZcrj6upqjh49yttvv83w4cNJT0/X+d1TSkoK+fn5HD58mPfff1/nqFR3Zs3913rk6euvv2bWrFkcOnSI27dv07t3b2pqapg9ezbvvvsuWVlZfPLJJ8pY7O3tOXbsGPHx8ezdu1fn1ElT2p661f53Kob4+PjQ0NBAVVUVAFeuXCEgIEBi3ShmLlPvIcbk5uayaNEidu/ejZubm/J8d8pLT4kJIYQQbd21C0b4+voSEBDAkSNHAO44EmIOHx8famtrKSsrA+Do0aOqtvP29iYsLIwdO3YALaeHtT0S5Orqyq1bt5Qr0qnh5+dH7969lfmlpKQwcuRI1dt3hq+vr/KbB4Avv/yS4cOH8/3333Py5EnS09M5evQo1dXV/PLLLyxcuJD169fj7+/Pyy+/THJysuq+LHklPmsxZ/8NHjyYixcvcuXKFZ5//nlWrVqlHHWqq6ujsbGRoKAgAD777DNlu5qaGqqrq5k4cSLz5s0jPz9fdZ9tT93asGGDqm00Gg2xsbHKKYuff/65crqmxLpHzBRD9Wnue8ilS5d47rnn2LZtG/3799eJdae89JSYEEII0ZZNTk5OM8CgQYPMbqSwsJDo6Gi954gbi2VkZDB37lycnJy477772L9/v+rzzA21u27dOnbs2MGQIUMICAhg27ZtXL58+Y7Xt39cUFDAnDlzuH79Og4ODqxevVr5fQvA3LlzSUtLw8fHh40bNxISEkJpaalySld+fj5hYWF4enoqC8GMjAzmz58PgLu7O5s3b2bAgAEmx2IOfW20PhcXF8eQIUNYsGCBEouJieGVV17hyJEjNDc385e//AWA+vp6oqKiWLduHePGjTPZb1paGu+8847OkSxT47z33nvx9/dXngsODiYlJcVoPlvn0voD+tb/v3z5ssn9APr3nynTp08nLCyMpUuXEhkZybx585TTT1etWsWWLVvw9/dn3LhxbNq0icuXL1NSUsL06dOpr6+nrq6ON998k2nTpqnKjTFTpkwhLy+PkpIS/P39mTZtmnKRlYsXLzJ79myqqqoIDAzkk08+UU6blVj3iJliqD4NvYcYk5SUxIEDB3S+1Gi9AE53y0tPiQkhhBC7d+8GLLR4Ev+7li9fTkREBL/73e/u9lCEEEIIIYSwitbFk/1dHofo4TpylUAhhBBCCCF6sh57k1whhBBCCCGE6EqyeBJCCCGEEEIIFWTxJIQQQgghhBAqyOJJCCGEEEIIIVSQxZMQQgghhBBCqCCLJyGEEEIIIYRQQRZPQghhQHZ2tt6/DTl9+rQ1h6O3DzXj6qjvv/+eH374gaqqKr3x7777Tvm7oqKC/Px8g+PrKub0W1hYSG5uLnl5eRQXF3d4e0vm/siRI8pNzk21a+l9bo0aEkKIXyu5z5MQQnTQsWPH8Pf359atW4SFhQFw4cIFKioqlNf8/PPPuLm54e3tzffff8+QIUO4ceMGpaWlAAQEBODl5QVARkYG3t7eAAQGBtLU1MTZs2dxd3fHzc2Nvn376u2joKCAmpoaCgoK8PX1xcPDg6KiIuzt7enTpw+5ubn89re/xdHR8Y45XL16latXr2JjY0OfPn3o3bu30uaNGzfo168fNjY2eudva2tLZWUlZ8+eJTAwEDc3N73jq6mp0TuPsrIyioqKcHR0pE+fPtTV1ekdS/s8G2qvfb+G9lF7xcXFREZGYmdnpzynL3/69oe+3JeUlNyxf9PS0vD19eXGjRt4eXnR2NiodzxOTk6UlJQQEBCgPKevPX39/ve//yU8PByAyspKysrKcHFx0ZvT9rXWWhv19fWcO3eOkJAQnJ2d9eZLCCGEHHkSQogOs7OzIzg4mOrqauW54OBgNBqN8rhPnz4UFxfT2NgIgEaj4aeffsLR0REHBwedD/u3b98mJCREWejU1dVx+/ZtevXqRZ8+fQz2MWjQIFxcXBg0aBAeHh5Ay4fs4uJi6urqsLGx0btwgpajLsOGDWPo0KEUFhbqbdPV1VXvto6OjpSWluLq6kpVVRXu7u56x2doHhcuXGDo0KEMHjwYLy8vg2Npn2e1edG3rT6hoaGcO3eO06dPc/36dYP509evvtzr278ajYZ77rkHgHvuucfgeFoXOVevXlWe09eevn7t7e2VheXNmzeN5rR9rQE0NjZy/PhxWTgJIYQKsngSQggD2h55afu3ra3pt05HR0eampq4cuUK/v7+ADQ3NzNw4EBCQkIICgpSXqvRaHTa9/LyIjw8nMbGRnJycjo0ZltbWzw8PDh9+jSBgYEd2lYtd3d3bty4QZ8+fbh27RouLi56X2doHs3Nzar6aZ/njuRFzT7y8PAgLCyMsLAw5dRDfflT26++/du6X9WMp3Xx1JofQ/XSnqenJz/++CN2dnbcvHlTWVTp077WWscYGhrKjz/+aHKMQgjxv05O2xNCCAN69+7N6dOnaW5uVk570ufWrVtcvnxZOZ2qb9++ODs707t3b86fP8+YMWOAliMkp06dwsnJCS8vL52jJ23duHFDOeWq9dQ+Q324ubnxww8/0KdPH+VDs7+/P2VlZcoRIX369+/PqVOnsLGxoX///h3Ki5ubG9evX8fT05Pm5mZsbW31jq+2tvaOebTmITc3FycnJ3r37q16LB3Jixr5+fk0NDTQ1NSksy/a509fv615aJt7tfvXEBsbG/z8/CgoKFDypK+99v326tWLoqIigoKCOHfuHLa2th3av3Z2dnh7e1NZWUlRURH9+vXr0LiFEOJ/iU1OTk4ztJwKIIQQomerqqqioKCAwMBAnQ/6Qh3JnxBCCH12794NyJEnIYT4VXFzc1MuHiA6TvInhBDCGPnNkxBCCCGEEEKoIIsnIYQQQgghhFBBFk9CCCGEEEIIoYIsnoQQQgghhBBCBZucnJzmiooKLly4cLfHIoQQQgghhBDdlq0snIQQQgghhBDCtP8HG5728IttpA0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png;base64,iVBORw0KGgoAAAANSUhEUgAAA08AAAGJCAYAAABSEAiaAAAABmJLR0QA/wD/AP+gvaeTAAAgAElEQVR4nOyde3hU1b33v7kQrjEmISEEDFFD1UStCCaACPF+QfFoPWqrrVGP5yho+1qfVunRh6TViq2Xtoq2r4qXVz0aWi03PdpWAmIgQwBFZ1TAECMSciGSC4Fc5/0jWdu998yeW2Zm/yZ8P8+TZ2D2ZX32b++ZWWv/1lo7bvv27W4QQgghhBBCCLGktbUV8XZLEEIIIYQQQohkWltbUVNTg0T1Rl5enp0+hBBCCCGEECKSFStWAAAzT4QQQgghhBASCGw8EUIIIYQQQkgAJPpfhRBCCCGEEEKGHw6HAwDQ3d2NpKQkdHd3Y86cOZbrs/FECCGEEEIIOSopLCwEAHz22Wc45ZRT4HK5fK7PbnuEEEIIIYSQo5a2tja0tLTA7Xajt7fX57rMPBFCCCGEEEKOSlwuF7q6unDyySfD4XAgKyvL5/rMPBFCjnrq6uowadIkw3v19fW46KKLbDIawJtXJLc7GmhtbcXjjz8e1fJ+/OMfY9q0aTjrrLPwz3/+M+Bt/V2Dt912G8444wzMnj0b3d3dAIBdu3ahuLgYRUVFuOqqq9Da2hqwZyhxiXY8A4WfAUJIoGRnZ2PatGlIT09HUVERpkyZ4nN9Np4IIcQLEydOxHvvvWe3Bgkzra2teOyxx6JW3r333ov09HRs374dDocDM2bMCHhbX9dgY2MjVq1aha1bt6KyshJJSUkAgHvuuQeLFi1CVVUVTj31VPz+978PqKxQ4xLteBJCSLjZuXMnHA4HNm7cqL36go0nQkhYUXd8H3vsMcydOxdnnHEGPvnkk4C28fb//Px8NDQ0GNZ//vnn8ctf/hJ1dXXIzMxEcXExfvSjH2H69On4xS9+oa335JNPYvbs2Zg1axbmzp2rzagDAJs2bcJZZ52FOXPm4OGHHzbs/7777sOMGTO83rn+1a9+he9///uYNWsWnnjiCcOyTZs2YdasWZg5cyYuuugifP3114bjuf/++zFnzhycfPLJeOedd3zGRI+37XzFDAD6+/vxX//1X5g5cyaKi4tRV1fnt5xQz4OvuGzevBkzZ87U/t/Z2Ynjjz8eLS0tPrcLxNMqnrt27cLFF1+MoqIizJ07Vxv8u2jRIlx99dXo6OjA7NmzMXv2bHz++ecBlenrWrIqr6+vD2+99RZ+/vOfAwDi4uJw7LHHBlSer2tw0aJFuOyyy3DkyBGcc845Wuapp6cHGzduxPz58wEAl19+Od5//31tu927d+PSSy9FYWEhZs+ejcrKyoDiEmo8Qzm3gO/vEF/LfH2mCSHEisLCQhQWFiI9PR2FhYVIS0vzuT4bT4SQsNPR0YH09HRs2LABW7duxQknnBDyvmbNmoUtW7bgyJEj2L59O4CBaUVnz54NAOjt7cUf//hH/O///i+ef/55vP3229q211xzDSorK7Fp0yaUlZXhZz/7mbbsP//zP/HII49g48aNmDp1qqHMpUuX4s033/RwaWpqwp///Gds3rwZmzZtwk033WRYftttt+Ghhx7C5s2bcckll2Dx4sXasra2NhQXF2Pjxo1YunQplixZEtDxh7pdR0cHrrnmGmzevBkLFiwwuISCr/PgKy6q4bRlyxYAwF//+ldccMEFSEtL8xtPX/iKS0lJCUpLS1FVVYX77rsPd999NwBg2bJlePPNNzFu3DhUVlaisrISJ598ckDl+bqWrMprampCf38/Xn31VRQVFeHSSy/Fzp07AyrP6hq0Oo6kpCQ0NzcjKSkJY8aMAQBkZGSgvr5e2+6mm27CddddB4fDgYqKCq1rir+4hBLPoZxbwPd3iNUyX59pQgjxRTATRrDxRAgJO4mJifjxj38MAEhISMDYsWND3tfs2bPhcDiwbt06XHnlleju7saWLVswa9YsAMDo0aORmpqK0aNHIy0tDW1tbdq227Ztw3nnnYeioiL84he/wN69ewEMdHnav38/zj33XADQ7tT7IzU1FccffzzuvPNOvPHGGxg1apS2rKmpCQ0NDYZ9VlVVactHjx6NCy64AAAwbdo0Q6XWF6FuN3LkSG27+fPnGzIloeDrPPiKCwD8x3/8B5YvXw4AeOGFF3DrrbcC8B1Pf1jF5cCBA/jkk09wzz33YPbs2SgrK8OBAweGdOyA9bXkqzy3242uri6ceeaZqKqqwiWXXGJodEWTAwcOwOl04sYbbwQAJCUlBTQmKNR4DuXcAr6/Q7wtC/UzTQghLpcLX375pTZhREpKis/1OdseISTsjBo1CgkJCR7vd3R0aAPgp02bhmXLlnndvqenR/v3rFmz8Ne//hWdnZ0oKSnB22+/jf7+fkyYMMFrV7T+/n4AA93Dbr75ZrzzzjuYPn06nE6nVnZcXFxIx5WYmIgPP/wQFRUVePHFF/Hqq69i1apVAAYqyr4YMWKE9u+4uDjNE/AdF1/b6dHHzBuhHHOg5wGAZVwA4Ic//CGWLl2KTZs2obOzU8tG+YqnP3zFJT4+HuvXrzesMxR8XUu+yktPT8fo0aNx8cUXAwAuvfTSoLqvBcv48ePR3d2Nzs5OjBkzBk1NTZg4ceKQ9xtKPIdybgHr7xCrZaF+pgkhJDs7W+tSnZ6e7nd9Zp4IIVFD371H30AYP348jhw5gubmZgDABx98oC075ZRTUFtbi3379uHWW2/FI488omWdfNHV1YXe3l7k5uYCAP7nf/5HW5aRkYHs7GysX78eAAxd/XzR2dmJQ4cOaRmEXbt2acsyMzMxYcIEbZ/vvPOO9uA9f1jFxRe+YgYMHL8a7/L22297xGzfvn0oLi4OeJ++zoOvuADA2LFjccUVV6CkpAS33HKL9r6/7aw8fZGeno6CggK88sorAAbGHe3YscPgcvjwYXR2dga8T1/Xkq/ykpKSMGPGDC3rV1VVhRNPPDHgcoNlxIgRmDNnDtauXQsAWLNmDc477zyD52uvvQZgoLurPotpFZdQ4xmJc+uLUD/ThBDy6aefwuFwaH/+Joxg5okQYjtjxozB/fffj0svvRT5+fnIzs7WlsXFxeG0007DSSedhClTpqCnp0cb7+SL1NRU3HvvvTj77LMxceJErRKp+POf/4y77roLo0aNwmmnnaa939TUpHVLUwPhjz32WLz99tvo6OjAtddei+7ubnR1deGhhx4y7PPZZ5/VxoMkJyfj+eefH0pYfOIrZsBAg+z111/H/fffj1GjRuHll182LO/t7fWo0IZ6HvzFBQBuvPFGvPrqq7j++uu19wLZzpunP1588UUsWrQIzzzzDNxuN2644QacfvrpAAYaAzfccAPOPvtsjB8/Hk8//bTf8TH+riVf5T3++OO444470N7ejqSkJDz99NN+/X1dg/549NFHcdttt+HRRx9FdnY2XnzxRW3ZSy+9hDvvvBNPPfUUkpKS8Lvf/U7LTPmKSyjxjNS59YXVZ5oQQnyRlpaG/Px87f9qUhwr4rZv3+4GgLy8vMiaEUIIOWr505/+hM8++wzPPPOM3SqEEEKIxscff4yCggIkJiait7cXTqcT3//+9z3WW7FiBQBmngghhEQYNcZJ/fAQQgghUjjhhBPw8ccfo6+vDwkJCfje977nc302ngghhESUzZs3263gF6uuoHPnzsXSpUtjvjxCCCHeSU5OxvTp0wNen40nQgghRz3qgbHDtTxCCCGB8c033/h8lANn2yOEEEIIIYQQAAcPHvS5nJknQgghhBBCyFGJ+SHyHR0dKCgosFyfjadB9mzYALfbjRPmzbNbhRBCCCGEEBIFzM9kdDqdPtdn4wlAb1cX/vnggwCAnJkzkThypM1GhBBCCCGEkGiTmprqczkbTwC2PP882r75BgDgeO45zF60yGYjQgghhBBCSKRpbm5GbW0t+vv7ER8fj9zcXJ/ri5swYtOmTZg5cyYKCwtxzjnnYOvWrdqygwcPYsGCBSgqKsKVV16J1tZWy/243W488MADKCoqwvTp0/HYY495Xa/tm2/geO457f/6hhQhhBBCCCFk+PL1119j+vTpKCwsxJlnnomvv/7a5/riGk9paWlYuXIlHA4Hli1bhjvuuENb9sgjj+DCCy9EVVUVLrzwQvz+97+33M9zzz2HtrY2bN68GdXV1dpDGs3866GH0NvVpf1f34WPEEIIIYQQcnQQFxfndx1xjaeTTjoJEyZMAADk5+ejublZW/avf/0L1113HQDg+uuvxz/+8Q/L/bz22mu4++67ERcXh7i4OJx99tle17vq6adxj9OJtjlzcI/TiXucTlz9zDNhPKLgOOzjmKIJPYxI8QDoIqFsMxJcJDgoJLhIcFDQRZ6DQooLPTyR4CLBAaBHpJk8eTK2bt0Kh8OBrVu34rjjjvO5vugxT6+//jouueQS7f+NjY1wu9247rrr8Prrr+PAgQOW29bW1mLKlCkBlxWXKCMUcWPH2q0AgB5mpHgAdJFQthkJLhIcFBJcJDgo6CLPQSHFhR6eSHCR4ADQI9JkZGQgIyMj4PXjtm/f7gaAvLy8iEmFwhdffIGbb74Za9eu1Wa9yM3NRW1trbZOXl4edu/e7XX7E044ATU1Nejo6MBFF12Ejo4O7Nixw2O9vpYWdP7973i9qQm5Z54ZkWMhhBBCCCGEhIe8447D+MpKjJw5E0n5+UPal7cJI8aPH++x3ooVKwAIzTw1NjaipKQEzz33nGG6wMzMTDQ2NiIzMxPNzc1IT0+33EdOTg7q6uqQk5ODyspKnHjiiV7XS0hLQ/Itt2D/b36Du6+6KuzHQgghhBBCCAkvHSefHJb9qAkj4uLi0N/fj48//thr40khbsxTZ2cnrr/+evz617/2eLrv+eefr7X63njjDVx44YWW+7nuuuvw5JNPAhiYec/tdvsst2///iGah4eODRvsVgBADzNSPAC6SCjbjAQXCQ4KCS4SHBR0keegkOJCD08kuEhwAOgRTQKZMEJct71ly5bh17/+tSFT9MEHHyAhIQHffvstbrrpJjQ0NCArKwsvv/wyUlJSvO6nv78fv/rVr/D+++/D7XbjwgsvxG9/+1vLcn/zm9/gkUceCfvxEEIIIYQQQsJLR0dHWPbT1NSEr776KuBue+IyT4sWLUJDQwMqKyu1v4SEBAADT/xdtWoVqqqqsHLlSsuGEwDEx8dj6dKlcDgc2LJli8+GE8DMkxl6GJHiAdBFQtlmJLhIcFBIcJHgoKCLPAeFFBd6eCLBRYIDQI9Ik5GRgRkzZqCwsBAzZszw2WUPEJh5sgtmngghhBBCCIkNwpV5ChSxmSe7YObJCD2MSPEA6CKhbDMSXCQ4KCS4SHBQ0EWeg0KKCz08keAiwQGgR6TZuHEjHA6H4c8XzDwNwswTIYQQQgghsUG4Mk9Op9NjkjpvMPNkgpknI/QwIsUDoIuEss1IcJHgoJDgIsFBQRd5DgopLvTwRIKLBAeAHtJg5mkQZp4IIYQQQgiJDcKVedq/fz+ysrL8rsfMkwlmnozQw4gUD4AuEso2I8FFgoNCgosEBwVd5DkopLjQwxMJLhIcAHpEmkAaTnqYeRqEmSdCCCGEEEJiA862ZzPMPBmhhxEpHgBdJJRtRoKLBAeFBBcJDgq6yHNQSHGhhycSXCQ4APSQBjNPgzDzRAghhBBCSGzAzJPNMPNkhB5GpHgAdJFQthkJLhIcFBJcJDgo6CLPQSHFhR6eSHCR4ADQQxrMPA3CzBMhhBBCCCGxQTgyT3v37sWkSZMQFxfnd11mngbp6elBXV0dmmprAQA1NTW2vrpWr6YHPXy+dmzYIMLD7rgwDowH4xGbcWE86BHIq4TrREo86OH5unPnTtTV1aG+vh5DISEhAdu2bcPXX3+N/v7+gLZh5mkQZp4IIYQQQgiJDcI55qmhoQF79+5FRkYGJk+ejPh4z/wSM08mOObJCD2MSPEA6CKhbDMSXCQ4KCS4SHBQ0EWeg0KKCz08keAiwQGgRzSYMGECpk+fjlGjRuGjjz7yuS4zT4Mw80QIIYQQQkhswNn2bIaZJyP0MCLFA6CLhLLNSHCR4KCQ4CLBQUEXeQ4KKS708ESCiwQHgB7SYOZpEGaeCCGEEEIIiQ2YebIZZp6M0MOIFA+ALhLKNiPBRYKDQoKLBAcFXeQ5KKS40MMTCS4SHAB6SIOZp0GYeSKEEEIIISQ2YObJZph5MkIPI1I8ALpIKNuMBBcJDgoJLhIcFHSR56CQ4kIPTyS4SHAA6CENZp4GYeaJEEIIIYSQ2CBSmadvvvkGkyZN8nifmScTzDwZoYcRKR4AXSSUbUaCiwQHhQQXCQ4KushzUEhxoYcnElwkOAD0iDYHDx70uZyZp0GYeSKEEEIIISQ2CFfmyeFweOz3vPPO81iPmScTzDwZoYcRKR4AXSSUbUaCiwQHhQQXCQ4KushzUEhxoYcnElwkOAD0iDSFhYWGvwkTJvhcn5mnQZh5IoQQQgghJDaI1Jinffv2ITs72+N9Zp5MMPNkhB5GpHgAdJFQthkJLhIcFBJcJDgo6CLPQSHFhR6eSHCR4ADQI9I0NzejuroaDocD1dXVSEpK8rk+M0+DMPNECCGEEEJIbBCuzNP27dtxxhlnIC4uDv39/fj4448xbdo0j/WYeRqkp6cHdXV1aKqtBQDU1NTY+upavZoe9PD52rFhgwgPu+PCODAejEdsxoXxoEcgrxKuEynxoIfn686dO1FXV4f6+nqEk7i4OP/rMPM0ADNPhBBCCCGExAbhyjw1NTXhq6++Qn9/P+Lj45Gbm4vx48d7rMfMkwmOeTJCDyNSPAC6SCjbjAQXCQ4KCS4SHBR0keegkOJCD08kuEhwAOgRaTIyMjBjxgwUFhZixowZXhtOeph5GoSZJ0IIIYQQQmKDcGWeNm7ciKSkJHR3d2uvc+bM8ViPmScTzDwZoYcRKR4AXSSUbUaCiwQHhQQXCQ4KushzUEhxoYcnElwkOAD0iDRpaWkoLCxEeno6CgsLkZaW5nN9Zp4GYeaJEEIIIYSQ2CBcmadPPvkEp556KhwOBwoLC+F0OnHqqad6rMfMkwlmnozQw4gUD4AuEso2I8FFgoNCgosEBwVd5DkopLjQwxMJLhIcAHpEmjFjxsDhcGDixIlwOBwYN26cz/WZeRqEmSdCCCGEEEJig3BlngKFmScTzDwZoYcRKR4AXSSUbUaCiwQHhQQXCQ4KushzUEhxoYcnElwkOAD0iDT9/f0+/2/Gb+bp888/x8knn2x4b9euXZg6depQPMXBzBMhhBBCCCGxQbgyT06nEwUFBZb/VwScebrllls83lu4cOFQHEXCzJMRehiR4gHQRULZZiS4SHBQSHCR4KCgizwHhRQXengiwUWCA0CPSNPQ0ACHw6H9NTQ0+Fzfb+Zp9uzZqKys1P7f2dmJOXPmYNu2bWHUth9mngghhBBCCIkNxGWeHn/8cUyaNAlOpxOTJk3S/iZPnoy5c+eGRVYSzDwZoYcRKR4AXSSUbUaCiwQHhQQXCQ4KushzUEhxoYcnElwkOAD0iDSnnHKKz/+bscw8tba2orW1FVdffTXefPNN7f2xY8ciPT09XL5iYOaJEEIIIYSQ2EDcbHspKSnIyclBUVERcnJytL/h2HACmHkyQw8jUjwAukgo24wEFwkOCgkuEhwUdJHnoJDiQg9PJLhIcADoIQ0+52kQZp4IIYQQQgiJDcRlnhT68U76v+FCT08P6urq0FRbCwCoqamx9dW1ejU96OHztWPDBhEedseFcWA8GI/YjAvjQY9AXiVcJ1LiQQ/P1507d6Kurg719fWINn4zT3V1ddq/e3p6sGHDBuzevRsPPfRQdAyjBDNPhBBCCCGExAZiM0/68U4nnngibr75ZuwXMj4onHDMkxF6GJHiAdBFQtlmJLhIcFBIcJHgoKCLPAeFFBd6eCLBRYIDQI9I09zcjOrqajgcDlRXV6O5udnn+kGPeWpubsall16KLVu2DN1WEMw8EUIIIYQQEhuEK/O0fft2nHHGGYiLi0N/fz8+/vhjTJs2zWO9kMc8nXTSSbjhhhvCIisJZp6M0MOIFA+ALhLKNiPBRYKDQoKLBAcFXeQ5KKS40MMTCS4SHAB6RJO4uDj/6wQz5gkAxo8fjzFjxoRBTxbMPBFCCCGEEBIbhCvz1NTUhK+++gr9/f2Ij49Hbm4uxo8f77FeSGOecnJyhmXDCWDmyQw9jEjxAOgioWwzElwkOCgkuEhwUNBFnoNCigs9PJHgIsEBoEekycjIwIwZM1BYWIgZM2Z4bTjpCSjztHjxYjgcDgBAUVERHn74YRx33HFhVrcXZp4IIYQQQgiJDcTOtnfrrbfirLPOwpo1a7BmzRqceeaZuPXWWyMuGG2YeTJCDyNSPAC6SCjbjAQXCQ4KCS4SHBR0keegkOJCD08kuEhwAOgRaTZu3AiHw2F49YXfzNPMmTOxefNmv+/FOsw8EUIIIYQQEhuEK/PkdDpRUFDg8Wom4MwTAFRUVMDtdsPtduP9998PaCaKWIOZJyP0MCLFA6CLhLLNSHCR4KCQ4CLBQUEXeQ4KKS708ESCiwQHgB7S8Jt52rRpE2677TY0NDQAACZMmIBnn30Ws2bNip5lFGDmiRBCCCGEkNggXJmnxsZGZGZmor29HcnJyThw4ADS09M91gs48zRr1ix8+umncDqdcLlc+PTTT4ddwwlg5skMPYxI8QDoIqFsMxJcJDgoJLhIcFDQRZ6DQooLPTyR4CLBAaBHpMnMzAQAJCcnAwCOHDnic32/mSc97777Li6++OKhOoqEmSdCCCGEEEJig0jNtheWMU+KsrKy8FgJhJknI/QwIsUDoIuEss1IcJHgoJDgIsFBQRd5DgopLvTwRIKLBAeAHpHG4XAY/tRQJSuCyjzNnj0blZWV4TEVBjNPhBBCCCGExAZiM0+TJk3S/pxOp/bv4UJPTw/q6urQVFsLAKipqbH11bV6NT3o4fO1Y8MGER52x4VxYDwYj9iMC+NBj0BeJVwnUuJBD8/XnTt3oq6uDvX19Qg3qampPpf7zTzV1dVp/7766qvx5ptvAgBycnLC5SgCZp4IIYQQQgiJDcKVeerv70d8fLzl/xUBZ55ycnK0v6SkJO3fww2OeTJCDyNSPAC6SCjbjAQXCQ4KCS4SHBR0keegkOJCD08kuEhwAOgRaT777DOf/zcT1JinZ555BnfccccQ9OTCzBMhhBBCCCGxQbgyT++//z7GjRtn2O95553nsV5Is+0N14YTwMyTGXoYkeIB0EVC2WYkuEhwUEhwkeCgoIs8B4UUF3p4IsFFggNAj0gzYcIEFBYWan8TJkzwub5l5un222/HPffcg6lTp0bOVhDMPBFCCCGEEBIbiBvzNGPGDPzgBz/AjTfeiO3bt4dFTjLMPBmhhxEpHgBdJJRtRoKLBAeFBBcJDgq6yHNQSHGhhycSXCQ4APSINNXV1XA4HNiwYQMcDgeqq6t9ru9zzFNvby9WrFiBJ554AtnZ2bjnnntwzjnnRMbcZph5IoQQQgghJDYI53Oe+vv74XA4cNxxx1k+kimgMU+JiYn44Q9/iKqqKtx666144IEHcP755+Odd96B2+0Om7AEmHkyQg8jUjwAukgo24wEFwkOCgkuEhwUdJHnoJDiQg9PJLhIcADoEWk6Ozuxbds2nHDCCejs7ERDQ4PP9YOabQ8A1q1bh0cffRTNzc2oqqoaurEQmHkihBBCCCEkNghX5qm6uhoFBQUYPXo0AODzzz/HySef7LFeSLPtAcC5556LtWvXYtmyZUNUlQUzT0boYUSKB0AXCWWbkeAiwUEhwUWCg4Iu8hwUUlzo4YkEFwkOAD0izfTp07WGEwCvDSc9QWeehivMPBFCCCGEEBIbhHPMUyAEnHlas2YNCgsLtQFU6i+SvPbaazjttNOQkZFheP/gwYNYsGABioqKcOWVV6K1tdVyH263Gw888ACKioowffp0PPbYYz7LZObJCD2MSPEA6CKhbDMSXCQ4KCS4SHBQ0EWeg0KKCz08keAiwaG/vx/t69fbrQFARjwiwcaNG+FwOAyvvvCbeTrppJPwyCOPYNq0aYiLi9Pez8nJCaO2EafTieTkZJxzzjn46quvtPcXL16M7Oxs3HXXXXjqqaewf/9+PPjgg1738eyzz+LTTz/FH/7wBwBAZWUlzj77bMsymXkihBBCCCGSUImClJQUm03kEa7Mk9PpREFBgcermYAzTxkZGfi3f/s3TJkyBTk5OdpfJCkoKPBaxr/+9S9cd911AIDrr78e//jHPyz38dprr+Huu+9GXFwc4uLifDacAGaezNDDiBQPgC4SyjYjwUWCg0KCiwQHBV3kOSikuNDDEwkuEhwAoGvTJrsVAMiJh934zTzdf//9KC4uxgUXXBBVMQCYMmWKIfOUm5uLqqoq/PSnP8Xrr7+OqVOnYvfu3V63Pf7441FTU2PIlvmCmSdCCCGEECIJZp6sCVfmqbGxEZmZmWhvb0dycjIOHDiA9PR0j/UCzjy98MILuOqqq5CZmRm1MU++mDBhAt544w2/jSKVcero6MDs2bNx+umne12vr6UF7cuXo+fLL9FRUQEAtr52bNhAD3r4fG3+859FeNgdF8bB+Mp4GF8ZD++vEuLCeNAjVq4TCfHo6elB2/LltnsAMuKhXnsPHED78uXodrkwVGpra+FwOPDxxx/D4XDgs88+87m+38xTXV2d1/cj3XUP8Mw8FRYWYs2aNcjMzERzczPmz59v+ayp4uJivPzyy5rniSeeiC+//NKyLGaeCCGEEEKIJFQ9PBr17lgj3LPtffbZZzjllFPgcrmQn5/vsTzgzJN+nFO0xjxZcf7552vib7zxBi688ELLda+77jo8+eSTAAZm3nO73T73zTFPRuhhRIoHQBcJZZuR4CLBQSHBRYKDgi7yHBRSXOjhiQQXCQ4A4N661W4FAHLiEQna2trQ0tICt9uN3t5en+uG9Jynyy67DG+//fbQLChpeHQAACAASURBVH3w8ssv46GHHsL+/fuRlZWF//7v/8ZPfvITfPvtt7jpppvQ0NCArKwsvPzyy5Z9QPv7+/GrX/0K77//PtxuNy688EL89re/tSyTmSdCCCGEECIJZp6sCVfmyeVyoaurCzk5Odi9ezeysrIwZcoUj/UCzjx54+DBg0Oz9MNPfvITfPHFF2htbcUXX3yBn/zkJwCA1NRUrFq1ClVVVVi5cqXPwXPx8fFYunQpHA4HtmzZ4rPhBDDzZIYeRqR4AHSRULYZCS4SHBQSXCQ4KOgiz0EhxYUenkhwkeBw+PBhHP7wQ7s1AMiIRyTIzs7GtGnTkJ6ejqKiIq8NJz2WmaeLLroI7733ntfJITo6Onw+oDYWYeaJEEIIIYRI4pNPPgEAnHbaaTabyCPcY5784Tfz9NJLLwEAJk6ciE2bNhn+pk6dGh3LKMLMkxF6GJHiAdBFQtlmJLhIcFBIcJHgoKCLPAeFFBd6eCLBRYIDACTu2GG3AgA58bAbv2Oe7rvvPixdutTw3uzZs1FZWRl5uyjCzBMhhBBCCJEEM0/WiMs8KcwNJwBYuXJl+I1shpknI/QwIsUDoIuEss1IcJHgoJDgIsFBQRd5DgopLvTwRIKLCIeODnRv3my3BgAZ8ZBASLPtDUeYeSKEEEIIIZLYuHEjAGDOnDk2m8hDbObpaIGZJyP0MCLFA6CLhLLNSHCR4KCQ4CLBQUEXeQ4KKS708ESCiwQHABj92Wd2KwCQEw+7CSrztGjRIixbtiziUnbAzBMhhBBCCJHEBx98gN7eXpx77rl2q4gjJjJP27dvj4iMBJh5MkIPI1I8ALpIKNuMBBcJDgoJLhIcFHSR56CQ4kIPTyS4SHBoa2vjbHvCCCrzNBxn2VMw80QIIYQQQiSxdu1aAMD8+fNtNpFHTGSe3nvvvYjISICZJyP0MCLFA6CLhLLNSHCR4KCQ4CLBQUEXeQ4KKS708ESCiwQHADhm9267FQDIiYfdcLa9QZh5IoQQQgghkli5ciV6enpwzTXX2K0ijpjIPA1Henp6UFdXh6baWgBATU2Nra+u1avpQQ+frx0bNojwsDsujAPjwXjEZlwYD3oE8irhOpEQj5aWFhyze7ftHlLioV537tyJuro61NfXI9ow8zQIM0+EEEIIIUQSr732GgDgRz/6kc0m8mDmyWY45skIPYxI8QDoIqFsMxJcJDgoJLhIcFDQRZ6DQooLPTyR4CLBAQDG19XZrQBATjzshpmnQZh5IoQQQgghkli+fDm6u7tx++23260iDmaebIaZJyP0MCLFA6CLhLLNSHCR4KCQ4CLBQUEXeQ4KKS708ESCiwSHrq4uZO3bZ7cGABnxkAAzT4Mw80QIiQadnZ2Ij4/HqFGj7FYhhBAinGeeeQYAcMcdd9hsIg9mnmyGmScj9DASrMehQ4fQ2dkpwiWSMPM0QDAuPT096OrqstUh0khwkeCgoIs8B4UUF3p4IsFFggMATPjmG7sVAMiJh90w8zQIM08knLS2tgIAUlJSbDYh0uC1QQghJFAeffRR9Pb24r777rNbRRxiM0+VlZX4Rtfira+vR2VlZeTMbIKZJyP0MBKsR39/f4RM5MQEYOZJEYxLW1sbDh8+bKtDpJHgIsFBQRd5DgopLvTwRIKLBIfe3l7kNDfbrQFARjwk4DfzdPbZZ6OiogIjRowAMNDl5Nxzz8XGjRujZxkFmHki4aRucFrRnJwcm02INHhtEEIICZSlS5cCADNPXhCbeerp6dEaTgAwYsQIdHd3R87MJph5MkIPI1I8ALpIKNtMMC69vb22O0QaCS4SHBR0keegkOJCD08kuEhwAICJ9fV2KwCQEw+78dt4Sk1Nxcsvv4ze3l709vbixRdfRHp6ejTcokpCVpbdCgCAcXPn2q0AgB5mgvU4cuRIxG4ySIkJYK9LrMYhUpOJxGo8hrODgi7yHBRSXOjhiQQXCQ6tra34fMwYuzUAyIiHBPw2np588kn8+c9/xvjx4zF+/Hg8++yzePLJJ6PhFlWYeTJCDyPBenR1dUVkXEsoLpGEmacBgnXp6emx3SGSSHCR4KCgizwHhRQXengiwUWCAwDktbXZrQBATjzsJuDZ9g4cOAAAwzLrBHDMEwkvn3zyCQDgtNNOs9mESGPLli0YNWoUrw1CCCF+Wbx4MQDg4YcfttlEHmLHPCnS09OHbcMJYObJDD2MBOvR1taGQ4cOiXCJJMw8DRCMS1dXV0SujViNx3B2UNBFnoNCigs9PJHgIsGht7cXkxsb7dYAICMeEvDbeHI6nbj44osxffp0AMCOHTvwhz/8IeJi0YZjnozQw0iwHm63O2ITA0iJCcAxT4pgXSJxbcRyPIarg4Iu8hwUUlzo4YkEFwkOhw4dgnPkSLs1AMiIhwT8Np5uv/12/OxnP0NiYiIAoKCgAK+//nrExaJFT08P6urq0FRbCwCoqamx9dW1ejU9hoHHgQMH4Ha7I+LTsWGD7fGQcH5iNQ4dHR04ePAg4xHhV8ZDblwYD3oE8irhOpEQj7Fjx+KUw4dt95ASD/W6c+dO1NXVod6GmQj9jnkqKipCVVUVZs+erT0ct7CwEA6HI3qWUYBjnkg4Wbt2LQBg/vz5NpsQaaxduxaJiYm4+OKL7VYhhBAinIULF8LtduOZZ56xW0UcYsc8HXvssdi0aRMAoK+vDy+99BJSU1Mja2cDHPNkhB5GpHgAdJFQtplgXPr7+yPSbS9W4zGcHRR0keegkOJCD08kuEhw6OrqQm5Li90aAGTEQwJ+M0+7du1CSUkJPvnkE4wYMQInn3wyXnrpJb+z88UazDyRcFJeXo7ExERcffXVdqsQYbz22mtISUlhVpIQQohfbrjhBgDAq6++arOJPMRmnqZOnYoPP/wQe/bswc6dO/Hhhx8Ou4YTwMyTGXoYCdajt7cXR44cEeESSZh5GiBYl0h84cdyPIarg4Iu8hwUUlzo4YkEFwkOAHB6hCagChYp8bCbxEBXHM7TlAOcbc8MPYwE69HX14eEhAQRLpGEs+0NEIxLd3c3kpKSbHWINBJcJDgo6CLPQSHFhR6eSHCR4AAA1f39disAkBMPuwn4OU/DHWaejNDDSCiZhUilk6XEBGDmSRGMy+HDh213iDQSXCQ4KOgiz0EhxYUenkhwkeBw6NAhFHR12a0BQEY8JOC38fTEE0/g22+/xaFDh3D55ZfjlFNOwcqVK6PhFlWYeTJCDyOhePT19UXARE5MAGaeFMG6tLe32+4QSSS4SHBQ0EWeg0KKCz08keAiwaG3t5eZJ2H4bTyVl5cjNTUVq1evRnJyMpYvX44HH3wwGm5RhZknI/QwEqzH4cOH0R+hLzspMQGYeVIE43Lo0KGIXBuxGo/h7KCgizwHhRQXengiwUWCAwDMiJfRUUxKPOzG75inw4cP48iRI3j33XdRUlKCWbNmaQ/MHU4w82SEHkaC9eju7kZ3d7cIl0jCzNMAwbhEYpryYB0ijQQXCQ4KushzUEhxoYcnElwkOADAhijPKmeFlHjYjd+m7GWXXYbs7Gzs2LED8+bNQ3NzM0aMGBENt6jCzJMRehiR4gHQRULZZoJ1aWtrs90hkkhwkeCgoIs8B4UUF3p4IsFFgkNbWxszT8Lw+5wnAGhqakJqaioSExPR2dmJjo4OZGZmRk0yGvA5TyScLF68GCNHjkRpaandKkQYixcvRkpKCu677z67VQghhAjnnHPOAQB88MEHNpvIQ+xzngAgIyND66o3ZsyYYddwAph5MkMPI6F4dEVodhwpMQGYeVJIcJHgoJDgIsFBQRd5DgopLvTwRIKLBAcAmDVypN0KAOTEw24sG0+33347du3aFU0XW+GYJyP0MBLKmKdIISUmAMc8KYId89Ta2mqrQ6SR4CLBQUEXeQ4KKS708ESCiwSHvr4+/G9jo90aAGTEQwKWjacZM2bgBz/4AW688UZs3749mk62wMyTEXoYCWW2vUhMRx2KSyRh5mmAYGfbs9sh0khwkeCgoIs8B4UUF3p4IsFFhENHB+aOG2e3BgAZ8ZCAzzFPvb29WLFiBZ544glkZ2fjnnvu0fpeDjc45omEk4ULFwIAnn76aZtNiDQWLlyIY445BkuXLrVbhRBCiHBOP/10AMCOHTtsNpGHyDFPiYmJ+OEPf4iqqirceuuteOCBB3D++efjnXfegdvtjopopOnp6UFdXR2aamsBADU1Nba+ulavpscw8EhISEBfX19EfDo2bLA9HhLOT6zG4fDhw9oDlBkPXh9HY1wYD3oE8irhOpEQj+OOOw5zxoyx3UNKPNTrzp07UVdXh/r6ekSbgGbb07Nu3To8+uijaG5uRlVVVUTlogkzT7FNd3c33G43RgoZVHnDDTcAAF599VWbTYg0brjhBqSkpDArSQghxC8nn3wyDh8+jK+++spuFXGIzDx549xzz8XatWuxbNmysEvZCcc8GYk1j0OHDkVsjFEwHopIPQgVkHNuAI55UgTr0t/fb7tDJJHgIsFBQRd5DgopLkeTR2dnJzo7O0W4xILD4cOHcX5qqt0aAGTEQwJBZ56GK8w8xQZHjhwBAIwaNcrwfl1dHfr6+nD88cfboeXB5ZdfjpEjR+Jvf/ub3SpEGAsWLEBycjKzkoSQo5Ldu3cjISFBzO+1dKZMmQIAzDx5IWYyT8MVZp6MSPU4ePAgDh486LFeW1ubqMwTwOc8DeeyzQTjEomsU7AOkUaCiwQHBV2Cd2htbUVLS4sIl2hwNHk0NTWhubk5YJeWlhbUDo5LjzZSzgtn25OF38bTE088gW+//RaHDh3C5ZdfjlNOOQUrV66MhltU4XOejEj1sGo8HTp0CG1tbVHz8EcgXRJCRcq5AficJ0UwLn19fdqEEXY5RBoJLhIcFHQJ3qG2tjYqz5qUEA/g6PKor69HU1NTwC67du1CRUVFhK18O9hJZ2cnVn/zTdDbNTU1hX0yBQnxkIDfxlN5eTlSU1OxevVqJCcnY/ny5XjwwQej4RZVmHkyItXDqvHU0dERkQePWnn4o6enJ2KNOSnnBmDmSRGMS0dHR0S6GsRqPIazg4IuwTvU1tZi9+7dIlyiwdHk0djYiMYAHvqqXHbv3o3169dHWsung5309PTg0gkTgt7O5XKhuro6rC4S4iEBv42nw4cP48iRI3j33XdRUlKCWbNmITExMRpuUYWZJyNSPVpbW702kiI9YUSw8XC73RGbzl/KuQGYeVJIcJHgoJDgIsFBEYsuLpcrYlMAM/PkyWPr1iEuLs6WaZf1RCMeDQ0NAXXbUy67d+8+qjNPAPBOQ0PQ2zidTmzdujWsHlLiYTd+G0+XXXYZsrOzsWPHDsybNw/Nzc0YMWJENNyiCjNPRqR6+Mo8SRrz1NbWFrEZ96ScG4CZJ0UwLl1dXRG5NmI1HsPZQRGLLitWrPB619rlcg15/EkgDnv27PGaeXK5XIiLiwtbZTrQeFRUVERs3E13dze2PfccAASdKWhqaoLL5QqbSzSu1f3796MhgMaActm1axdqa2u9HmdLS8uQj7+pqcmyG6G/eIQ7/lYUH3NM0Ns4nU5s27Yt6O06Ozs9GvGqq6Wk7zI7CWi2vaamJqSmpiIxMRGdnZ3o6OhAZmZm1CSjwW9+8xv87ne/s1uDEEIIIYQQYsH8+fOxZs0a2bPtZWRkaF31xowZM+waToCczNOCyZPtVgBADzNSPAC6SCjbjAQXCQ4KCS4SHBR0keegkOJCD08kuEhwAOghDb+Np88//9zjvWj0Q442CVlZ2jgVO/9Wfv217Q6SPe69917ce++9HuuVlpbi5z//uS3xqKyshMPhMLyXk5ODvLw8fPTRR/jiiy+G5bmx2yVW43DCCSdg5syZjMdR4CDdpbS0FE6n07B81apV2u/ixIkTUVxcjFWrVsHtdmuD/HNzc1FcXAwAeOGFF7yW43Q6sWTJkpDjkZKSAuC7yQWcTiecTqfhd7u4uNjnPtatW6cd3+bNm7X1i4uLNbeVX3+Nffv2YcmSJSgtLdVeAWDdunVwu9346KOPtOO2KmvVqlXa/ktLS7Fnz56Az8mOHTuwau9eLeZutxslJSV45ZVXDOcKgMHvhRdewMKFCw0xCabcaF2r69at0/zWrVuHvLw8nHXWWXjhhRcM5zA/P187r8XFxfj5K69g3759HvU1/TWnj4uvc7NkyRKsW7dOO6f6v4ULF2LhwoVetz3zP/5DK7ekpASlpaWG8vXxLykp8SjX6vMRyJ9+vNKqvXu9HrcZFQd93Lx9Tg4cOIAlS5ZoMdd/D/ztb3/DFVdcYVj/iiuuwMKFCz2uj66uLq+xz8/PR35+ftivJfW3Zs0ar8cfLfw2nm655RaP98wf1uGAlMyTlP6kUj3CNeappaUFcXFxAfdV9hUPq2lXu7u7UVtb6/XLfyjYfW70059yzNMAwbj09vbi0KFDtjpEGgkuEhwUEl3KyspQWlqK8vJyw3L9GIn6+npUVFRolTj1fVlbW6uNObKaBW3FihUoKyvzGDvhcrlw5XHHWVb+gIHxRWpiIJfLBZfLhfLycq3LjH49/aymZWVliIuLQ1xcHEpLS1FWVqYdn5p0QI2XUn57/vY3VFdXa/FQr2p/6njVq1pWUVFhOLZt27Zp+y8tLQ1qTFZ7e7t2R7++vl7bXt2orqioMDipf69fv96jQTnUsWCRuFZVHNW/9+3bh+bmZqxfv16Lmf73uKKiAhUVFWj55z+9jgHTX3MqRurcezv+bdu2aedb79LU1ISKigqtYa6Ps9qnGoumvMrLyw3l6+NvLnvbtm2GYwz23Oifc7Zg8mRDuVYTQajPiD5uKp56du3ahbKyMi3m+u+BxsZG7TOhrufq6mo4nU6P6+PQoUMoKyszjAdUn9lwj0+URNAPye3s7MSBAwci4WIrnG3PiFQPX895CqbxpL5wzRUHXx61tbXal3xcXJzWYPI27apyqa2tHXbPWdBPfxprs+01NTVFZGKRYFzc7ujPwujtx1O9H4nBznZfo1IcFNJc9JVEc4PEW6VMNajMFXXAurKuvlvNld8VK1Zg1d69KCsrM2yrvl9VA0ahKrYrVqzw+n29dzBj09nZ6VHxVY0kAB6TT7hcLpSWlmJ9e7vloHrVQNJXDPWNLP2xmeNmblSqCrS3z1t7e7uWeVJl6Kdq18fDvE/z/oY6pXe4r1Xzea6oqEBnZycaGhr8Vqr/2dLi9dxUVFRo+zWfV2+x2rp1K1wul/Y9qGY1dLlcWgNC/VvFXjWU9edFTVqh99bHX13D6r2tW7dqrlZuvtDXtVft3avtSzVmvKGOxRw3dWzK3Rw3/fdAQ0OD1ohX26p4qe+PuLg4dHV1ab+n+piYv1OCPe5YwLLx9Pjjj2PSpElwOp2YNGmS9jd58mTMFfRDEC6O5sxTU1OTxzOJpNwpDTTz1NraGlClWH0JqC8O84fcl4f5i159QXqbdrW/vx+tra3Ys2dP2BtPdp8b/fSnsZZ5itT0yx0bNqC2ttZwp9CKtrY29PT0RMTBCvMdV/37gd5ACJdLtJDgoJDmor8WVCNC4a1Spt7z1njyNgua/o62uVFRXl6uZVn0Hur71VzZVo0nVSk0oxpPVhl+tZ3VcIMD//iHz+mcq6ursWfPHo/j02fk1Hp6zL8X6li9fd46Ojq8jiVR2TKrRkZtba1HrwdJmaf29nbLDGNnZ6ff2QuTd+3yem5Uw6asrMzjvOrjpdazuqZVtknNtqe20+/D23lRjStv8QeMNw70WVpVVqDob8oumDzZcNy+fsfKy8s94qZumKjr0OpmAjAwG6I3mpqa8NLPfqbto729Xas7qgybt2x2RQRnqrQLywc23Xrrrbjmmmtw9dVX480339TeHzt2LNLT06MiF02GY+apqakJhw4dQm5urs/1XC4XMjIytL6v4fYYCt6e8+SNQB6S29LSgtLSUpx55pnaF4fL5UJLSwvS0tL8eqx/4QXDe06nE/PmzcP+/fsxbtw4w7Le3l4kJiaitrYWCQkJ2vvqS1SNFwgFu8+N0+nE119/bbtLKGWrft3f+973Alr/yJEj2lgJfy5/ffFFnHLKKSgqKvK7387OzoDK16O/a3rTTTcZPtculwsYPx75PrZT66nPuXq/sbHRZxeqUAjHddHZ2Ym+vj4kJyfb5hAuJLk8tm6d14q9usa9VcpU9z1vjSdgoLLmrVsZ8F3Wqr6+HtnZ2QAA1QRSlarc3FzLjIlVmQrVePJVKS0vL7d84O5TlZXo6uqy3Hbr1q2WFT91bN5uyqiKruqCp2K+YsUKj89bR0eHIcOhUF2rgkH1dpg4cWJQ2ynCea0O9UbV8o8+8vlcUauGorqe9VkfM1u3brW8ZvTXorfz4qtsYOAcWz2zy+VyYd68eZbb6tHfjLPysCr/22+/9bpMZSu93UwoKytDSUmJzwcYl/zpT9q/29vbtS7o6rNsFZeKigqUlJQEfAzSscw8paSkICcnB0VFRcjJydH+hlvDqaenB3V1dWga/HKsqamx9dW1erXX99UH3dt2LpcL27dv9/r+P/7xD7/lOp1OfPbZZwF5ROt15cqVA3c0TR4pKSk4ePCgx/rjxo1DW1ubz/3u2rULBQUFhi/NgoIC7Nq1K6DzUlFRgYKCAm07p9OJmpoaNDY2oru727B+bm4uenp60NfXh/r6eu39v/zlLygrKxtSfDo2bLDlvJSVlWHlypVwOp3aF3Mo14nL5dJ+nKIdB1WxCHR9p9MZ0PlyrV5tGH+gX97U1ISHHnpI+39PTw9OOOEEAMBDDz2EioqKgOP/17/+FaWlpdrnWm3/1ltvYctf/mK5nbpu33rrLY/3w3U+zPEY6n727dunDdSPpc9JpOIRjteVK1di23PPGb7H1GtZWRn+8pe/eLyvX64ypublVVVVKCsrw6mnnorS0lLD8urqatTU1KC6ulp7/+bBymNBQYF2/Zu/X9Wry+WyLLegoAB1dXWoqalBfX291+XKT33/m5ef3tur3Tzztnzbtm3o6+vzulx9D6rPlXm5+rzq4+pyuTx+b9va2rBg8mSP7SdOnGgZF1+vQ/k8h/Nzo44zWH/1enl+vs/zavWqskiqXmR1XlW3OPPyr776Sou7t/NSUFCA9evXW+5fdT/1tp2qNwQSv8OHD2vbWXlYle8rbm+99RZ2797tdbm6QWe1f73Hnj170NHRgYKCAkMWzipe4f4+27lzJ+rq6ux5sPT27dvd27dvd7e3tx/Vf7/85S/dklm1apW7oqLC67LS0lKvy5YtW+YuKSnxu++FCxe6n3/++YBdnE6ne926dQGvHwrFxcXuF154weP9rKwsd1ZWlsf7RUVF7uOPP97nPl955RU3APcVV1zhLioqcgNwA3C/8sor2jqlpaVuAO4DBw4Ytm1tbdXWV3/z5s1zu91u96xZs9yXXXaZxz4AuFNSUtzFxcVut9vtXrdunfb+nj17AoxE9NCf13Xr1rmdTqe2TB1TcXGxOyMjw+sxqOPzd22Ulpa6lyxZ4vX9UK8rq32amTdvnvuxxx4LeL9Op1M7Z/7ccnNzvTpUVFRo+1iyZIkbgDsrK8u9b98+Lab+0F9TANwlJSVavIuLi935+fnu/Px8j+301xwAbR3z+4HELtpUVlZG/HvmaKO4uNjjeywaf06n0+Ma9nYth/J3yy23uN1ut/uZZ56JiPvEiRPdKSkplsuXLFnizs/PD2qfNTU1hvPy8MMPh9VZyuf5tddes+V6Awa+F3Nzc32eV/VbFspfbm6uz/1b/S1cuDDg+F133XURiU1+fr47LS3N67KSkhJ3Xl5eQPv54IMP3CtXrgw4XpEg2m2F5cuXu5cvX+4OesIIALjssstC2Uw00sc8bdu2zWeXCW/LVH9ef/1jnU4n6urqAvIAYJi1xluK1txtIxj0M+asX78+4DFP+gkjrLxUt43q6mpDylo9vVzdLVLv6alfu9Zjf6r/vf7p5OZjb21t1frie+vfHwqRGj+hzitgHAujPyZ9n+2KigqDS6CDYr3NmqUfhK0fLwFAm7FH/1daWuoxa5h+pi01aFe/bWlpKVwuF7755puAY6Lv+uDruF7+P//HMMBbj/6zqfZx+PBhrR++utOnv/7063t7X98dRXXDyGtr87q9HtWv3fx+oGP/AiUc12h9ff2Q7ihKG2dkN+puvB3PaTGPwdA7+OpaFQiq215DQ0NI2/uLR319vc8u4ebvq0Awj5FtbW0N63mxmgAjEMJ5rQ41IzCUmPgbZ2M1S26gDmrMU7D464aqRz9hRDivDzVcwRsVFRU+ZwjWe7S2tgb8kNpITJ5lJ9adSX3grfIa6yRkZWmpdzNXXXVV1Dys+htv3boVxx13nPZ/l8ulpUQB7x9Ip9Op9bs+88wzccUVVxiWl5WVwe12w+Vy4cQTT/R4v9TCpby8XJtxRj2PQe9lnuZV/1wK/biNefPmGbZtbW01VP4qKirwWG4u/n38eOTn56O2thZHjhwBMJCW1u+3ra0N7e3tWkW6uLgY69evNzwPQTWIzB9gNSjX/J5+7MpXXrqrNjU1obS0FPv27UNfX582WNJMfX29R4Nu/fr1Iff/jdT4CXVeVcq+sbHRa8VdoT8G/fGpOKjGSnl5uWUDQPVLN18f+vPmrWKvjdGwiLk6HnUsahsguB90/Q+Mum711525seyv8aTHWwWnrKwM1157LfLz8y2vJ8D7D/eqvXuxavAYS0tLLfufe6uoqs9tuMY+heMabWxsDGlsWDgdwoUEF1XBD2bsRLgwj8Ewz2A2lMHkqvFkNcjdH3bEw1xptxrzFCpWM7EFQjiv1WBuVHnDjnMTaYdgGtqhjnkaCv4+i3qP9vZ2v2PN9VRXV3vUQ63q3YEQzbq5GcvM00UXXQQAhpn21F8wLedYQVrmydsMSCqTVKGbflWhzon+ORT6D6n+OR3m52A0NTVpSRbDGAAAIABJREFUP0Cq3O3PP++1wmueWUk/EBawruiqdVRmwdvdb/OHtra2Ftuee07LgHgb5KyyVO3t7ejq6jJUwlUZajurAcO7d+/2GKxszjz1VFV53basrEybdtXq7qm3GYekZZ68zZhlvgbNqMyTt0yjfppgq0ykr0yV/jqymg3uf3/7W593rK2mNg6m8eRt0K2358Gou3HeBuF6+77s6uqynOFLn/ELBv0MZubpdAPB/KyOoRCOa7ShoWFIlS8J2R6FBBd1HdqReTJPqBBOB/Xb5WuQuy/siIe3R1uE08M8vXowDJfMU7gIt4P+cRltbW0+v6f1jWwJsQCMHvoJIwLB16yWsYZl5umll14CMDBgUT/bHgBcffXVkbWyAWmz7Xl7oFtvb6/2f/OXr/7hct6mJVZ3ua2656gfILVc3V1Q+3I6ndrdcDP6mZqsKrplZWXaVJYKlVZXs4Z5+7JftXcvdg/OTmQ1G1NZWZnPD7Dys5qqdteuXR5dPswNrer+fsv9AwMzgwVTWVVZgVBm3YvEXexQGnO1tbVI9jFrUFlZmc8KjX5gqhl95d/qTt0jg5MmWGG1XTAPLbaascj8+VKfl5aWFo/ZG715HDlyxPLusJqpKdhzor8jWF5ejq+++iqo7YHwzYgUjmt0//79Qd3VjIRDuJDgohpPw+1ufltb25AeQWBHPMzd9sKdeQJC/yxLmm1vuF2rivr6eiQnJ2Pv4PPOrOoB+utEQiwAz8xTMI2noXQnlYZl5klNc3nBBRcYZtvLyclBUlJS1ASjhbTMk7dGiOqzrsY4eFtm1cBQFTWrxo1qPKnl5rsc6n1v+1dO3rz063jLPugriN4aTwsmT9YyIFaVyYqKCm22O6vlcXFxln18W1paPMo2N56SLRpeQyHUfv6RuIsd6oMVfd0N83U9BILVs4kCKdsXwfygB9pFWe+ib6T76ldv5eEv4xeIw4oVK0JqEA/1AZuKcFyjjY2NHPMURuzMPJkJt0N5eXlQz8+JpEsgmG/WWT3naSiE+lkOx7Wqbg4Gc6PKG8PxWgW+u4G3d/DBt1aPB1Cz7UXKIxT0Hm1tbQGPeQKG1p1UGn7HPC1dutTjvZUrV0ZExk7szjy1tbUNNGDGj0eBxd14f/jqdlNfX295l1+Vr19uvsuhnk1hVSELtSGgHzdjfhCh3iPaT6g2Z6neDfGH2RcVg5MvZGRkBLWdlMwTENm7Yf6cQi1b9dNOSUnxu65V5smXi368XDR/LPQOoTZah9KdVE84rtH6+nrDgGk7HMKFBBc7xzyZCbfDihUrQq6oS8g8tbe3490IZJ5CoX3qVDTreoSEWvZLL73EzJMFKi7qprW3sUDm3w4JsQA8M0/6Bp4/6uvrA3quZiwQ0mx7wVb2YgG7M0979+5FeXk5qv/v/w15H6obXDgw3+VQY6Ws9m8e+xQogWSe7EA9UFdx4hC6D/kilEpuuO9iD2Wsi513w4ZSdqDHG2jjySrzFM1uCuE4F74echgM4bhGm5qafFa+/H3nDMUhlDFjvrAz86S+u1VmRsId7HA7uFyukCcXGY5jngAYnrsTDLveeEPrNRBqNk910Vdje0JlOF6rwHeNJ/WweW9jgcy/HRJiAXiOeQq2a7XV8IlYw7Lx9M9//hOnnnoq5s6di08//RQ33ngj8vLyMHfuXO3BhcMJuzNPe/fuxYoVK/yO44gW0ZzZRTUgrMY82YV+QoBXBx/2F25CmXwlXHexVXfGocywZuf5GUrZ4W48mTNPimgOkA3XuTBnefVTwFtN/KFfVlZWhuR58wyT0li9mqef17Nv3z60t7cb9qNv0Pjq1ql3UH9W4zXNk38Axmn7rY7RfHy+qBs/fshdWEPd3jzOVcIdbAkOCgmz7bW1tUXEI5RrZl1rK9avX48VK1bYnsGWcJ1EwkFNhKMeEePtJpv5t0NCLADPzFMw3fYA64m7Yg3LbnsPPPAAnn76aezfvx+XXXYZFi5ciAceeADbtm3D3XffjXXr1kXTM+JIyDy5XK6BMT62mgywYPLkqH1Yy8vLtamV7fTwhqqgLZg8Gava2sK+/1AaTx0bNvhtQFVUVODcc8/Fnj17LLtfhKMrpJ3nZyhl6681Ne2/OheNjY3aAF6rcXK+XPQ/DtHstheuc+FrIg9/DRa1TLkEc4352zcA7dEI+oaUlas5HmrSGn8NndLSUo9p+60c9f82P7ZBLZ83bx7q/v531Bx7bMA3KtTjIvQNNv30/YFsX1paiiVLlng0nuz+TpXioLDDxduEEZHwcDqdmGcxqY/L5cKYMWM8fx+2bUPFjh0YM2YMMjIyPLbXX5s33XSTtv1Qnu9ohYTrJBIO3rrtKVRG3fzbISEWZo/29nbt8TGBMlwyT5aNJ7fbjbmDFbTS0lLcd999AICTTjoJf/rTn6JjF0Xszjyp9K2EDwcQXQ81u5i39O9wj0ekMk/6B6iaZ1wK549crGae9OPrVOVSPRdKPwtiKJkn9eMwlBnAQkHKZwWInIuvhp0/h0C6FvubpMTftuq5ZfqsbnFxsdZNy1emSj0/zGpyHTXuVN8w8pc59nYsEq4TCQ4KO1zME0a0t7dj1RDG91mhfl/Uda9v3K9YsQJTpkzx+H34y5Yt2veWfntvPRXU9lbX7FCRcJ1EY8yTGpO+ZMkSj1mJI+kRCnqP1tZW9PT0BLX97t274XK5DDcpYxHLbnvx8d8tOvbYYw3LAv3xCjcHDx7EggULUFRUhCuvvHJI09iasTvzpNK3Evu1Rhpfs4sN93gMZcyTy+Xy2F7/7CvAOOOSuetROBgOY57UTJLquVD6ikAoY55aWlpQ4eVZbJFGymcFkOESbQd13eifZafezxucTtvX58/q+XcK8/ah3gQ5Gs+NL+xw6ezsNHRd7e7ujoiHavx4uylQXl7u9ffhrIQEy+3N15vaPlITOkm4TiI9254ec9fkSHuEgnm2vWCmKgcGGk/mbtGxSNz27dvdAJCXl2dYkJKSgnHjxgEYSCmrf6v/h7PhEiiLFy9GdnY27rrrLjz11FPYv38/HnzwwbDs+ze/+Q1mzpzpdVk0nmJ88cUX47333ot4OUQe69at0+7AqB8o/XtWqO4Tvu5m5+bmYs+ePRHpUhHLfP/738dHH33kMy5LlizBI488EnS3BABatmEo41wIIWQoZGRkYNGiRZbfcf5+HwLZvqSkhL8tQZKcnIx77rkn5uN2/PHHo6+vT7v5HwhpaWnIysqCy+WC2+3GW2+9FXL5V111VdBjroaKuilq2XjyF4ycnJwIqVlTWFiINWvWIDMzE83NzZg/fz6qqqrCsu/SRYtw9r/9m9dl0Wg8FRQUaGOeJKRn6RE9DzVWQv9FWlxcbBhXqP9xe/GnP8VNf/wjCgoKAADXXnutbV/CsTrmKSUlBXfffXfY4ibhOpXgoJDgIsFBQRd5DgopLvTwRIKLBAepHuPHj0dfX1/APTTMDMvGk0Ryc3NRVVWFn/70p3j99dcxderUsM3cYXfmKSUlBW0RmJCAxDaBjGsghBBCCIkmI0eOhNvtRnd3d0jbx3LjyXLCCKlMmDABb7zxRtj219fSgs6//x09X36J1IwMfHviiUj98kvDa0dFBb4697+QOPkY9O5ti8hrZVsWEid/D27EIQ7uiJUT6Cs9hHiU/Q8SJx+Da/A97f0Rp2ehZ8d+W+Nhe1wYB8aD8YjZuDAe9IiV60RKPIajBwCP+nYwr70HDqD91VcxcuZMJOXnh61dEAgxlXmKZLe9aGSemsqeQmPpkwCAjCV3IrP0Lq/LCCH2oj6foX4uM5bcic71DhyqcETAbmD/cXFxYf/O8Pa95Ha7De+Z31cxMm+r1tM76tepPffHAICxxUUe34tq/3FxcYZXta2v8vXbmuMztrgQuev+n9f9+9uHlVtm6V3asej3bY6FPwKJtT6m5ms0UtcEIYR4IyEtBe7DXeg/HPy4YAAocH8Rs5mnmGo8LV68GJMnT8aiRYuwbNky1NfXh23CCLvHPAEDP4oHnnsZfXsHJuMI5scwkMre2OJC9Da2oMvlv6tjwuQUzSMYwv0DbvaIdAVhbHEhxhYXeVSs9OdlqOiPQV+Z01eAfFW+fD3nyVeF1Iy3CmiwqPOjyqg998dBNxjMMVD4O9dW16g6h1bbWcXDCvNND28VefPnNrP0LhyqcOBQRZVHxVy/X28NA/Nyf67Kz3wugtlHuAnkWWTqOhlbXBgVh6aypzBmXmFEyvN3LIHEI1xYNbYUoX63A+H7/k2YnIK0W38sorE3lHjY7RF/zDiM//nNYY2hlHgAMlwkOEj1GF30ffTua0TP16E9koONpyjx7bff4qabbkJDQwOysrLw8ssvIyUlJSz7tnvMUyAEU5kyr6cqDp3rHYZKu7dt/N1JDqYyZt6vt3+Hg53HnwcA+N6e9z3KN9+V9VWJ9VW50ldCVPx2F8xHl2s3RubnIc+5VltXva9f19v+wl2ZG0qF1F8DKpCGnWowZJbepcXAnG04VOEwNPbNMbC6fn1lAPTn2CqmdjUkCJFCoN/zVtsEsn/zPvVZuWA87W5UxQLqd+eL7DnorW+yW4ccZaTccAW6PqvBkW3BP68SYONpWCAh8wRE/g5ll2s3dhfMR+66/+ezgh3NO6W+CNTjm5sXAwAmvfBwxD30FX6rCkhT2VM4VFGFscVFYW8gRfrcqGOyavQF6qJioN+HvnEVipe+EiflGgVkuEhwUEhwkeCgOJpdvN3QCcThi8xZ6G1qiagbIPOOfqCMu2gOprz7POoW3IH21e/73yBCHpFCgosEB6keGUvuROeH23Don5Uh7YuNp2FALGSeiDUHX3wTAHBsydVRLVc1RvOcazEyP8/wfm9jS8S6JEWacGTFYj0GhBD7qC3+MQ6tj8yYweFC6i0/QPbzv2WmjtjC5FceRfvq99H6xtshbR/LjaeYm20vUvTt3y+ikSTlDmWseYwtLrLFY2R+HgrcX3h9f2SEJn+JxrnJWHLnkF0iGQN/ZUcbCS4SHBQSXCQ4KOgSvMPIgryoNJ4k3tEPlMTjJgIARp0Zvi9aKfEAZLhIcJDqkZSXg4TM9CHtT0K9OxTYeBokISvLbgUAsP1HTRFrHiNyJ4nwiAZ0sb9sMxJcJDgoJLhIcFDQJXiHkQVTo2ACERVSIDSPETnZAIDRM06z1SNSSHCR4ADI9EiamovE9GNttLGPeLsFpNC3f7/dCgAG7shJgB5GpHgAdJFQthkJLhIcFBJcJDgo6BK8w8iCgW7Q8cljET96FICBjHi4uwEnTA5s0qn40aPCepMuIS3FcCyBeugZMXkCACBxYkZIbmOLC5GYkYbEjDRtLGmwHvFjRvs8J3GjRiIhLbSJvUKJSbgJt8OI3ElaF/+MJXcGfN4kxAL4ziN+zGgkpKWEfG5jHTaeBmHmyQg9jEjxAOgioWwzElwkOCgkuEhwUNAleAdVwUycmIH41GMQP3oUMkvvQsaS7yabSUhJRvyY0Zb7iD9mnGXlLiEtBfGjR/m8oz/Q9XiwEZd6jGX38MSJGUE36pKm5hqOJaTM0+Tv6i1mt4FHNgw4JWakefXLWHKXdoxq0iP9ZABWFfsRuZOQmJE2sO8J6YbjMJeVcGwykqbmBnVcgZwbRXzyWI9rINBGyYjcSX7X0zsEsr4/xhYXIeXaSzG2uBCZpXdhbHERRubnaTHLWHKnYfy0Nw87UR6J2ZkAEFK3vZH5eTE/6y0bT4Mw82SEHkakeAB0kVC2GQkuEhwUElwkOCjoErxDYkYaElKSMSI7E4njU5EwPhXAQKOgwP0FEtJSBirxg5U4YOBuuL5SNmJylkfFPSEtBYkZaUiamov41GN83tE/5t8vQcq1lw74jE/F2HlnGfxUWaNnnGZoQKjlBe4vLCvbSXk5hgaO2UMdp2oYmDNV6vi09XVuwEDDSDkNNI50jc60FBS4v8DY4kKMLMjTsnwZS+5EUn62dmxWjUVV4QeAhPGpA/sZ/L9HWcceg6S8HENcVCbRCl/nJnFihqFxkTgxA4kTvqvAJ6Qk+3Q3H4e/9fQOgaw/sF6h5XkfO+8sHPPvl2gx0v9fNWDVNWflYSfKQ2s8B9htb0TuJO36HTjewMZVS4WNp0GYeTJCDyNSPAC6SCjbjAQXCQ4KCS4SHBR0Cc1hRO4kJE7MHOgeNFhZUyRNzTVkQACVBbkT8cljB7afnKVV3Efm52mNppH5eUjKy0Hi+FTDHX3V4EmcmAEASLn2Uhzz75cAUI2X7yrOKlszMj8Po87MNzSE1HLgu4yQmlxIrZOUNwUAtEq0ObOg3lcNA32mKiEleaBhdcw4bf2xxUXIWHKn1g1P+YzInYSRBXlaY0zFQPMsmGoYXzYiY/J37roGmb7BNXbeWVqDS50XVeFXZanjjD/2GIzUl5efpzWErfB2bhSjZ5xmaFyMyM407E81WsyNScAzQzh23lle19OjdwhkfWDg3PlreCoPcyYK+K5xobKCI/PzkHhMBgrcX2g3DhTqulLHrc+W+mNE7qSgM0Ba5mnwM2LO7Oob0ubjVtevt8ZhrMHG0yDMPBmhhxEpHgBdJJRtRoKLBAeFBBcJDgq6hOYw0HjKQELasR6VtKS8HCQNLleoSrR6b8TkCVrF/Zh/v0RrNI0syENS3pSBRtlkY0UUGKigq7EpI/PzEJ88Fglpxxoqm6rxkHLtpRg9vQAADBkXtVxVtlUjTMsGDXqNLS5EfPJYJOZlahVgfZZJHZPKVKmMm7dYZZbe5VF5HltcZGgcqRjoPZUrACSekP6du64BoBpcqmGg9pk42G1LHZ96/7uG3jgk5U3ByPw8rSFnbgib8XZuFKPOzNfKAjDQuNbtT2s8eWm8mDOE3jJJGUvuRIH7C69jwPTrj8zP8+guqBrfqoGpGkT6Rq353OnHQClUtzbVeE+59lKMueCM7+Kja4yqWCgvfbbUH6rBHUxXRC3zNHjezecyY4n3zJmKR4H7i4Abd5LhbHuDMPNkhB5GpHgAdJFQthkJLhIcFBJcJDgo6BKaQ1LuJIyYNAH9bR2IG2Gsroycmov4Y4+Bu6tHe09V5EZkZ6J7Zy0Sj5uoZXhSrr0UfU0tSMhIQ2JmOhL+P3v3Hhdlnf///wHDUVAEBBesxFZW0zVEOY5ig7oqUVmmSZnr6eehwMysPKy72if9SH5Qv2mmbdaqK2jLZuYmtpahpZws3dU8pK5rZKAgJYrIeX5/4FwxwAzDcS7ldb/duJVzzfu6nvN+X9dc13ve18GtI6UnzhqNLBg6Dc4D+6KpcTpSdQeu+qDRa0kchX/bq3QSOo0bhca9eprh4PB832hluuGg1nBAaRiVMTqV7XZnr4NuANc27zQ6ODZ8JsPncPD3w+5XXUzWWc2OEFQftNr3uMdoes0D3toHsh2CfhmZsffrhsatI5WFN5S8hk6dYTl2tzt3htGUXzpeIdU3Fbh92l6ncaMo/z4Hx77+lJ69aDI/VLdt7bYxcB7YV+lc5C1dh52PFzaODmjcOmLTwQmH2x0Be79u2Do7UXWrBNsOztj7daszQmjoNBjmVbNz7LUkzuSpZS66EDo8FELh1l1UXCmgy6v/H3lL19XptNr73aMsq/hA42+7X7OTWJNDz/soz87BY2bML52nh4K5tnmnsp5Z8twvQ8feRRfKtc078VoSx0/r/krlT3Xr3c7Lg1556VyMnMjNS1lobo+IGjr3hlMOAey8PdDr9djY2Cg5WvtxMm1NRp5uk5EnY5LDmFpygGRRw7JrU0MWNWQwUEMWNWQwkCxNy2Df497qjou7W50L0x16dq8eearRkTD8Gm7nU30dlP19vsqIjWOfntWnqPn73R55uq/uyNPtDo/TgD5Gp2fZ+3orHSSo7ggZOgmOfXoajX7Vnm7v163Or+1eS2YbdZDsfb2x6+6hLNOoY3X7MxlGqgwjbqbUPg2v5vVJyvQayzaMiBjoNaVGHTBDB8PQeVPmY7jmqcb1RoYbUCjz9vXGtnMnHPz9qk9Nu326X0PXydTXNgaG27J7LYmrvstgt67YdXHH3q9b9Yhhj3uV9yojkb7edUYIa45AGU6Rq+8Av7511TC6ounijp2vtzJ6U7vejE7jrDXCZ4map+2VX8355XV/v9ujaL/cXMIwimR4v8at4+3XQ5SOv8bDTRkJq3ldWM1RMlM39zAsp2PMUABlu7N1djIaqTO817Acw6mGrf04mbYmI0+3yciTMclhTC05QLKoYdm1qSGLGjIYqCGLGjIYSJamZXDw64atW0c0ly5jc/OW8bSe92Hj5Eh5bp7yml09p+3VvFbIsW9PbJ0csb//Xmw0GjTubvWPPAX1Q19a9st8fbzReP1yXU2ncaPMnnrW0PTaN34wdPYMB7M1Oyp2NU7bg19G3EypfYBe+6DVUAemuI0ZXad8yb/PGHW44Hany8dLyVfv5/LyQNO5o3JLa9sOzti4ODd4hzYHf786bWOYf82OqnNQP+x8vNBXVVV3ngL7GHUsNV4elP+Qi52XR50Rwjqf+6ko7Lv71nm9vnVVOaXSywMbO7vbrxmfHllbc59bVjOHQ8/u6PV6o+m1r1+y9+tG5b/P4LVkNlcWJHAr89+3t4W6o2mGUbLqed/Hrcx/K9Ns7DTY3fMrZb3ynDmFgvi/Kp369qrdjzyVl5eTnZ1N/sWLAFy4cMGq/z31j39IDslh9r9FX36pihzWrhepB6kPqY87s14srY8fXe2x9/Ump6Mjdp6djaY7+PtxSVOJnbcn+X39AMj9VfXB8ZVu1R2XHx1t0Hi4ceW+6l/Jczo54uDvR/aNa2g83Mj17ojmHjelfE6n6k5F9q0b2Pt1U5Z35f6uaNzdfsnlZIudl4fp3A1Mr/3fK/d3hY42/FBVimOfnuTd56VM13St/nwO/n7Vn7tndy57dzQ5P8c+PZXPYWr6j04ak9NLTn9L9o1rv9SzX7fq5fe8r877r40Kx87b0+Tnyu/b3ajefqgqxc7Lg8td3W5P96vzX68lcXx/rQCNlzsFD/Uxml784gSj+ReE9sHOx5tct+rT9fJ63WPUbvm971VyOPbpSfatGyY/d6dxo5T3W7q95PX0xc7HiwsXLuDyUDCX7/EwXe99e5qd3tB/a+bI9eyA88C+Zt9v79eNn7S/xUUXwtWg3wAo/639/h+qSnHRhVTn9Pczag9blw4UPjYEx77+So7Cx4Yon7upn6cl/nv27Fmys7PJzc2lrdkcO3ZMD9Cz551/AVdzvP7667zxxhvWjiGEEEIIoLLwBja2thR9dhh9eQVu4x+u857i9GP8VxsDQLe/rKDz5DEUbv+ES8/M44HCb4zuSFfbz5uSyZm+GAAbRwf6lJyo930Fq/+CvV83Oo0Z0QKfqv75A3i+NIX8197CdVQEzqEBAFzbvJMri1bTK+cQALcy/42NkyNOAb1bJUudbG9u5fKLy+ldkFXnph35r72F68MP4Rzcr96yuc8txal/b9xnxhi9/tO6v5L7wrI679e4daT3ta+BX9rGzssDj9gJ6PX6OneGu/GPL3DsdT9l57+n9Nz3uD0VhU0HJ+WUtUsxcyn8IAWPWU/js2FpU6vApCuvrKSqqBifDUspv/gjNi7ORqdA1lSR/xOAyemNUflTIfrSsjqni9Z0+cXllPzrDH4H/kr+a2+Rt3Sd0XVJphQm/oNLz76s/Nv+nl/h/foc7Hvcg8tD1SNu1zbvpMPggXVO5bSGoqKiNl1ecnIyICNPCrnmyZjkMKaWHCBZ1LDs2tSQRQ0ZDNSQRQ0ZDCRL0zJo3Doqd7ozdZ2M0a3Ka1zz5Ninp9mOE2B0XY3GzHsNd/xrLXY+XlSWXQeqT/mred2Jnbencp0P/HKL9tZSu20cbt8Nrr6HDTsN6GP2tuN2v+pS7ymGNU/bs/frpsy75ucytE3NB/jWZjhtT+Plodx50dBxqrmcmtdlNZa5dVXT1VOZd+3b5tdW+9qy5uTQeLiZ7ThB9fWChlPtDJ2c2qde1qfm9XYANs6ORtfNFX35JS66UKPnq7VHcs3TbXLNkzHJYUwtOUCyqGHZtakhixoyGKghixoyGEiW5mXQeLhBRUW90wwX7F9P/tTobnum7lRmPN/OynU15jpahmdNtRY7H2/luqfad7/TeHngNKDPL/9uxRxQt23s/bqZrEvnoH7YupmuN01XTzT1dJ5qdoRddKGUnv4PtzL/XavzVN02jo+ZPitKedZQF3dsHOxNLsfc3QkbYm5dteviTpVrhybPu6Vy1MfBr5tyh0pDh6h2x6jecrU6WLbOTkbtoobvDzWQkafbZOTJmOQwppYcIFnUsOza1JBFDRkM1JBFDRkMJEvzMth1cTd5AwbbDs7KM3FqPufJkmfd1Bx5Mtd5svf1NroxQkuz9/Wm/MoP9U7TdHFX7hLXFmq3jb1fN5N1aefjVedZR0bTvT3R1NO5qtkBdHko+JeD+/pGniy40YJdV896R+MMy2nOzQ3Mrat23p5tduOExm4zNe/+Z+gQmbqTXk0aDzejDnzt7UIN3x9qICNPt8nIkzHJYUwtOUCyqGHZtakhixoyGKghixoyGEiW5mWwdTd9dzmDTuNGYXf7FCrbji4WPYjTrou7MvJU30G+8j4fL7DTWJi28ex8vOjkU//ojl1XT2yd6r+mqDXUbhuNW0ejU+Eaw87Hq/7T9mp0hF10oZR/X30b7pq3GTe0jSW39zbVgdMop3GaP8XNHHPrqsbLA1sTI6ItrbHbjL1fN+zKqkczNR5u9NV/Z3FZt6eiuHkgk+L0f9WpWzV8f6iBdJ5uq7x8GRsbG2vH4LF77mH3pUvWjiE5VJoDJIsall2bGrKoIYOBGrKoIYOBZFFfBgMly4GzYLPN+jmsrM1z1HiALy9Oqv6rmaUlHq6qHdDkou22XQz2fQs271s/Ry3R0dF88sknVlu+3G3vttdff52VK1daO4YQQgif0eAUAAAgAElEQVQhhBDCBEPnSe62Z2WVly+j1+ut/nfj4EGrZ5Ac6s0hWdSxbDVmUUMGNWVRQwbJot4Mhr//6J7kW35DzvNLpU6slKOi4Brf8hsqrl1v0Sxl2Tn8V/fsHVcfaslxPvBxfpzxR6vnqO/PmqNOICNPCnnOkxBCCNG+XHr2ZQoT/0GXBTPoumKeteOIFlR1q4Rbmcdx0YVYO8od6WLkRJwCevOr//cHa0cxSUaerEzutmdMchhTSw6QLGpYdm1qyKKGDAZqyKKGDAaSRX0ZDGy7OAE0+aYILUUtdaKWHND8LLbOTs3uOKmlPqyRw7aTKzbOTlbPoUYy8nSbjDwJIYQQ7Uth4j+49OzL+Kxfgsfzz1g7jhCq8ePEV3Ds60+XBTOsHcUkGXmyMhl5MiY5jKklB0gWNSy7NjVkUUMGAzVkUUMGA8mivgwGlaUNPyS3LailTtSSA9SRRQ0ZQEae1EZGnm6TkSchhBCifan8qZAzniHc9/EGOj421NpxhFCNKwtX4dDjHtxnjLd2FJNk5MnKZOTJmOQwppYcIFnUsOza1JBFDRkM1JBFDRkMJIv6Mhjc+vbf1Q9zlZEnQD05QB1Z1JABrJND49YRW9cOVs+hRjLydJuMPAkhhBDtT/Zjz+H92mycAvtYO4oQqvHT20nYd+tKx9HDrB3FJBl5spLy8nKys7PJv3gRgAsXLlj1v6f+8Q/JITnM/rfoyy9VkcPa9SL1IPUh9XFn1ova6qMgtA+2nVytnkMt9aGGHKCO9UQt9WGNHD862WLj7Gj1HKb+e/bsWbKzs8nNzaWtycjTbTLyJIQQQrQ/N/7xBc5h/bHz8rB2FCFU48buL9B4uNFh8EBrRzFJRp6sTK55MiY5jKklB0gWNSy7NjVkUUMGAzVkUUMGA8mivgwGRV9+iXNQPzRyzROgnhygjixqyADWu9te7WsB1VIf1iYjT7fJyJMQQgghhBBQcuwUtq4uOPh3t3YUk2Tkycpk5MmY5DCmlhwgWdSw7NrUkEUNGQzUkEUNGQwki/oyGKgli+SoSw1Z1JABrPmcJ0er51AjGXm6TUaehBBCCCGEgIr8n7BxsEfj1tHaUUwyjDx99PzzDF24ELd7723V5cnIUy0y8mRMchhTSw6QLGpYdm1qyKKGDAZqyKKGDAaSRX0ZDNSSRXLUpYYsasgAVnrOUydXbF3ujOc8XTh4kM2PP07a+vVUlJS0+vJk5Ok2GXkSQgghhBDizmAYeVrVt6/ymts99zB04ULu1+lafHmGkSe7Fp/zHeLs2bMkJSUp//7m4EFefvllKyaqVvHf/2LXo4e1Y0gOleYAyaKGZdemhixqyGCghixqyGAgWdSXwUAtWSRHXWrIooYMkqNhbX1ioYw83bY0Npal69dbOwYlaWk4abXWjiE5VJoDJIsall2bGrKoIYOBGrKoIYOBZFFfBgO1ZJEcdakhixoySI6GrerbFzsnJ4KnTiVk2jTsnJxaZTlyzVMtVYWF1o4AQPm5c9aOAEiO2tSSAySLGpZdmxqyqCGDgRqyqCGDgWRRXwYDtWSRHHWpIYsaMoDkaMj9Dz3E5F270MbGtlrHqSbNrFmzlgJ4eLTvJ2t/9c03PDRsmLVjYHfPPdh26NDwGyVHu8wBkkUNy65NDVnUkMFADVnUkMFAsqgvg4FaskiOutSQRQ0ZJEfDHoiOxsnNrdWXc+rUKUBO21OcOnWKPn36WDuGEEIIIYQQQmXktL1aLO046XQ6ZsyY0cppGnb8+HGGDh1KaGgowcHBbNu2zSo5CgoKiI6OJjw8nEcffZSffvqpwTL/7//9vxbP0bVrV5YvX678+9e//nWLL8MSPj4+aLVaQkNDWb58OVVVVVbJYTBr1iy0Wi1du3a1WgZDnRj+zjUw7N+9e8s9zfxXv/oVK1euBGDVqlX86le/arF5N4W1vz/UVh+gjnXU0gyff/55q2e19jpioIZ9jFr2L6COfYzsX+on+xhj1v4OUWOdtDTpPDXCzz//DMA333xj5STw/PPPs2rVKjIzMzl06BAhISFWyREfH8/YsWNJT0/nqaeeIj4+vsEya9asafEc9vb2/P3vf6e8vLzF590YDg4OpKWlcfjwYQoKCnjnnXesmmfjxo2kpaXh1AbnAJtiqBPDn7+/f5st29HRkbNnzwLVo8suLi5ttuza1PD9oab6MFDDOmpphuHDh7dqVjWsIwZq2MeoZf8C6tjHyP6lfrKP+YUavkPUVietQTpPjZCamsrgwYO5//77OXnypPJ6zV8xav4adfjwYX77298yefJk7r///hbNcvnyZXx9fYHqFfU3v/kNUP1L3dixYwkLC2Pw4MEcO3YMgPvuu4/JkycTEBBAWlpai+VITU3l8ccfB2D06NGkpqYCkJOTQ3R0NGFhYYwYMYKysjJSUlLQarUUFhai1WoZ1oLXmGk0GiIjI9m9e7fR6//5z3+IjIwkPDycYcOGcfHiRRITE1myZInynqeffpqvv/66xbIA2NnZ8fLLL/PBBx8AptulvnpqbYmJicovdDqdTlkfunfvzksvvUSfPn146623Wj2HqTrR6/VMnTq1xdZVd3d3vv/+ezp2NL6Zqal6gOq6iI+PZ/DgwYwePbrZGcD094e5bbM1cjSmPnbv3s2cOXOU98yaNYt//vOfLZLDHFPfqW25jprK0JpkH2NMLfsXUNc+RvYvlmlv+xiQ/Uxbkc5TI3zxxRdEREQQERHB/v37G3z/smXL2Lx5My+++CI3b95s0SwzZswgNDSUmTNn8uGHHyrD9/Pnz2fGjBlkZGSwZcsWXnrpJQBKS0uZPXs2W7ZsYdmyZS2Wo6CgAHd3dwA6derEtWvXAHj11Vd5+umnycjIYOvWrdjY2PDwww+TlpaGm5sbaWlpFtVhY0yfPp13333X6LX58+czZ84c0tPTmTt3Lq+++ipRUVHs27cPgFu3bnH69GkGDhzYolkAfH19+fHHH5Uc9bVLffXU2oYNG8ahQ4dIS0sjMTGRuXPnAlBSUsIzzzzDF198wYYNG1pseWVlZcqXpeFACMyvq7GxsWzZsoXXX3+92csfOnQoixcvJjIy0uh1U/VgyNy9e3cOHTpEYmJiszOA6e8Pc9tma+RoTH2MHDmSAwcOUF5eTmlpKenp6S1+UNoYrbWOqoXsY4ypaf8C6trHyP7lF7KP+YXsZ9pGu31IblMcPHiQFStW4OXlxeuvv84LL7xg9v3fffcdAwcOxMbGBgcHhxbN8uqrrzJ69Gg+++wz1qxZw5dffsmbb75Jamoqp06dYunSpUD1FzdU/1I1YMAAbGxsGjwfuCWkpaXx3nvvAbTZ+a4PPPAAtra2Rr+2HDt2jB07dgDw8MMP89JLL+Hh4YGHhwcXLlzgu+++IzIystV3KqbaxRr1lJuby4wZM7hy5QoajUbZAdvZ2Snra0lJSYstz3BKRW1tta4+9NBDTJ48mfW1nuNmqh4AbGxsGDt2LACurq7NzgCmvz/Mfd7WyNGY+nB0dGTIkCF88cUXlJeXM3z4cOzsrLfbaK11VC1kH2MZa3xvgnr3Me15/wKyj6lJ9jNtQ93pVOT8+fNcvnyZhx56CL1ez+XLlyktLcXR0dHoS7GioqLNMvXq1YtevXoxZcoU+vXrx5tvvglUX9TcoY1uJenh4cFPP/2Eh4cH169fp3Pnzm2yXFNmzJjBn//85wbf98gjj/DJJ5/w3Xff8eSTT7ZKlpycHLp166b8uy3bpbaa6+j06dN58803GTRoEOXl5fj5+QHVX65t8ctkTQ3VSUvk6dChA9988w2dOnUyet1UPUD19Q329vbNXraBue8Pc1o6BzS+PmJiYvjLX/5CZWUlzz33XItmqalmW5v6Tm3tddSSDK1F9jF1qW3/AurZx8j+xTLtZR8Dsp9pS3LanoX279/PzJkzOXr0KMeOHSMiIoL09HQAXFxc+Omnn/jPf/5j9ItKr169OHr0KP/6179a/Fzj1NRUKisrAThz5gze3t5A9V1WtmzZAkBVVRX/+te/gOod7tGjR/n3v//dohdT6nQ6Pv74YwA+/vhjhg4dCoBWq+Xvf/87APn5+XUOgFr6FBODRx55hC+//FK5qDcwMJCUlBQAPv30U/r376+8b8+ePWRkZBAREdHiOSoqKkhISOCpp54CTLeLuXpqjqqqKmXI/uLFi3h5eSnTbty4oVwfsW3bNmU9amuWrKuG6yya65577qnzWlvWg7nvj9baNs1pTH1otVqOHz/OqVOnWvSmAebWUVPfqS2tqRlcXV25evVqi2aRfUxdatu/gDr2MbJ/sUx72seA7GfaknSeLGQ4j9RgyJAhypfHc889x2OPPcY777xjdFeRP/zhD0yaNIn169fXuWiuuT766CMGDhxIaGgoc+fOZe3atQCsXLmS1NRU5fayhotbHR0defPNN5k4cSJ/+MMfWizHggULSE5OJiwsjL/97W+8+uqrSo6kpCTCwsJ45plnjG6pOm3aNIYMGdKiF0ka2NnZMX78eEpLSwF44403WL16NeHh4axatYo33ngDgHvvvZdbt24RGBjYor+41Dz3unPnzsyaNQsw3S7m6qm5Vq1aRXBwMI8//jh//OMflddff/11RowYQUREBBcvXrTanXDMravr1q1j4sSJLFq0qNWW35b1YO77o7W2zcYyVR82NjYMGzaMqKioFl+mqXXU1Hdqa2hKhrlz5/LQQw/x9NNPt1gO2cfUpbb9C1h3HyP7l8ZpT/sYkP1MW5KH5LaiW7du4ezszPfff88zzzzD4cOHrZale/fufP/991ZbvhCifnfCtjlixAjefPNNHnjgAWtHETXIPkYIYYk7Yfu8E/Yz8pDcNpCWlkZYWBiPPfYYf/rTn6wdRwghGiU3N5fAwEB69+6t6h1aeyX7GCHEne5O3M/IyJMQQgghhBBCmCEjT0IIIYQQQgjRCNJ5EkIIIYQQQggLSOdJCCGEEEIIISwgnSchhBBCCCGEsIB0noQQQgghhBDCAtJ5EkIIIYQQQggLSOdJtLjs7Gw6duzI7Nmzldd0Oh3dunVT/p2bm8uIESOsEU/UsHr1ajp27Mjp06etHUXUYsl2JKwrOzu7VdqjsLCQ1atXt/h8hRBCNJ90nkSr6NSpE8ePH6e0tJSzZ8+i1+uNpvv4+LBv3z4rpRMGn3zyCQ8//DB79uyxdhRRj4a2I3F3KiwsZNWqVdaOIYQQoh7SeRKtZtSoUezdu5ft27cTExOjvL5gwQKCgoLq/GJr+BV38eLFDB48mN69e7N37962jt1uXLlyhUuXLvHSSy/xySefKK/v37+fqKgo5d9Xr16lR48elJaWApCZmcnAgQOJiIhg9uzZMhLSykxtR+vWrUOr1RIeHs6QIUPIysoCqts1ICCA8+fPA7BhwwaeeeYZq2Rv70y1EcCiRYsICAggPDycNWvWKK/HxsYyZswYioqK0Gq1aLVazpw5Y434Qggh6iGdJ9FqYmJiSEpKYv/+/Uan6MXHx7Nz5856y1y/fh2dTsehQ4eIj49nyZIlbRW33UlJSSEyMpKgoCAuXLjA5cuXgepTwy5cuEBOTg4AO3fu5JFHHsHR0RGAmTNnsmLFCr766it69OhhtfzthantaOzYsaSlpZGens5rr73GnDlzAOjatSvr1q1jypQpZGVl8d5777Fx40ZrxW/XTLVRfn4+GzduJCMjg/T0dCZNmqSUWb9+PTt37sTV1ZW0tDTS0tLo3bu3tT6CEEKIWqTzJFpNjx49+PnnnwkODsbe3t6iMs7OzgwfPhyAwMBAcnNzWzNiu/bJJ58wfPhwNBoNOp2OlJQUADQaDWPGjCE5ORmAv/3tb8qIR35+PpcuXeJ3v/sdANHR0dYJ346Y2o6OHj3K0KFDCQ0N5ZVXXuHSpUvKtCFDhvDwww/zyCOP8O6779KpUydrRG/3TLWRu7s7PXr0IC4ujg8++AAnJycrJxVCCGEpO2sHEHe3pKQknJyc+Pnnny16f82DQxsbG6qqqlorWrt28+ZNvvrqK86fP8+KFSu4fv06N2/eZOrUqQCMHz+euLg4nnjiCXJzc9FqtVZO3L7V3o6Ki4uZMmUKe/fuZeDAgZw8ebLODVhOnDiBl5cXZ86cITAw0Bqx2zVzbWRnZ8fhw4c5cOAAmzdvJjExkd27d1s5sRBCCEtI50m0Ki8vLwCLO0+ibezbt48BAwbw6aefApCXl8dvf/tbbt68iYuLC/3796e0tJTly5czbtw4bGxsgOr2vOeee9i3bx8jR46UG020kdrbUWlpKRUVFfj5+QGwfft2o/evXbsWjUbDgQMHGDZsGAEBAfTp06dNM7d35tqouLiYW7duMWrUKNzc3JQfLQxcXFy4desWxcXFdOjQoS1jCyGEaICctifaVH5+Plqt1uiC6IcfftjasdqdPXv2GI1UeHt706dPHz777DPltfHjx5OUlGR0kwKAd955h0WLFhEREcHFixexs5PfYNqau7s78+fPZ9CgQURGRirXowFkZGTw/vvvs379ery8vHjrrbf4/e9/T1FRkRUT371u3LhBr169lD/DzVbMtVFRURFPPvkkWq2WuLg4li9fbjRPT09PJkyYwKBBg/jd737HuXPn2vQzCSGEMM3m2LFjeoCePXtaO4sQ4g5gGJ0C2LFjB1u3blWulxJCCCGEuBsZrgWXn4yFEI2yb98+li9fjq2tLR06dODtt9+2diQhhBBCiDYhnSchRKM88cQTPPHEE9aOIYQQQgjR5uSaJyGEEEIIIYSwgHSehBBCCCGEEMICzTptr2PHjg2+58aNG81ZhBBCCCGEEEKoglVHns6dO4dOpyM0NJQnnniCwsJCi8oVFhayevXqRi0rOzubbt26mX1Pbm5unQdNNnV5tW3atIlZs2Y1ax7WsmPHDoKCgggJCUGn0/Htt99aVM5wW3LDX79+/bj33nsbLGeurSxpR4M7uc6bIyYmBj8/P4vryaCwsJCJEycSGBhIcHAwn3/+uUXlSkpKeP755wkODiYoKEi5gYS0VTVz7XHx4kUiIyMJDg5m3Lhx3Lx5s8H5NXW7AmmrmqZNm1bnM5tqq6Z+Bza1XHZ2Nh07dmT27NnKazqdjm7durXLthJCCDWxaudp3rx5xMbGkpmZyW9/+1v+7//+z6JyhYWFrFq1qsXz+Pj4sG/fvhZfXkVFBWvXrmXevHnNiWc1/v7+pKamkpWVxaxZs4iNjbWonJeXF2lpacpfTEwMTz31VCunrXan13lzTJ8+nV27djW63Pz58/H09OTYsWNkZWURFBRkUbklS5bQuXNnjhw5QmZmJv3792/Ucu/2tjLXHi+//DKTJk3iyJEj+Pr6WvQ905ztStqq2u7du9Hr9XVeN9VWTf0ObGo5gE6dOnH8+HFKS0s5e/ZsvXnNuVvaSggh1MZqnafy8nIOHTpEdHQ0AI888ghffPEFUPdX0Jr/jo2NNXrAqlar5cyZMxYts6qqipkzZxIWFoZOpyM7O1uZtmDBAoKCgur8otfQ8hYtWkRAQADh4eGsWbOm3uUmJyfz4IMP4u/v36hyajFw4EDlFM2AgAAuX77c6HlUVVWxbds2Jk6c2Khyly5dYtCgQUajIOba0aCxdX7u3DlGjhxJaGgoQ4YM4dSpU8q08+fPExUVRUhICFqtlrS0tEZ9hrY2bNgwPDw8GlWmsrKSjz76iJdeegkAGxsbOnfu3GA5vV7Ptm3bmDNnDgAajQatVqtMl7Yy3R7l5eWkpqby5JNPAjBu3Lh6f7wxpzHblbRVtYKCAtauXcv8+fPrTDPVVk39Dmzud+eoUaPYu3cv27dvN3pYdXtpKyGEUCOrdZ6uXr2Kg4MDHTp0AKp/Tc3NzW2w3Pr169m5cyeurq7KL6+9e/e2aJlFRUWMHTuWjIwMHnvsMRYuXKhMi4+PZ+fOnY1aXn5+Phs3biQjI4P09HQmTZpUp7xer2fNmjVGv/5ZUk6tEhMTGT16dKPLffbZZ7i7uzfql+4LFy4wduxYEhISGD58uPK6uXaEptX55MmTWbp0KZmZmSxYsIC5c+cq0yZNmsT48ePJysriwIEDdO/evbEfX/Xy8/OpqqoiMTGR0NBQoqKiOHv2bIPl8vLyqKiooGvXrvVOl7Yy7erVq9jb21NQUMDjjz+Om5sbP/74Y6Pm0ZjtStqq2rx581i8eDHOzs5NKt/U78CmlIuJiSEpKYn9+/cbnVLeXtpKCCHUqF0958nR0VE5CI+OjmbDhg3Nmp+7uzs9evQgLi6OESNG8Oijj9Z5z549e/D19SUwMLBR5dTos88+4/PPP7f4WpiatmzZ0qhRp9LSUkaNGsXvfvc7wsPDjaY11I6NrfOCggJOnDihHGhUVlZSWVmpTDt58iTPPvssAA4ODo2+luhOoNfrKS0tZcCAASxcuJA333yTOXPmsHfv3gbLGZw7d45nn32WsrIyjh07BkhbWcLPz49du3Zx4cIFbGxsGlW2MduVtBXs2rULJycnk6M1DWnqd2BTy/Xo0YOff/6Z4OBg7O3tldfbQ1sJIYRaWW3kqUuXLpSVlVFcXAxU/yrm4+NT73vLy8tbJUNjD1Rqs7Oz4/Dhw4wbN46PPvrI6LQKg4SEhDrnnFtSTm1OnDjB/PnzSU5OxtXVtVFl8/Ly+OKLLxg/frzFZfR6PR988AHp6en885//NPve2u3YlDq3tbXl4MGDpKWlkZmZyddff21x1ruBp6cnzs7OjBw5EoCoqChOnz7dYDlvb280Gg35+fn4+/uTnJxMXl6eyfdLW/2iS5culJeXU1RUBEBOTg6+vr4Wl2/sdiVtBYcOHeLw4cMMGDCA6OhoioqKGDBggNJRMKep34HN+e4ESEpKYunSpWbfcze2lRBCqJXVOk/29vYMHjyYPXv2APDJJ58wdOhQoPqgoqSkhKtXrwLw1VdfGZV1cXHh1q1bSsfLUqWlpcp1VSkpKXVGNEwxtbzi4mJu3rzJqFGjmDNnDufOnTOanpqaiq2tLREREY0qpzY//PADU6dOZevWrSbv6pWTk4NOp6t3WlJSEiNGjGjUdThOTk4EBgby/vvvM3v2bHJycpRp5tqxKXXu6elJ37592bZtG1D9q+vx48eNpiUlJQHVF2FbcnqpmtXXVg4ODgQFBZGVlQVAZmYmv/71rxucl62tLTExMcpd22ofhEpbmWZvb09kZKRyuvCHH35Y526fLbldSVtVdypOnDjB0aNH2bNnD66urhw9ehSNRmO2XFO/Ay0p1xAvL686jwVpD20lhBBqZdXT9hISEpg+fToJCQn4+vqyefNmADp06MDixYuJioqiT58+dX6N9fT0ZMKECQwaNIguXbrw9ttvG10Ua4qrqys7duxg8eLFODk5sXXrVqB61Gv06NGUlZUpN4bo3LkzKSkpZpdXVFTEU089RVlZGaWlpSxfvrzO53vllVfq5GionNrEx8eTl5fHjBkzlNdqXzBcUVFhshO4ZcsWVq5c2aRl9+/fnxdeeIGpU6cqHW1T7QhNr/PNmzcTGxvLhg0b0Ov1TJgwgQcffFDJHxcXx1tvvYWDgwMrV640OUqqBo8++iinT5/mxo0b9OrVizFjxrBixQpluqm2Wr16Nc899xw3btzAwcFBOchuyLJly3jxxRcJDQ2lrKyMadOmKdOkrcy3R0JCAlOmTGHdunV0796dZcuWGZVt6e1K2so8U23V1O9AS8o1hbSVEEJYj82xY8f0AD179mx0YXlIrmlff/01sbGxZGRkNPv0QGEZqfM7h7TVnUPa6s4hbSWEEK0nOTkZaGbnSQghhBBCCCHudobOk1UfkiuEEEIIIYQQdwrpPAkhhBBCCCGEBaTzJIQQQgghhBAWaNbd9uSGEUIIIYQQQoj2otkjT9/yG5N/DZk0aRJBQUG4ubmh1Wp57bXXmpUlOzu7wSef5+bm1nmWCkBhYSGrV69u1vI3bdrErFmzmjUPtRo7dixarZawsDB0Oh1HjhyxqFxhYSETJ04kMDCQ4OBgPv/88wbLmGtHS9rY4E5uj/z8fLRarfLXr18/o+fEXLx4kcjISIKDgxk3bhw3b95Upn388ccEBgYSEhLCuHHjuH79eoPL27FjB0FBQYSEhKDT6fj2228typmdnU3Hjh2ZPXu28ppOp6Nbt27tpq1awrRp0yyuK6iuL0Mbh4WFKc/8aUhJSQnPP/88wcHBBAUFKbejl7ZqWExMDH5+fo1qp6ZuVyBtJYQQamXV5zxt2bKF7OxswsPDW+TZF5bw8fFh3759dV4vLCxk1apVvPTSS02ab0VFBWvXruXDDz9sbkRV2rRpE507dwaqH8o4c+ZMjh492mC5+fPn4+npybFjx9Dr9RQWFrZ2VODObw8vLy+jbWL58uX89NNPyr9ffvllJk2axOTJk5kzZw6rVq3iT3/6E2VlZcyaNYtPP/2UgIAANm3axMqVK+s8P6g2f39/UlNT6dixIzt27CA2NpaDBw9alLVTp04cP36c0tJSvv/+e/R6faM+653eVs21e/fuRtXZtWvXePXVVzlx4gTdunVj3759vPDCCxYdmC9ZsoTOnTtz5MgRKisryczMbFTW9txW06dPZ8GCBURHR1tcpjnblbSVEEKokyqveTL8srZ48WIGDx5M79692bt3r0Vlq6qqmDlzpjJCkp2drUxbsGABQUFBdX61i42NZcyYMcoDcrVaLWfOnFGmL1q0iICAAMLDw1mzZk29y01OTubBBx80elivJeXuFIaOE1SPinh6ejZYprKyko8++kjpkNrY2BjNxxKXLl1i0KBBRiNW5trYoLHtce7cOUaOHEloaChDhgzh1KlTyrTz588TFRVFSEgIWq22zTr6BlVVVWzbto2JEycCUF5eTmpqKk8++SQA48aNU34QuHr1KhUVFQQEBAAQERFh0ajEwIEDldNwAwICuHz5cqMyjkK47ncAACAASURBVBo1ir1797J9+3ZiYmKMsrentmqsgoIC1q5dy/z58y0u06FDB7y9vSkqKgKqf/jp0aNHg+X0ej3btm1jzpw5AGg0GrRarTJd2sq8YcOG4eHh0agyTd2upK2EEEK9VNl5Arh+/To6nY5Dhw4RHx/PkiVLLCpXVFTE2LFjycjI4LHHHmPhwoXKtPj4eHbu3FmnzPr169m5cyeurq6kpaWRlpZG7969geqOwsaNG8nIyCA9PZ1JkybVKa/X61mzZg3z5s1TXrOk3J0mNjaWnj17sn79epKSkhp8f35+PlVVVSQmJhIaGkpUVBRnz561eHkXLlxg7NixJCQkMHz4cOV1c20MTWuPyZMns3TpUjIzM1mwYAFz585Vpk2aNInx48eTlZXFgQMH6N69u8WfoSV89tlnuLu7079/f6C6g2Rvb09BQQGPP/44bm5u/PjjjwB4e3vj7OzMV199BcAnn3xCbm5uo5aXmJjI6NGjG1UmJiaGpKQk9u/fb3RabHtrq8aaN28eixcvxtnZ2eIyDg4OfPDBB0RHR/PAAw+wcuVK/vKXvzRYLi8vj4qKCrp27VrvdGmr1tWY7UraSggh1Eu1nSdnZ2flgDkwMNDiA0BHR0elXHR0NFlZWc3K4e7uTo8ePYiLi+ODDz7Aycmpznv27NmDr68vgYGBjSp3p1m/fj3fffcdw4cP549//GOD79fr9ZSWljJgwAAyMzMZNWqU8ktqQ0pLSxk1ahQDBw4kPDzcaFpDbdzY9igoKODEiRPMmzdPufauoKBAmXby5EmeffZZoPrAtTHXPLSELVu2KKNONfn5+bFr1y5cXFywsbEBwM7Ojvfff5+FCxcSERFBcXExtraWb+afffYZn3/+OX/6058albFHjx78/PPPBAcHY29vr7ze3tqqMXbt2oWTkxM6na5R5fR6PTNnzuSdd97h9OnTPP3003UOnk2VMzh37hyhoaFG9S5t1Xoau11JWwkhhHqptvNU8wDMxsaGqqqqJs3HcFDZVHZ2dhw+fJhx48bx0UcfGZ2SZJCQkGD0C5+l5e5EGo2GiRMnWnTjB09PT5ydnRk5ciQAUVFRnD592qLl6PV6PvjgA9LT0/nnP/9p9r2127gp7WFra8vBgwdJS0sjMzOTr7/+2qKcrS0vL48vvviC8ePHK6916dKF8vJy5bStnJwcfH19lenDhw/n0KFDfPXVV/Tv39/iX4lPnDjB/PnzSU5OxtXVtdFZk5KSWLp0qdn33M1t1ViHDh3i8OHDDBgwgOjoaIqKihgwYACVlZVmy+Xl5XH+/HmGDRsGVB88p6amNrg8b29vNBoN+fn5+Pv7k5ycTF5ensn3S1u1jKZsV9JWQgihXqrtPDVVaWmpco1HSkpKnVELU1xcXLh16xbFxcVGrxcXF3Pz5k1l1OTcuXNG01NTU7G1tSUiIqJR5e4kRUVFXLx4Ufl3SkoKPXv2NHpPTk5OnV/QHRwcCAoKUn4VzczM5Ne//rVFy3RyciIwMJD333+f2bNnk5OTo0wz18ZNaQ9PT0/69u3Ltm3bgOprtY4fP240zXCaYkVFRaNPg2uOpKQkRowYYXSthb29PZGRkcopqB9++KHRqXLXrl0Dqu/WtW7dOsaOHWs0z/ra6ocffmDq1Kls3brV6K5+jeHl5VXn8QXtqa0aKyEhgRMnTnD06FH27NmDq6srR48eRaPRKO+pr606d+6Mvb29cnB7+PBhi9rM1taWmJgY5a5ttTtp0lbN05LblbSVEEKol1Xvtjdp0iROnjyp3Khh5MiRFl/bZIqrqys7duxg8eLFODk5sXXrVqD6fO/Ro0dTVlamLK9z586kpKQA1TuICRMmMGjQILp06cLbb7+Nv78/RUVFPPXUU5SVlVFaWsry5cuNlpeQkMArr7xSJ0dD5e4kxcXF/P73v6ekpISysjLuueceNmzYYPSeioqKejuIq1ev5rnnnuPGjRs4ODgoBwOW6t+/Py+88AJTp05lz549gOk2hqa3x+bNm4mNjWXDhg3o9XomTJjAgw8+CFSfNhcXF8dbb72Fg4MDK1euxMfHp1Gfo6m2bNnCypUr67yekJDAlClTWLduHd27dze6m15iYiJ//etfKS4uJioqipkzZxqVra+t4uPjycvLY8aMGcprLXFReHtqq9ZQX1s5Ojry3nvvKbegdnFx4a233rJofsuWLePFF18kNDSUsrIypk2bpkyTtjLv0Ucf5fTp09y4cYNevXoxZswYVqxYoUxv6e1K2koIIdTJ5tixY3qgzkiCJdr7Q3K//vprYmNjycjIaPbpgaL5pD3uHNJWdw5pqzuHtJUQQrSe5ORkoJmdJyGEEEIIIYS42xk6T3fdNU9CCCGEEEII0Rqk8ySEEEIIIYQQFpDOkxBCCCGEEEJYoFl322vvN4wQQgghhBBCtB9WHXn6+OOPCQwMJCQkhHHjxnH9+nUAsrOzcXNzQ6vVKn+GW4pD9QVb4eHh6HS6Ok9WV6PCwkJWr15t7Rhm7dixg6CgIEJCQtDpdHz77bcWl920aZPSjmFhYcrzRxpSUlLC888/T3BwMEFBQcptzLOzsy1+gv2mTZuUWzarWW5urtGzmNSmqe3fnPWmPbW/EEIIIe4OVnvOU1lZGbNmzeLTTz8lICCATZs2sXLlSuV5Na6urvU+D6OoqIjY2Fi++eYbvv32W+Li4lTfgSosLGTVqlW89NJL1o5ikr+/P6mpqXTs2JEdO3YQGxvLwYMHGyx37do1Xn31VU6cOEG3bt3Yt28fL7zwgkUH0UuWLKFz584cOXKEyspKMjMzG5W5oqKCtWvX8uGHHzaqnDX4+Piwb98+a8cwqant39Ry0L7aXwghhBB3B6uNPF29epWKigoCAgIAiIiIsGjEQq/XK/9va2tLVVUVUP0g19aWnp5OeHg4YWFhjBgxgh9++AGo+0t5zX/HxsYyZswY5cG8Wq2WM2fOtHrWxho4cKByGmZAQACXL1+2qFyHDh3w9vamqKgIqO4o9ujRo8Fyer2ebdu2MWfOHAA0Gg1arVaZXlVVxcyZMwkLC0On05GdnV1nHsnJyTz44IP4+/srry1atIiAgADCw8NZs2aN0fvPnTvHyJEjCQ0NZciQIZw6dUqZdv78eaKioggJCUGr1bbIA2INFixYQFBQUJ3RFMN6snjxYgYPHkzv3r3Zu3dviy23MZra/k0t157aXwghhBB3D6uNPHl7e+Ps7MxXX31FREQEn3zyCbm5ucr04uJiHnroIW7cuEFERAT/8z//g5ubGx07dmTt2rWMGzcOJycnJk+ezO9//3uefvppoqKiWjXz9OnTWbt2LUOHDmX16tUsXLiQbdu2mS2zfv16srOzCQ8Pb9QB2Z///Gc2b95c5/V3332Xvn37NjZ6oyQmJjJ69GiL3uvg4MAHH3xAdHQ09vb2uLq6WtQByMvLo6Kigq5du9Y7vaioiLFjx/LOO+8odZ2YmKhM1+v1rFmzhnfeeUd5LT8/n40bN/Ljjz/i7OzMTz/9ZDTPyZMnk5CQQHh4OCkpKcydO5d//vOfAEyaNInp06czefJkysrKyM/Pt+jzWyI+Pl5ZB2q7fv06Op2OZcuWsWvXLpYsWUJUVNQd0/5NLdee2l8IIYQQdw+rdZ7s7Ox4//33WbhwITY2NowYMQJb2+qBsK5du/Kf//wHDw8PiouLWbhwIc899xxJSUkAxMTE0L9/f9asWcP169dZv369RTevaI78/HyuXLlCZGQkANHR0WzYsKHVljdjxgxmzJjRavM35bPPPuPzzz/n888/t+j9er2emTNn8s477zBs2DDlQPfdd99tsJzBuXPnePbZZykrK+PYsWMAODo6Mnz4cKD+ut6zZw++vr4EBgYqr7m7u9OjRw/i4uIYMWIEjz76qDKtoKCAEydOMG/ePAAqKyuprKxUpp08eZJnn30WqO4QWnrNTXM5OzsrnzMwMFD5AeFOaf+mlpP2F0IIIcSdyGqdJ4Dhw4crB0j/+Mc/6N69O1B94OTo6AhUnxYWFxfHyJEjlXKJiYmcPn2a//3f/yUhIYHIyEji4uKYPHlyq2WtebDXkPLy8mYvzxojDydOnGD+/Pl8/PHHuLq6WlQmLy+P8+fPM2zYMKD6QNdw4b853t7eaDQa8vPz8ff3V24CYoqNjY3RvxMSEnj99deNXrOzs+Pw4cMcOHCAzZs3k5iYyO7du5Xptra2HDx4EHt7e4s+W1uomcXGxkY5DfVOaf+mlpP2F0IIIcSdyKp327t27RpQfdetdevWMXbsWAAuXbqkHERWVVWRnJxM//79lXITJkxg2bJl2NjY8Oc//5l33nmHFStWtGpWb29vunbtqlwMv3fvXkJCQgDo0qULJSUlXL16FYCvvvrKqKyLiwu3bt1q1HVZM2bMIC0trc5fax04//DDD0ydOpWtW7dy77331vuenJwcdDqd0WudO3fG3t6er7/+GoDDhw+bLF+Tra0tMTExSkfLMApgUFpaqlwDl5KSYnRgnZqaiq2tLREREUZliouLuXnzJqNGjWLOnDmcO3dOmebp6Unfvn2V0ywrKys5fvy40TTDyGZFRYXRKaTWcKe0vyXl6iPtL4QQQog7kVVHnhITE/nrX/9KcXExUVFRzJw5E4Dt27ezdetWXFxcKCkpITAwkI0bN9Yp7+HhwSOPPMLvf//7NjnF6d1332Xu3LlA9TOu3nvvPaB6dGzx4sVERUXRp08ffH19jcp5enoyYcIEBg0aRJcuXXj77beNLnJXg/j4ePLy8ozqsfY1WhUVFUYHpFA9Svjee+8pt4t2cXHhrbfesmiZy5Yt48UXXyQ0NJSysjKmTZumTHN1dWXHjh0sXrwYJycntm7dqkxLSEjglVdeqTO/oqIinnrqKcrKyigtLWX58uVG0zdv3kxsbCwbNmxAr9czYcIEHnzwQQC2bNlCXFwcb731Fg4ODqxcuRIfHx+LPoc5+fn5jB49mrKyMuWmIZ07dza69b4aNLX9LSlnSntofyGEEELcXWyOHTumB+jZs2ejC8tDckVb+/rrr4mNjSUjI6POqVzi7iftL4QQQghrSE5OBprZeRJCCCGEEEKIu52h82TVa56EEEIIIYQQ4k4hnSchhBBCCCGEsIB0noQQQgghhBDCAs26257cMEIIIYQQQgjRXjR75Gnnzp0m/8zJzs7Gzc0NrVZLWFgYgwYNUp7r0lKys7Pp1q2bxe/Pzc1lxIgRjZpnYWEhq1evbvayDXbs2EFQUBAhISHodDq+/fZbo+kXL14kMjKS4OBgxo0bx82bNy2ar7lyJSUlPP/88wQHBxMUFKQ8e6cxn2HTpk3K7cqFEEIIIYS4G1n1tD1XV1fS0tLIyMhgxYoVvPDCC9aMg4+PD/v27WtUmcLCQlatWtViGfz9/UlNTSUrK4tZs2YRGxtrNP3ll19m0qRJHDlyBF9fX4uXba7ckiVL6Ny5M0eOHCEzM9PogcSWqKioYO3atcybN69R5YQQQgghhLiTqOaap8uXL+Pu7q78e926dWi1WsLDwxkyZAhZWVnAL6MhixcvZvDgwfTu3Zu9e/cq5dLT0wkODmbw4MGsWLFCeb1Pnz5cuXLFaJnvvfcer776KgALFiwgKCio3pEWU/OMjY1lzJgxysNPtVotZ86cMSprKqcpAwcOVE6HDAgI4PLly8q08vJyUlNTefLJJwEYN26cRZ09c+X0ej3btm1jzpw5AGg0GrRarVK2qqqKmTNnEhYWhk6nIzs7u878k5OTefDBB40e/Lto0SICAgIIDw9nzZo1DWYUQgghhBBC7azaeTJ0Ovr06cPLL7/M+vXrlWljx44lLS2N9PR0XnvtNeXgHuD69evodDoOHTpEfHw8S5YsUabNmDGDN954g0OHDhkdzIeHh3PkyBFKSko4duwYAFlZWUpHIT4+3uSphqbmuX79enbu3KmMoKWlpdG7d+8Gc/75z39WOls1/06ePGm03MTEREaPHq38++rVq9jb21NQUMDjjz+Om5sbP/74Y4P1bK5cXl4eFRUVdO3atd6yRUVFjB07loyMDB577DEWLlxoNF2v17NmzRqjUaf8/Hw2btxIRkYG6enpTJo0qcGMQgghhBBCqJ0qTts7deoUs2bNYuXKlcq0o0ePMnToUEJDQ3nllVe4dOmSMs3Z2Znhw4cDEBgYSG5uLlDdEbh8+TKRkZEAREdHK2W0Wi1ZWVmkpqYyevRoysrKOHLkCOHh4WYzmptnQ0zlnDFjhtLZqvnXt29fpexnn33G559/zp/+9Kc68/Xz82PXrl24uLhgY2NjcZ76yun1emX6uXPnCA0NJTAwUHnN0dFR+QzR0dHKCKDBnj178PX1NSrj7u5Ojx49iIuL44MPPsDJycnijEIIIYQQQqiVak7be/LJJ8nIyACguLiYKVOm8H//939kZmayZcsWqqqqlPfa29sr/29jY6NMM9eRMIw87d+/n8mTJ5OSkkJVVZXJEZea828qUzkbGnk6ceIE8+fPJzk5GVdXV2UeXbp0oby8nKKiIgBycnLw9fVtMIe5ct7e3mg0GvLz8/H39yc5OZm8vDyT86pdHwkJCXWudbKzs+Pw4cOMGzeOjz76iJiYmAYzCiGEEEIIoXaq6Tz961//Ug7oS0tLqaiowM/PD4Dt27dbNA8vLy98fX05ePAgACkpKcq0Bx54gIsXL5KTk8O0adN44403Ghx1amieAC4uLty6dYvi4mKLMoL5kacffviBqVOnsnXrVu69916jcvb29kRGRiqnF3744Yd17g6Yk5ODTqezuJytrS0xMTHKHfYqKyuNypaWlip3QUxJSTGqs9TUVGxtbYmIiDAqU1xczM2bNxk1ahRz5szh3LlzFteNEEIIIYQQatWs5zw1l+GaJ71ej5OTE2vXrgWqT/uaP38+gwYNwsfHh6FDh1o8z40bNzJ79mycnJzo16+f8rqNjQ39+vWjV69edO/enfLycuV6p/z8fOVUPkOmzp07Kx0lU/ME8PT0ZMKECQwaNIguXbrw9ttvG10X1Vjx8fHk5eUxY8YM5bW0tDTl/xMSEpgyZQrr1q2je/fuLFu2zKh8RUVFvZ0Vc+WWLVvGiy++SGhoKGVlZUybNk2Z5urqyo4dO1i8eDFOTk5s3brVaJ6vvPJKnWUVFRXx1FNPUVZWRmlpKcuXL29aZQghhBBCCKEiNseOHdMD9OzZs9GF5SG57dfXX39NbGwsGRkZzTq1UQghhBBCCLVLTk4GmjnyJB2j9isoKIjMzExrxxBCCCGEEKLNqOaaJyGEEEIIIYRQM+k8CSGEEEIIIYQFpPMkhBBCCCGEEBaQzpMQQgghhBBCWKDFOk+5ubl1njnUkMLCQlavXt1SEYxMnz6d/v37o9VqKSsra5VlNEZ2djbdunWzaobWaKOmzPNu99JLLxEUFNTo9jZX1621rZhqP3Ofoamfz5SmbhvW2KZiYmLw8/Oz+rYshBBCCOto1q3Kmys7O5vw8HB+/PHHFp1vXl4e/fr1IycnB41G06LzbqrW+qyt7U7NbW1NqTdzZazRDm2Vp6nzskad7N+/H09PT6Kjo2WbEEIIIdoRw63KW2TkacGCBfX+Em34ZXjx4sUMHjyY3r17s3fvXgBiY2MZM2aM8lBarVbLmTNnlLLnzp1j5MiRhIaGMmTIEE6dOlVnvqtWrWLIkCH079+fEydOKPN9+OGHKSkpISIiwmjkad26dWi1WsLDwxkyZAhZWVnKPM+fP09UVBQhISFotVqjB9Oay2JOeno6wcHBDB48mBUrVhhNMzfPRYsWERAQQHh4OGvWrDEqZy6nuXox10Y+Pj7MnDmT8PBwhg4dyqVLlyxqI1PzNHz28PBwwsLCGDFiBD/88INRxvrWCYOcnBx0Op1FdWzJZ2+oTH3/7tOnD1euXDF6/3vvvcerr75qts4aYmodNFfXTd1W9u/fT1RUlPK+q1ev0qNHD0pLSwHz7ddUTd1WgHrXCXNtBFBVVcXMmTMJCwtDp9ORnZ1t0bLMfReY+wzDhg3Dw8PD4s8khBBCiLtLi3Se4uPj2blzZ73Trl+/jk6n49ChQ8THx7NkyRIA1q9fz86dO3F1dSUtLY20tDR69+6tlJs8eTJLly4lMzOTBQsWMHfuXKP5FhUV4enpyZdffsk333zD/fffb3K+Dg4OAIwdO5a0tDTS09N57bXXmDNnjjK/SZMmMX78eLKysjhw4ADdu3e3OIspM2bM4I033uDQoUP4+/sbTTM1z/z8fDZu3EhGRgbp6elMmjTJqJy5nObqxVwbFRUVMXbsWNLT03nkkUdYtGiRybqs2Ubm5jl9+nSWL19ORkYGo0aNYuHChco0U+uEQUVFBefOnTNZr6aY+uxNER4ezpEjRygpKeHYsWMAZGVlodVqlWXVV2cNMbUOmqvrpm4rOp2OCxcukJOTA8DOnTt55JFHcHR0BMy3X1M1dVtpaJ0wxdAOGRkZPPbYY0brmTnmvgua+hmEEEIIcfdr1kNyLeHs7Mzw4cMBCAwMJDc3t8EyBQUFnDhxgnnz5gFQWVlJZWWl0Xvs7OyYOHEiABqNBhcXlwbne/ToUVatWsXNmzeprKxURhYKCgo4efIkzz77LAAODg7Kr9uWZKlPXl4ely9fJjIyEoDo6GhWrVrV4Dzd3d3p0aMHcXFxjBgxgkcffdSoXkzlbE69ODo6Km0UHR3Nxo0bGyxjTn5+PleuXDH67Bs2bFCmN7RO3HfffU06Jaopn90UrVZLVlYWGo2GmTNncv78eY4cOcL//M//UFpa2uQ6M7UONpW5dUmj0TBmzBiSk5OZM2cOf/vb33jttdeatbymZmlIU74noO66W3M9M8fcd0FTP4MQQggh7n6t3nmyt7dX/t/GxoaqqiqLytna2nLw4EGj8jU5OTk16nqm4uJipkyZwt69exk4cCAnT560+EYHDWWpj42NTZPmaWdnx+HDhzlw4ACbN28mMTGR3bt3W7zcxtZLffR6fauWb+o60RBTn72oqEhp68DAQNavX19v+fLycuX/w8PD+fvf/05xcTGTJ08mJSWFqqoqunbtWu+pYZbUWXPWQXPMrZ/jx48nLi6OJ554gtzcXGXkrLWYy2KuHSxdJ2q2UX0a2u6g4XZoyvYuhBBCiPbBqrcqd3Fx4datWxQXFxu97unpSd++fdm2bRtQ/evv8ePHm7Ws0tJSKioq8PPzA2D79u11lpeUlARUnzZm+OW7qVm8vLzw9fXl4MGDAKSkpFj0+YqLi7l58yajRo1izpw5RqevmcvZHKWlpXzxxRcA7N27l9DQUGWaqTYyx9vbm65duyqffe/evYSEhFhcvinXPJlT83S3mgfsXbp0oaSkhKtXrwLw1VdfKdMeeOABLl68SE5ODtOmTeONN94gPDxcmW6uzgDc3Ny4desWhYWFRmVMrYNgvq6buq3079+f0tJSli9fzrhx4yzqXJj7DOamNZTFVDuYY66NwLgdUlJSjNrIFEu+C1ryu0cIIYQQd49md57y8/PRarVGF7Q//PDDFpX19PRkwoQJDBo0iN/97ndGHYXNmzezfft2QkJCCAsLUw6Qmsrd3Z358+czaNAgIiMjles+DLZs2UJSUhIhISHodDr++9//NjvLxo0befnllxk8eDBnz541mmZqnkVFRTz55JNotVri4uJYvny5xTlNaaiNXF1d2bFjB+Hh4ezatYv//d//VaaZaqOG5vnuu++yYMECwsLC2LNnT50bZpjT1GueGqtDhw4sXryYqKgoJk2axHfffadMs7GxoV+/fvTq1Yvu3btTXl5uNGpjrs6gunPx4osvKjd4KCwsbHAdNLc9NGdbGT9+PElJScTExCivWbLd1vcZGprW0tutuTYC43bYvXs3y5Yta3CeDbWDuc/w6KOPMnToUG7cuEGvXr0svsZKCCGEEHcHq96qXFif3Iq88aTOhBBCCCHalxa9VbkQQgghhBBC3O1a/YYRdzNTF98PGTKE+Pj4Nk7TNE29s117JnUmhBBCCNE+SeepGWo+oFYIIYQQQghxd5PT9oQQQgghhBDCAtJ5EkIIIYT4/9u796io6/zx408uw50vIBcFLyArG0opKGhM6gG1Es21LMwuHrSWLouuqZVknlXbPKmlbraau+VqnjRdN3U9Kp2yJRO5mbKJigmZIYpyUSFArvL7g8Pnx+BcPgwzCO3rcc6eZeY1n/fl9Xk1zns+n/l8hBBChU4vnnbu3ElkZKRy6ezTp0/rxC9evEhsbCxRUVHEx8dTXV2txGbMmEFQUBB9+/Y12P7zzz9vNP7xxx/z0ksvqerv448/JiIiwuRllDvSppo56GOsTWOxX0Ob5rBWnVVUVDBz5kwiIiKIiori8OHDevvvSE1Yo02ps66ps1bFxcUWuYGxNS1YsIDIyMgO14S5KioqWLt2rVnbFhYWGhynqVwnJiYSHh6OVqulvr4egPz8fGJiYhg1ahSPPfaY3nuR6WPuHKw1dyGEED1PpxdPISEhpKamkp2dzUsvvURSUpJO/NVXXyUhIYHjx48TEBDAmjVrlFhiYiL79u0z2Pb+/ftpbm42GG9sbGT9+vUsXLjQZH83b97k9ddf58CBA2RnZ/PWW2/xxz/+sVNtqpmDIcbaNBb7NbRpDmvV2aJFi/D29iYnJ4fs7GwiIyPveE1Ha8IabUqddU2dtfL39+fLL7+0ej+dsXbtWvbs2dNl/VVUVFgl98ZyXVJSwv79+zlx4gTp6ek4ODgAsHDhQpKSksjKyuLee+/l3XffVdWXuXOw1tyFEEL0PJ1ePI0YMQJ3d3cAhg0bxtWrV5VYQ0MDqampPP744wDEx8fr/CM5fvx4evXqpbfd8vJy1q9fz6JFiwz2vXv3boYOHUpISIjJ/lxcXPDz86Oqqgpo+cdw4MCBnWrT1BwMMdamqf4Arly5QkxMTLdvrVFptAAAHO1JREFU05KsUWdNTU3s3buXBQsWAC03xvX09LzjdR2pCWu0aWwOxnTHmuiqOmv/bX/7x4sXL2bYsGFER0ezbt06nW2Tk5P1HtFpbWPJkiWMHj2a0NBQUlJSlHhWVhYjRoxgzJgxzJ07V/XRhtZ216xZw9ixYwkPDyc3N9fkHIzJz8/n4YcfZtSoUYwdO5azZ8+qmruh7ZKSknRuqKzVajl37pyqsQDY2tri5+d3x/OGct3a56RJk6itrWXMmDHKkaeGhgbS0tKYPHkyAI888ojOWQQFBQXExcUxcuRItFqtcmEfU3Mwd+7G8mls7kIIIXomi/7mafv27UydOlV5XFZWhkajoby8nEcffRQPDw/Vl3heuHAhS5YswdnZWW+8ubmZdevW6Xxzb6w/BwcHdu3axeTJkxk8eDCrV69my5YtnWrTXMbaVNNfY2Mj+fn53b5Na7FUnZWWlnL79m22b9/OqFGjiIuL4/z58zqv6WhNWKNNc3XHmugOdVZaWsqmTZvIzMwkIyODhIQEnfjKlSsNHtGprKwkJiaGtLQ0Vq5cydKlS5XYiy++yDvvvMPRo0f1fjFjTFVVFd7e3nz77becOHGC4ODgjk+sjVmzZrFs2TKysrJITk5m/vz5gOm5G9puw4YN7NmzBzc3N9LT00lPTyc0NFT1ePr160dOTs4dzxvLtb4+HRwcKCsrw8HBARcXFwB8fX0pLi5WtktISODJJ58kOzubb775hsDAQFVzMGfupvJpbO5CCCF6Jostnr766isOHz7Mn/70pztiQUFB7Nu3D1dXV2xsbEy2tW/fPpycnO74hrqtgwcPEhAQQEREhKr+mpubefHFF/nb3/5GXl4eTz31FG+88Uan2uwsY20aixm7z1B3atMaLFlnzc3N1NXVMXz4cLKyspg4cSLz5s3TeY05dWbpNjurO9VEd6gzLy8vBg4cyJw5c9i1axdOTk6qt3V2dmbChAkAREREKB/aS0tLKSoq4sEHHwRQjoqoZW9vz8yZMwGws7PD1dW1Q9u3VV5eTm5uLgsXLkSr1bJ8+XLKy8sB43M3tl1PUV5ezpkzZ3j22WeBli/N1BytM3funaklIYQQPZNFFk+5ubksWrSI3bt34+bmpjzv4+NDQ0ODcqrclStXCAgIMNleWloax44dY/jw4UyePJmqqiqGDx9OU1OT8pr33ntP55t7U/2VlJRQUFDA+PHjgZYPN6mpqTrbd7RNU9qe5tH2NzrG2jS3v57SJhjOiymWrjNvb2+cnZ15+OGHAYiLiyMvL0/nNR2tCWu0aYrUmWkNDQ3K3/b29hw7doz4+Hj27t3LjBkzVLej0WiUv21sbLh9+3aHx6KPk5MTdnZ2Rl/Tdg6m2NracuTIEdLT08nKyuK7774DTM/d0HbdiY+PD/X19dTU1AAtC1d/f/9Ot2vO3DtTS0IIIXqmTi+eLl26xHPPPce2bdvo37+/Tkyj0RAbG6uclvH555+ruoLVe++9R25uLidPnuTgwYO4ublx8uRJ5cNFamoqtra2jBkzRnV/np6eaDQa5R/EY8eO6YzXnDZNaXuax4YNG1S1qaY/fb8b6Y5tdjQvxlijzhwcHIiMjCQ7Oxto+c3Kb37zGyVuTk1Yo01TpM7u5OPjQ21tLWVlZQAcPXpUidXU1FBdXa0cFWx/GqE5fH196devn/J7rIMHD3a6TWNzaOXh4cGtW7d0rjbn7e1NWFgYn376KdDyO7xTp04BxudubDsAV1dXbt26pSxa7haNRsPo0aOVHB84cIBx48YB/38OO3bsAFpOE217Sp+hOZg7d2vUkhBCiO7NJicnpxlg0KBBZjWQlJTEgQMHdE6NaP2BLrRcZnj27NlUVVURGBjIJ598opySMmXKFPLy8igpKcHf359p06bxzjvv6LRfWFhIdHS0zqk+kydPZs6cOcTFxd0xHmP9HTp0SDndy9XVlb/+9a/cd999nWpTzRz0MdamsZihnHTHNi3JWnX2ww8/8PLLL/PLL7/g4ODAxo0bGTZsGGB+TVijTamzjtfZunXr2LFjB0OGDCEgIIBt27Zx+fJlSkpKmD59OvX19dTV1fHmm28ybdo0oOUoxtSpU6mvryc/P5+wsDA8PT05dOjQHWNv/zgrK4s//OEPuLi4EBERwb///W9+/vlnk+M0lBNjc2jrrbfeYteuXXh4eJCSkoKHhwf5+fkkJSVx8+ZNmpubeeaZZ3jllVeMzh0wuF2ruXPnkpaWho+PDxs3blQueGIOY7k2lZvz58+TmJhIbW0tAQEBbN26FQ8PD6DlghFz5szh+vXrODg4sHr1arRarck5mDN3U/kUQgjx67F7927AAounrvbdd9+RlJREZmamxX4TYo02Rc8mdSY6qrq6WlnU7dy5k23btuksBIQQQgjRc/XYxZMQQnRHe/fuZcWKFdja2uLi4sLGjRsZMmTI3R6WEEIIISygdfFkf5fHIYQQvwqPPfYYjz322N0ehhBCCCGsyKL3eRJCCCGEEEKIXytZPAkhhBBCCCGECrJ4EkIIIYQQQggVus3iqbCwUNWd4DujoqKCtWvXWrWPtmbMmEFQUJDF51VcXKz6HkBqWDMviYmJhIeHo9Vqqa+vt0ofplhrP3Q1c/4bMWfuXfHfojm6ey1dvHiR2NhYoqKiiI+Pp7q6+i6MUAghhBDW1G0WT12hoqKCNWvWdFl/iYmJ7Nu3z+Lt+vv7KzfjtARr5aWkpIT9+/dz4sQJ0tPTcXBwsHgfalhrP/QEv5a594RaevXVV0lISOD48eMEBAR06XuNEEIIIbqGRRZPrd9Ur1mzhrFjxxIeHk5ubq7JWEZGBlFRUYwePVrVDT9bLV68mGHDhhEdHc26det0Yvn5+Tz88MOMGjWKsWPHcvbsWaDlJqvTpk2jqqoKrVaLVqvl3LlzOmNsP5/Wv/39/XnxxReJjo5m3LhxFBUVqRrn+PHj6dWrl+p5tfbn5+dHTEwMTz/9NCNGjOC1115T4snJyURGRt7xzXfrmJcsWcLo0aMJDQ0lJSXF5PyM5QUM59OUpKQkJk2aRG1tLWPGjNE5WpCRkUF0dDT3338/Dz30EJcuXbpjbPrqxVzm7IfMzEzuv/9+5XFNTQ0DBw7k+vXrgPG8fPDBB2i1WqKjoxk7dizZ2dlWnZ8x5sy9lb5aAsP7z1idtX3c0bn3hFpqaGggNTWVxx9/HID4+HhVX3DcjToz9v4phBBCCOMsduSpqqoKb29vvv32W06cOEFwcLDJ2AsvvMCqVatIS0tTfaf60tJSNm3aRGZmJhkZGSQkJOjEZ82axbJly8jKyiI5OZn58+cDsGHDBvbs2YObmxvp6emkp6cTGhqqem5PPPEEGRkZPPLIIyxevBiAv//978qCo+3/zpw5o6pdQxobG3n//ff54osv2Lx5s86NNleuXMmePXv0bldZWUlMTAxpaWmsXLmSpUuXmuzLVF4M5dOcdluPFiQmJrJixQoyMzOZOHEib7zxhs62xmrJkBUrVvDAAw8QFxfH3r17uXjxIsuXL1c1Vn1aP9AeP34cgH/9619MmDBB+eBsLC9PPPEE6enpZGRksHz5cubNm9fp+XU1Y7Vkav8ZY87ce0ItlZWVodFoKC8v59FHH8XDw4PLly+b7Kur68zU+6cQQgghjLPYfZ7s7e2ZOXMmAHZ2dri6uhqNlZSUcPXqVWJjYwGYPHmyqtNcvLy8GDhwIHPmzOGhhx5iypQpSqy8vJzc3FwWLlwIQFNTE01NTZ2em6OjIxMmTFDGuWnTJqBl8ffCCy90uv32nJ2d8fLywtnZmV69elFZWal6u9ZxRkREUFxc3KlxWCOfpaWlXLt2TWe/f/jhhzqvMVZLhvj6+pKWlsZPP/3En//8Z5YtW8acOXM6Ndbf//73/OMf/yAqKootW7YoR0dN5eXkyZOsWbOG6upqmpqauHbtWqfn19UM1ZKa/WeMJefeHWspKCiIffv2ceHCBWxsbFRt05V15ujoaPD9UwghhBCmWWzx5OTkhJ2dneqY2g8W7dnb23Ps2DG++eYbtm7dyvbt29m/f78St7W15ciRI2g0GrPah5ZTcIxpbm4GWo48bd269Y74Rx99RFhYmNn9t3f79m1Vr2s7ZxsbG4PbmZpfW5bIZ1utuTPGWC0Z0rqIDQ4OZsuWLWaNrb2nnnqKlStXkpGRQU1Njc7pVYbyUlNTw+zZs0lJSWHEiBGcOXPmjot7mDO/rmaoltTsv1b66sySc+9OteTj40NDQwNVVVW4ublx5coVAgICVG3blXVm6v1TCCGEEMbdtQtG+Pr6EhAQwJEjRwB0Tk0zpqamhurqaiZOnMi8efPIz89XYt7e3oSFhfHpp58CLd/Unjp1Som7urpy69YtampqdNr08fGhtraWsrIyAI4ePaoTr6ur4z//+Q8AKSkpjBo1Cmj5kNV6GlHb/1ly4WQJpuZnKC+m8mkOPz8/evfurez3lJQURo4c2ak2rcXV1ZUpU6Ywa9YsnnvuOeV5Y3mpq6ujsbGRoKAgAD777LMuH7c1Gdt/puqsK8fS1TQaDbGxscoptZ9//rnqK2J2ZZ0Ze/8UQgghhGkWO/Jkjk2bNjF37lycnJy47777VG1TVVXF9OnTqa+vp66ujhUrVujEt27dSlJSEh9++CHNzc0888wzDB06FGj5MPLMM8/wwAMP4OPjw8aNGwkJCcHFxYUlS5YQFxfHkCFD7vjG2M3NjZ07d7JkyRIcHR3Ztm2bqrFOmTKFvLw8fvnlF+655x6mTZvWoQtjtFdaWsrUqVOpr69XLvDg6elpcuFpan6G8gLG82mujz76SPnthru7O5s3b+5Ue6Z0Zj88++yzbN++nRkzZug8bygvXl5eLFq0iAceeAB/f3/GjRtnjSmpZukaBMP7z1SdWUN3qqX33nuP2bNn88EHHxAYGMjbb7+tut2uqjNT759CCCGEMM4mJyenGWDQoEF3eyzdUmFhIdHR0ap+/C1+fdavX09eXl6HftdjLVKLv17dqc6EEEIIcafdu3cDd/nIkxDdWetvT1r/YxHCGqTOhBBCiJ5DFk8mDBgwQL7p/x+VmZl5t4cg/gdInQkhhBA9x127YIQQomNkIS+EEEIIcXfJ4kkIIYQQQgghVJDFkxBCCCGEEEKo0G0WT4WFhfTt27dD2yQmJhIeHo5Wq6W+vt5KI4OKigrWrl1rMF5cXKz6ni6WoC9XhYWFuLu7M3fuXOW5mJgYndetXbsWd3d38vLylOeysrIYPHiwco+ny5cvExwcTGFhodH+LDn29szNp6HtTO2/nmDGjBkEBQXpzd3FixeJjY0lKiqK+Ph4qqurJdbNYsZYuj537txJZGQkI0eOJCYmhtOnT+vEu1NeekpMCCGEaNVtFk8dVVJSwv79+zlx4gTp6ek4ODhYra+KigrWrFljMO7v78+XX35ptf7V+r//+z9OnTpFXV0d58+fp7m5WSd+4MABJk2axMGDB5XnRo0axYMPPsjq1asBSE5OZuHChQwYMKBLx96Wufk0tJ2p/dcTJCYmsm/fPr2xV199lYSEBI4fP05AQIDOXCXWPWLGWLo+Q0JCSE1NJTs7m5deeomkpCSdeHfKS0+JCSGEEK0ssnhqPZqwZs0axo4dS3h4OLm5uSZjGRkZREVFMXr06A7duDMpKYlJkyZRW1vLmDFjlCNP7Y9qtH3c+veSJUsYPXo0oaGhpKSkKK8tKCggLi6OkSNHotVqSU9PV/qaNm2aclNarVbLuXPnlO2Sk5OJjIzUe0QgIyOD6Oho7r//fh566CEuXbqkaiym2Nra4ufnpzc2ceJEUlJS+Oyzz3RuuHnt2jWKiopYsGABBw4c0Nnmrbfe4p///Ccff/wxly5d4uWXX1bdn6UZymdhYSF+fn7ExMTw9NNPM2LECF577TWT25naf4YMGTKEa9eu6Ty3efNmXn/9dQA++OADtFot0dHRjB07luzsbOV1ixcvZtiwYURHR7Nu3boO50Cf8ePH06tXrzueb2hoIDU1lccffxyA+Ph4ZQEpse4RM8ZUfRp6DzFmxIgRuLu7AzBs2DCuXr2qxLpTXnpKTAghhGjLYkeeqqqq8Pb25ttvv+XEiRMEBwebjL3wwgusWrWKtLQ0QkJCVPe1YcMG9uzZg5ubG+np6aqPPFVWVhITE0NaWhorV65k6dKlSiwhIYEnn3yS7OxsvvnmGwIDAw32FRoaqmy3cuVK9uzZo7e/xMREVqxYQWZmJhMnTuSNN95QNRZT+vXrR05Ojt7YjBkz2LFjB19//bXOKWyHDh0iNjaWyMhILly4oPOBytPTk+TkZObPn8/69euxtdUtC2P9WZqxfDY2NvL+++/zxRdfsHnzZg4dOmRyO1P7z5Do6GiOHz9ObW2tMvfs7Gy0Wi0ATzzxBOnp6WRkZLB8+XLmzZsHQGlpKZs2bSIzM5OMjAwSEhI6nIOOKCsrQ6PRUF5ezqOPPoqHh4dyRT6JdY+YMabq09h7iBrbt29n6tSpyuPulJeeEhNCCCHastjiyd7enpkzZwJgZ2eHq6ur0VhJSQlXr14lNjYWgMmTJ1tqKAY5OzszYcIEACIiIiguLgagvLycM2fO8OyzzwLg4ODQ6d/4lJaWcu3aNZ35ZWVlmRxLZw0cOJAbN24QFRWFRqNRnj9w4AATJkzAzs6OmJgYnYUHwNdff82AAQM4duyYRcZhDc7Oznh5eeHs7EyvXr2orKy0Wl9arZbs7GxSU1OZOnUq9fX1HD9+nOjoaABOnjzJuHHjGDVqFK+99hpFRUUAeHl5MXDgQObMmcOuXbtwcnKy2hjbCgoKYt++fbi6umJjYyOxbhjrKFPvIaZ89dVXHD58mD/96U93xLpTXnpKTAghhAALLp6cnJyws7NTHeuKf5gaGhp0HrddTNjY2HD79m2r9d3+90btWXMsO3bsYNmyZcrj6upqjh49yttvv83w4cNJT0/X+d1TSkoK+fn5HD58mPfff1/nqFR3Zs3913rk6euvv2bWrFkcOnSI27dv07t3b2pqapg9ezbvvvsuWVlZfPLJJ8pY7O3tOXbsGPHx8ezdu1fn1ElT2p661f53Kob4+PjQ0NBAVVUVAFeuXCEgIEBi3ShmLlPvIcbk5uayaNEidu/ejZubm/J8d8pLT4kJIYQQbd21C0b4+voSEBDAkSNHAO44EmIOHx8famtrKSsrA+Do0aOqtvP29iYsLIwdO3YALaeHtT0S5Orqyq1bt5Qr0qnh5+dH7969lfmlpKQwcuRI1dt3hq+vr/KbB4Avv/yS4cOH8/3333Py5EnS09M5evQo1dXV/PLLLyxcuJD169fj7+/Pyy+/THJysuq+LHklPmsxZ/8NHjyYixcvcuXKFZ5//nlWrVqlHHWqq6ujsbGRoKAgAD777DNlu5qaGqqrq5k4cSLz5s0jPz9fdZ9tT93asGGDqm00Gg2xsbHKKYuff/65crqmxLpHzBRD9Wnue8ilS5d47rnn2LZtG/3799eJdae89JSYEEII0ZZNTk5OM8CgQYPMbqSwsJDo6Gi954gbi2VkZDB37lycnJy477772L9/v+rzzA21u27dOnbs2MGQIUMICAhg27ZtXL58+Y7Xt39cUFDAnDlzuH79Og4ODqxevVr5fQvA3LlzSUtLw8fHh40bNxISEkJpaalySld+fj5hYWF4enoqC8GMjAzmz58PgLu7O5s3b2bAgAEmx2IOfW20PhcXF8eQIUNYsGCBEouJieGVV17hyJEjNDc385e//AWA+vp6oqKiWLduHePGjTPZb1paGu+8847OkSxT47z33nvx9/dXngsODiYlJcVoPlvn0voD+tb/v3z5ssn9APr3nynTp08nLCyMpUuXEhkZybx585TTT1etWsWWLVvw9/dn3LhxbNq0icuXL1NSUsL06dOpr6+nrq6ON998k2nTpqnKjTFTpkwhLy+PkpIS/P39mTZtmnKRlYsXLzJ79myqqqoIDAzkk08+UU6blVj3iJliqD4NvYcYk5SUxIEDB3S+1Gi9AE53y0tPiQkhhBC7d+8GLLR4Ev+7li9fTkREBL/73e/u9lCEEEIIIYSwitbFk/1dHofo4TpylUAhhBBCCCF6sh57k1whhBBCCCGE6EqyeBJCCCGEEEIIFWTxJIQQQgghhBAqyOJJCCGEEEIIIVSQxZMQQgghhBBCqCCLJyGEEEIIIYRQQRZPQghhQHZ2tt6/DTl9+rQ1h6O3DzXj6qjvv/+eH374gaqqKr3x7777Tvm7oqKC/Px8g+PrKub0W1hYSG5uLnl5eRQXF3d4e0vm/siRI8pNzk21a+l9bo0aEkKIXyu5z5MQQnTQsWPH8Pf359atW4SFhQFw4cIFKioqlNf8/PPPuLm54e3tzffff8+QIUO4ceMGpaWlAAQEBODl5QVARkYG3t7eAAQGBtLU1MTZs2dxd3fHzc2Nvn376u2joKCAmpoaCgoK8PX1xcPDg6KiIuzt7enTpw+5ubn89re/xdHR8Y45XL16latXr2JjY0OfPn3o3bu30uaNGzfo168fNjY2eudva2tLZWUlZ8+eJTAwEDc3N73jq6mp0TuPsrIyioqKcHR0pE+fPtTV1ekdS/s8G2qvfb+G9lF7xcXFREZGYmdnpzynL3/69oe+3JeUlNyxf9PS0vD19eXGjRt4eXnR2NiodzxOTk6UlJQQEBCgPKevPX39/ve//yU8PByAyspKysrKcHFx0ZvT9rXWWhv19fWcO3eOkJAQnJ2d9eZLCCGEHHkSQogOs7OzIzg4mOrqauW54OBgNBqN8rhPnz4UFxfT2NgIgEaj4aeffsLR0REHBwedD/u3b98mJCREWejU1dVx+/ZtevXqRZ8+fQz2MWjQIFxcXBg0aBAeHh5Ay4fs4uJi6urqsLGx0btwgpajLsOGDWPo0KEUFhbqbdPV1VXvto6OjpSWluLq6kpVVRXu7u56x2doHhcuXGDo0KEMHjwYLy8vg2Npn2e1edG3rT6hoaGcO3eO06dPc/36dYP509evvtzr278ajYZ77rkHgHvuucfgeFoXOVevXlWe09eevn7t7e2VheXNmzeN5rR9rQE0NjZy/PhxWTgJIYQKsngSQggD2h55afu3ra3pt05HR0eampq4cuUK/v7+ADQ3NzNw4EBCQkIICgpSXqvRaHTa9/LyIjw8nMbGRnJycjo0ZltbWzw8PDh9+jSBgYEd2lYtd3d3bty4QZ8+fbh27RouLi56X2doHs3Nzar6aZ/njuRFzT7y8PAgLCyMsLAw5dRDfflT26++/du6X9WMp3Xx1JofQ/XSnqenJz/++CN2dnbcvHlTWVTp077WWscYGhrKjz/+aHKMQgjxv05O2xNCCAN69+7N6dOnaW5uVk570ufWrVtcvnxZOZ2qb9++ODs707t3b86fP8+YMWOAliMkp06dwsnJCS8vL52jJ23duHFDOeWq9dQ+Q324ubnxww8/0KdPH+VDs7+/P2VlZcoRIX369+/PqVOnsLGxoX///h3Ki5ubG9evX8fT05Pm5mZsbW31jq+2tvaOebTmITc3FycnJ3r37q16LB3Jixr5+fk0NDTQ1NSksy/a509fv615aJt7tfvXEBsbG/z8/CgoKFDypK+99v326tWLoqIigoKCOHfuHLa2th3av3Z2dnh7e1NZWUlRURH9+vXr0LiFEOJ/iU1OTk4ztJwKIIQQomerqqqioKCAwMBAnQ/6Qh3JnxBCCH12794NyJEnIYT4VXFzc1MuHiA6TvInhBDCGPnNkxBCCCGEEEKoIIsnIYQQQgghhFBBFk9CCCGEEEIIoYIsnoQQQgghhBBCBZucnJzmiooKLly4cLfHIoQQQgghhBDdlq0snIQQQgghhBDCtP8HG5728IttpA0AAAAASUVORK5CYII="/>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267284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network improvements: mx104</a:t>
            </a:r>
            <a:endParaRPr lang="en-US" dirty="0"/>
          </a:p>
        </p:txBody>
      </p:sp>
      <p:sp>
        <p:nvSpPr>
          <p:cNvPr id="3" name="Content Placeholder 2"/>
          <p:cNvSpPr>
            <a:spLocks noGrp="1"/>
          </p:cNvSpPr>
          <p:nvPr>
            <p:ph idx="1"/>
          </p:nvPr>
        </p:nvSpPr>
        <p:spPr/>
        <p:txBody>
          <a:bodyPr>
            <a:normAutofit fontScale="92500" lnSpcReduction="10000"/>
          </a:bodyPr>
          <a:lstStyle/>
          <a:p>
            <a:r>
              <a:rPr lang="en-US" dirty="0"/>
              <a:t>m</a:t>
            </a:r>
            <a:r>
              <a:rPr lang="en-US" dirty="0" smtClean="0"/>
              <a:t>x104 recovery</a:t>
            </a:r>
          </a:p>
          <a:p>
            <a:pPr lvl="1"/>
            <a:r>
              <a:rPr lang="en-US" dirty="0" smtClean="0"/>
              <a:t>Mx2010 RE ships with CF for boot and SSD for /</a:t>
            </a:r>
            <a:r>
              <a:rPr lang="en-US" dirty="0" err="1" smtClean="0"/>
              <a:t>var</a:t>
            </a:r>
            <a:r>
              <a:rPr lang="en-US" dirty="0" smtClean="0"/>
              <a:t>, SSD can be used as secondary boot device</a:t>
            </a:r>
          </a:p>
          <a:p>
            <a:pPr lvl="1"/>
            <a:r>
              <a:rPr lang="en-US" dirty="0" smtClean="0"/>
              <a:t>Mx104 RE ships with NAND for boot and /</a:t>
            </a:r>
            <a:r>
              <a:rPr lang="en-US" dirty="0" err="1" smtClean="0"/>
              <a:t>var</a:t>
            </a:r>
            <a:r>
              <a:rPr lang="en-US" dirty="0" smtClean="0"/>
              <a:t>, no backup</a:t>
            </a:r>
          </a:p>
          <a:p>
            <a:pPr lvl="1"/>
            <a:r>
              <a:rPr lang="en-US" dirty="0" smtClean="0"/>
              <a:t>Multiple issues of NAND corruption discovered upon boot = sha1 checksum fail = stuck in bootloader</a:t>
            </a:r>
          </a:p>
          <a:p>
            <a:pPr lvl="1"/>
            <a:r>
              <a:rPr lang="en-US" dirty="0" smtClean="0"/>
              <a:t>Dual RE deployment decreases odds of catastrophic outage but doesn’t resolve problem</a:t>
            </a:r>
          </a:p>
          <a:p>
            <a:pPr lvl="1"/>
            <a:r>
              <a:rPr lang="en-US" dirty="0" smtClean="0"/>
              <a:t>Mx104 has two front facing USB ports: they can be used as storage with USB sticks</a:t>
            </a:r>
          </a:p>
          <a:p>
            <a:pPr lvl="1"/>
            <a:r>
              <a:rPr lang="en-US" dirty="0" smtClean="0"/>
              <a:t>Three lab mx104s running on USB for several months, bringing us reliability seemingly closer to that of a larger MX.</a:t>
            </a:r>
          </a:p>
          <a:p>
            <a:pPr lvl="1"/>
            <a:r>
              <a:rPr lang="en-US" dirty="0" smtClean="0"/>
              <a:t>If USB stick is installed it is treated as the primary boot device and NAND is used for /</a:t>
            </a:r>
            <a:r>
              <a:rPr lang="en-US" dirty="0" err="1" smtClean="0"/>
              <a:t>var</a:t>
            </a:r>
            <a:r>
              <a:rPr lang="en-US" dirty="0" smtClean="0"/>
              <a:t>; still trying to swallow the idea of booting from a $8 USB stick</a:t>
            </a:r>
            <a:r>
              <a:rPr lang="en-US" dirty="0"/>
              <a:t>.</a:t>
            </a:r>
            <a:endParaRPr lang="en-US" dirty="0" smtClean="0"/>
          </a:p>
        </p:txBody>
      </p:sp>
    </p:spTree>
    <p:extLst>
      <p:ext uri="{BB962C8B-B14F-4D97-AF65-F5344CB8AC3E}">
        <p14:creationId xmlns:p14="http://schemas.microsoft.com/office/powerpoint/2010/main" val="1506063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network </a:t>
            </a:r>
            <a:r>
              <a:rPr lang="en-US" dirty="0" smtClean="0"/>
              <a:t>improvements: Cisco</a:t>
            </a:r>
            <a:endParaRPr lang="en-US" dirty="0"/>
          </a:p>
        </p:txBody>
      </p:sp>
      <p:sp>
        <p:nvSpPr>
          <p:cNvPr id="3" name="Content Placeholder 2"/>
          <p:cNvSpPr>
            <a:spLocks noGrp="1"/>
          </p:cNvSpPr>
          <p:nvPr>
            <p:ph idx="1"/>
          </p:nvPr>
        </p:nvSpPr>
        <p:spPr/>
        <p:txBody>
          <a:bodyPr/>
          <a:lstStyle/>
          <a:p>
            <a:r>
              <a:rPr lang="en-US" dirty="0" smtClean="0"/>
              <a:t>Discovered that Cisco 4500X were clearing MPLS EXP </a:t>
            </a:r>
            <a:r>
              <a:rPr lang="en-US" dirty="0" err="1" smtClean="0"/>
              <a:t>QoS</a:t>
            </a:r>
            <a:r>
              <a:rPr lang="en-US" dirty="0" smtClean="0"/>
              <a:t> bits by default (but left DSCP untouched).  Caused some unexpected outages during </a:t>
            </a:r>
            <a:r>
              <a:rPr lang="en-US" dirty="0" err="1" smtClean="0"/>
              <a:t>DoS</a:t>
            </a:r>
            <a:r>
              <a:rPr lang="en-US" dirty="0" smtClean="0"/>
              <a:t> attacks against UWCs behind BCN.  Resolved with a single command [NS-2740]</a:t>
            </a:r>
          </a:p>
          <a:p>
            <a:r>
              <a:rPr lang="en-US" dirty="0" smtClean="0"/>
              <a:t>Disabled Cisco (not so) Smart Install on the 4500X and 1921 terminal servers: disabled telnet while I was at it (finally!) [NS-3069]</a:t>
            </a:r>
          </a:p>
        </p:txBody>
      </p:sp>
    </p:spTree>
    <p:extLst>
      <p:ext uri="{BB962C8B-B14F-4D97-AF65-F5344CB8AC3E}">
        <p14:creationId xmlns:p14="http://schemas.microsoft.com/office/powerpoint/2010/main" val="4011994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MPLS services</a:t>
            </a:r>
            <a:endParaRPr lang="en-US" dirty="0"/>
          </a:p>
        </p:txBody>
      </p:sp>
      <p:sp>
        <p:nvSpPr>
          <p:cNvPr id="3" name="Content Placeholder 2"/>
          <p:cNvSpPr>
            <a:spLocks noGrp="1"/>
          </p:cNvSpPr>
          <p:nvPr>
            <p:ph idx="1"/>
          </p:nvPr>
        </p:nvSpPr>
        <p:spPr/>
        <p:txBody>
          <a:bodyPr/>
          <a:lstStyle/>
          <a:p>
            <a:r>
              <a:rPr lang="en-US" dirty="0"/>
              <a:t>A</a:t>
            </a:r>
            <a:r>
              <a:rPr lang="en-US" dirty="0" smtClean="0"/>
              <a:t>dditional VPNs between UWW and other campuses for VOIP service [UWGB, UWOSH]</a:t>
            </a:r>
          </a:p>
          <a:p>
            <a:r>
              <a:rPr lang="en-US" dirty="0" smtClean="0"/>
              <a:t>UW LAX DR to UWRF</a:t>
            </a:r>
          </a:p>
          <a:p>
            <a:r>
              <a:rPr lang="en-US" dirty="0" smtClean="0"/>
              <a:t>UWC DR to UWC Barron</a:t>
            </a:r>
            <a:endParaRPr lang="en-US" dirty="0"/>
          </a:p>
          <a:p>
            <a:r>
              <a:rPr lang="en-US" dirty="0" smtClean="0"/>
              <a:t>L3VPN support: we’ve seen at least one loop in a production e-</a:t>
            </a:r>
            <a:r>
              <a:rPr lang="en-US" dirty="0" err="1" smtClean="0"/>
              <a:t>vpn</a:t>
            </a:r>
            <a:r>
              <a:rPr lang="en-US" dirty="0" smtClean="0"/>
              <a:t> deployment that was caused by an LACP configuration mismatch on the service provider side.  Because of this incident I encourage the use of L3VPN instead of E-VPN where possible.</a:t>
            </a:r>
            <a:endParaRPr lang="en-US" dirty="0"/>
          </a:p>
        </p:txBody>
      </p:sp>
    </p:spTree>
    <p:extLst>
      <p:ext uri="{BB962C8B-B14F-4D97-AF65-F5344CB8AC3E}">
        <p14:creationId xmlns:p14="http://schemas.microsoft.com/office/powerpoint/2010/main" val="1872013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832</TotalTime>
  <Words>1900</Words>
  <Application>Microsoft Macintosh PowerPoint</Application>
  <PresentationFormat>Widescreen</PresentationFormat>
  <Paragraphs>180</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Calibri</vt:lpstr>
      <vt:lpstr>Calibri Light</vt:lpstr>
      <vt:lpstr>Wingdings</vt:lpstr>
      <vt:lpstr>Arial</vt:lpstr>
      <vt:lpstr>Office Theme</vt:lpstr>
      <vt:lpstr>Fall 2017 update Layer2+ Network Update </vt:lpstr>
      <vt:lpstr>Total internet access: [excludes UW Madison research traffic]</vt:lpstr>
      <vt:lpstr>Transit [~8.1% in, ~23.3 out]</vt:lpstr>
      <vt:lpstr>Peering [~86% in,~55% out] </vt:lpstr>
      <vt:lpstr>Availability  </vt:lpstr>
      <vt:lpstr>Backbone updates</vt:lpstr>
      <vt:lpstr>General network improvements: mx104</vt:lpstr>
      <vt:lpstr>General network improvements: Cisco</vt:lpstr>
      <vt:lpstr>New MPLS services</vt:lpstr>
      <vt:lpstr>  Minimizing the impact of planned work</vt:lpstr>
      <vt:lpstr> Minimizing the impact of planned work (more)</vt:lpstr>
      <vt:lpstr>PowerPoint Presentation</vt:lpstr>
      <vt:lpstr>Fall 2017 update Network Issues and Possibilities </vt:lpstr>
      <vt:lpstr>Convergence problems during unplanned events</vt:lpstr>
      <vt:lpstr>Convergence problems during unplanned events (continued)</vt:lpstr>
      <vt:lpstr>Convergence problems (observations, solutions)</vt:lpstr>
      <vt:lpstr>Convergence problems (partial solutions)</vt:lpstr>
      <vt:lpstr>Convergence problems (remaining questions)</vt:lpstr>
      <vt:lpstr>Convergence problems (aggregate route)</vt:lpstr>
      <vt:lpstr>Convergence problems (aggregate route)</vt:lpstr>
      <vt:lpstr>Convergence problems (monitoring load)</vt:lpstr>
      <vt:lpstr>Convergence problems (monitoring load)</vt:lpstr>
      <vt:lpstr>Convergence problems (load average)</vt:lpstr>
      <vt:lpstr>Convergence problems (load average)</vt:lpstr>
      <vt:lpstr>Convergence problems (bgp add-path)</vt:lpstr>
      <vt:lpstr>Convergence problems (what else)</vt:lpstr>
      <vt:lpstr>Convergence problems (what else)</vt:lpstr>
      <vt:lpstr>PowerPoint Presentation</vt:lpstr>
      <vt:lpstr>Fall 2017 update Tools Update </vt:lpstr>
      <vt:lpstr>Nothing major: a few minor improvements</vt:lpstr>
      <vt:lpstr>gnmis search saving</vt:lpstr>
    </vt:vector>
  </TitlesOfParts>
  <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 2016 uwsys.net update</dc:title>
  <dc:creator>m7h</dc:creator>
  <cp:lastModifiedBy>Microsoft Office User</cp:lastModifiedBy>
  <cp:revision>63</cp:revision>
  <dcterms:created xsi:type="dcterms:W3CDTF">2016-04-21T17:53:47Z</dcterms:created>
  <dcterms:modified xsi:type="dcterms:W3CDTF">2017-08-09T19:43:02Z</dcterms:modified>
</cp:coreProperties>
</file>