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9"/>
  </p:notesMasterIdLst>
  <p:handoutMasterIdLst>
    <p:handoutMasterId r:id="rId10"/>
  </p:handoutMasterIdLst>
  <p:sldIdLst>
    <p:sldId id="460" r:id="rId2"/>
    <p:sldId id="483" r:id="rId3"/>
    <p:sldId id="484" r:id="rId4"/>
    <p:sldId id="485" r:id="rId5"/>
    <p:sldId id="486" r:id="rId6"/>
    <p:sldId id="487" r:id="rId7"/>
    <p:sldId id="480" r:id="rId8"/>
  </p:sldIdLst>
  <p:sldSz cx="9144000" cy="6858000" type="screen4x3"/>
  <p:notesSz cx="9236075" cy="70104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FFFF00"/>
    <a:srgbClr val="9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5" autoAdjust="0"/>
    <p:restoredTop sz="86420" autoAdjust="0"/>
  </p:normalViewPr>
  <p:slideViewPr>
    <p:cSldViewPr>
      <p:cViewPr varScale="1">
        <p:scale>
          <a:sx n="65" d="100"/>
          <a:sy n="65" d="100"/>
        </p:scale>
        <p:origin x="756" y="102"/>
      </p:cViewPr>
      <p:guideLst>
        <p:guide orient="horz" pos="4272"/>
        <p:guide pos="2880"/>
      </p:guideLst>
    </p:cSldViewPr>
  </p:slideViewPr>
  <p:outlineViewPr>
    <p:cViewPr>
      <p:scale>
        <a:sx n="33" d="100"/>
        <a:sy n="33" d="100"/>
      </p:scale>
      <p:origin x="0" y="-27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014" y="54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F3C6B239-B09E-47D8-8DFD-60B66E0A2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53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4029" y="3329940"/>
            <a:ext cx="7388022" cy="315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8CED8C79-A234-450D-A201-E75BE8FF2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9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 Help from our WiscNet colleagues who alerted us to the</a:t>
            </a:r>
            <a:r>
              <a:rPr lang="en-US" baseline="0" dirty="0" smtClean="0"/>
              <a:t> program &amp; AREON in AR who is successfully funded by it</a:t>
            </a:r>
            <a:endParaRPr lang="en-US" dirty="0" smtClean="0"/>
          </a:p>
          <a:p>
            <a:r>
              <a:rPr lang="en-US" dirty="0" smtClean="0"/>
              <a:t>* UW-System via</a:t>
            </a:r>
            <a:r>
              <a:rPr lang="en-US" baseline="0" dirty="0" smtClean="0"/>
              <a:t> RWHC-ITN has submitted a proposal to subside the UW-System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35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Telecom</a:t>
            </a:r>
            <a:r>
              <a:rPr lang="en-US" baseline="0" dirty="0" smtClean="0"/>
              <a:t> Act of 1996 expanded the USF to include RHC for telehealth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FCC Universal Service Fund collects ~$8B</a:t>
            </a:r>
            <a:r>
              <a:rPr lang="en-US" baseline="0" dirty="0" smtClean="0"/>
              <a:t> to improve broadband connectivity in the 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RHC – HCF available since 1998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409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7C4A1-3512-4D51-88DF-D5B74A63FE5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77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  <a:effectLst/>
        </p:spPr>
        <p:txBody>
          <a:bodyPr/>
          <a:lstStyle>
            <a:lvl1pPr>
              <a:defRPr sz="4800" b="0">
                <a:solidFill>
                  <a:srgbClr val="900040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746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 advClick="0" advTm="10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atrick.christian@doit.wisc.ed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schlicht@uwsa.edu" TargetMode="External"/><Relationship Id="rId4" Type="http://schemas.openxmlformats.org/officeDocument/2006/relationships/hyperlink" Target="mailto:patrick.christian@wisc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Patrick </a:t>
            </a:r>
            <a:r>
              <a:rPr lang="en-US" dirty="0" smtClean="0"/>
              <a:t>Christian and Mike Schlicht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UW System Network </a:t>
            </a:r>
            <a:r>
              <a:rPr lang="en-US" dirty="0" smtClean="0"/>
              <a:t>Rural Healthcare Subsidy</a:t>
            </a:r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553200" y="6182405"/>
            <a:ext cx="2362200" cy="544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0"/>
              </a:spcBef>
              <a:spcAft>
                <a:spcPct val="50000"/>
              </a:spcAft>
              <a:buFontTx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8/10/2017</a:t>
            </a:r>
            <a:endParaRPr lang="en-US" kern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1066800"/>
          </a:xfrm>
        </p:spPr>
        <p:txBody>
          <a:bodyPr/>
          <a:lstStyle/>
          <a:p>
            <a:r>
              <a:rPr lang="en-US" dirty="0" smtClean="0"/>
              <a:t>FCC (USAC) Broadband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dirty="0" smtClean="0"/>
              <a:t>Schools </a:t>
            </a:r>
            <a:r>
              <a:rPr lang="en-US" dirty="0"/>
              <a:t>and </a:t>
            </a:r>
            <a:r>
              <a:rPr lang="en-US" dirty="0" smtClean="0"/>
              <a:t>Libraries (E-rate) ($2.2B/</a:t>
            </a:r>
            <a:r>
              <a:rPr lang="en-US" dirty="0" err="1" smtClean="0"/>
              <a:t>yr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discounts to keep students and library patrons connected to broadband and voice services</a:t>
            </a:r>
          </a:p>
          <a:p>
            <a:r>
              <a:rPr lang="en-US" dirty="0" smtClean="0"/>
              <a:t>Rural </a:t>
            </a:r>
            <a:r>
              <a:rPr lang="en-US" dirty="0"/>
              <a:t>Health </a:t>
            </a:r>
            <a:r>
              <a:rPr lang="en-US" dirty="0" smtClean="0"/>
              <a:t>Care ($400MM cap/</a:t>
            </a:r>
            <a:r>
              <a:rPr lang="en-US" dirty="0" err="1" smtClean="0"/>
              <a:t>yr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supports </a:t>
            </a:r>
            <a:r>
              <a:rPr lang="en-US" dirty="0"/>
              <a:t>health care </a:t>
            </a:r>
            <a:r>
              <a:rPr lang="en-US" dirty="0" smtClean="0"/>
              <a:t>providers in </a:t>
            </a:r>
            <a:r>
              <a:rPr lang="en-US" dirty="0"/>
              <a:t>bringing world class medical care to </a:t>
            </a:r>
            <a:r>
              <a:rPr lang="en-US" u="sng" dirty="0"/>
              <a:t>rural areas</a:t>
            </a:r>
            <a:r>
              <a:rPr lang="en-US" dirty="0"/>
              <a:t> through </a:t>
            </a:r>
            <a:r>
              <a:rPr lang="en-US" u="sng" dirty="0"/>
              <a:t>increased </a:t>
            </a:r>
            <a:r>
              <a:rPr lang="en-US" u="sng" dirty="0" smtClean="0"/>
              <a:t>broadband</a:t>
            </a:r>
            <a:endParaRPr lang="en-US" dirty="0" smtClean="0"/>
          </a:p>
          <a:p>
            <a:r>
              <a:rPr lang="en-US" dirty="0" smtClean="0"/>
              <a:t>Lifeline (~1.5B/</a:t>
            </a:r>
            <a:r>
              <a:rPr lang="en-US" dirty="0" err="1" smtClean="0"/>
              <a:t>yr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helps </a:t>
            </a:r>
            <a:r>
              <a:rPr lang="en-US" dirty="0"/>
              <a:t>households obtain </a:t>
            </a:r>
            <a:r>
              <a:rPr lang="en-US" dirty="0" smtClean="0"/>
              <a:t>voice </a:t>
            </a:r>
            <a:r>
              <a:rPr lang="en-US" dirty="0"/>
              <a:t>and broadband connectivity services </a:t>
            </a:r>
            <a:r>
              <a:rPr lang="en-US" dirty="0" smtClean="0"/>
              <a:t>needed to participate/function </a:t>
            </a:r>
            <a:r>
              <a:rPr lang="en-US" dirty="0"/>
              <a:t>in </a:t>
            </a:r>
            <a:r>
              <a:rPr lang="en-US" dirty="0" smtClean="0"/>
              <a:t>the digital world</a:t>
            </a:r>
            <a:endParaRPr lang="en-US" dirty="0"/>
          </a:p>
          <a:p>
            <a:r>
              <a:rPr lang="en-US" dirty="0" smtClean="0"/>
              <a:t>High Cost (Connect America Fund) (~4.2B/</a:t>
            </a:r>
            <a:r>
              <a:rPr lang="en-US" dirty="0" err="1" smtClean="0"/>
              <a:t>yr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funding </a:t>
            </a:r>
            <a:r>
              <a:rPr lang="en-US" dirty="0"/>
              <a:t>to companies working to expand connectivity infrastructure in unserved or underserved </a:t>
            </a:r>
            <a:r>
              <a:rPr lang="en-US" dirty="0" smtClean="0"/>
              <a:t>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643759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1066800"/>
          </a:xfrm>
        </p:spPr>
        <p:txBody>
          <a:bodyPr/>
          <a:lstStyle/>
          <a:p>
            <a:r>
              <a:rPr lang="en-US" dirty="0" smtClean="0"/>
              <a:t>UW-System RHC Proposal Participants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371600"/>
            <a:ext cx="3308584" cy="15496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8228" y="2921232"/>
            <a:ext cx="3505200" cy="16417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9832" y="4792467"/>
            <a:ext cx="3661992" cy="175970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1371600"/>
            <a:ext cx="3465677" cy="162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680023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1066800"/>
          </a:xfrm>
        </p:spPr>
        <p:txBody>
          <a:bodyPr/>
          <a:lstStyle/>
          <a:p>
            <a:r>
              <a:rPr lang="en-US" dirty="0" smtClean="0"/>
              <a:t>UWs as HCPs?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334000"/>
          </a:xfrm>
        </p:spPr>
        <p:txBody>
          <a:bodyPr/>
          <a:lstStyle/>
          <a:p>
            <a:r>
              <a:rPr lang="en-US" b="0" dirty="0" smtClean="0"/>
              <a:t>All </a:t>
            </a:r>
            <a:r>
              <a:rPr lang="en-US" b="0" dirty="0"/>
              <a:t>26 UW-System campuses certified by RHCC as eligible HCP (health </a:t>
            </a:r>
            <a:r>
              <a:rPr lang="en-US" b="0" dirty="0" smtClean="0"/>
              <a:t>care training)</a:t>
            </a:r>
          </a:p>
          <a:p>
            <a:r>
              <a:rPr lang="en-US" b="0" dirty="0"/>
              <a:t>Eligible </a:t>
            </a:r>
            <a:r>
              <a:rPr lang="en-US" b="0" dirty="0" smtClean="0"/>
              <a:t>expenses </a:t>
            </a:r>
            <a:r>
              <a:rPr lang="en-US" b="0" dirty="0"/>
              <a:t>include broadband services, network equipment, and (for consortium applicants) HCP-constructed and owned network facilities (i.e. </a:t>
            </a:r>
            <a:r>
              <a:rPr lang="en-US" b="0" dirty="0" err="1"/>
              <a:t>SysNet</a:t>
            </a:r>
            <a:r>
              <a:rPr lang="en-US" b="0" dirty="0" smtClean="0"/>
              <a:t>)</a:t>
            </a:r>
          </a:p>
          <a:p>
            <a:pPr lvl="1"/>
            <a:r>
              <a:rPr lang="en-US" b="0" dirty="0" smtClean="0"/>
              <a:t>Subsidy is 65% of eligible expenses</a:t>
            </a:r>
          </a:p>
          <a:p>
            <a:pPr lvl="1"/>
            <a:r>
              <a:rPr lang="en-US" b="0" dirty="0" smtClean="0"/>
              <a:t>Potential $2.2MM annual subsidy</a:t>
            </a:r>
          </a:p>
          <a:p>
            <a:pPr lvl="1"/>
            <a:r>
              <a:rPr lang="en-US" b="0" dirty="0" smtClean="0"/>
              <a:t>3yr commitment</a:t>
            </a:r>
            <a:endParaRPr lang="en-US" b="0" dirty="0"/>
          </a:p>
          <a:p>
            <a:r>
              <a:rPr lang="en-US" b="0" dirty="0" smtClean="0"/>
              <a:t>Non-rural </a:t>
            </a:r>
            <a:r>
              <a:rPr lang="en-US" b="0" dirty="0"/>
              <a:t>HCPs are eligible only if they belong to a consortium that has &gt;50% rural HCP sites.</a:t>
            </a:r>
          </a:p>
          <a:p>
            <a:r>
              <a:rPr lang="en-US" b="0" dirty="0" smtClean="0"/>
              <a:t>RWHC-ITN </a:t>
            </a:r>
            <a:r>
              <a:rPr lang="en-US" b="0" dirty="0"/>
              <a:t>program experts/handle filings for 40-member consortium already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54899563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/>
          <a:lstStyle/>
          <a:p>
            <a:r>
              <a:rPr lang="en-US" dirty="0"/>
              <a:t>DoIT as Service Provider to </a:t>
            </a:r>
            <a:r>
              <a:rPr lang="en-US" dirty="0" smtClean="0"/>
              <a:t>UW-System</a:t>
            </a:r>
            <a:r>
              <a:rPr lang="en-US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334000"/>
          </a:xfrm>
        </p:spPr>
        <p:txBody>
          <a:bodyPr/>
          <a:lstStyle/>
          <a:p>
            <a:r>
              <a:rPr lang="en-US" b="0" dirty="0" smtClean="0"/>
              <a:t>Similar to CSRG services, UW-Madison DoIT entered into an operations agreement (MOU) with UW-System to operate the UW-System Network</a:t>
            </a:r>
          </a:p>
          <a:p>
            <a:r>
              <a:rPr lang="en-US" b="0" dirty="0" smtClean="0"/>
              <a:t>UW-System and (separately) UW-Madison executed agreement with RWHC-ITN to serve as our agent</a:t>
            </a:r>
          </a:p>
          <a:p>
            <a:r>
              <a:rPr lang="en-US" b="0" dirty="0" smtClean="0"/>
              <a:t>RHC provides Government </a:t>
            </a:r>
            <a:r>
              <a:rPr lang="en-US" b="0" dirty="0"/>
              <a:t>Master Services Agreements (MSAs) competitive bidding process </a:t>
            </a:r>
            <a:r>
              <a:rPr lang="en-US" b="0" u="sng" dirty="0"/>
              <a:t>exemption</a:t>
            </a:r>
            <a:r>
              <a:rPr lang="en-US" b="0" dirty="0"/>
              <a:t> if we follow our </a:t>
            </a:r>
            <a:r>
              <a:rPr lang="en-US" b="0" dirty="0" smtClean="0"/>
              <a:t>(State of WI) procurement rules</a:t>
            </a:r>
          </a:p>
          <a:p>
            <a:r>
              <a:rPr lang="en-US" b="0" dirty="0" smtClean="0"/>
              <a:t>UW-Madison will pay all </a:t>
            </a:r>
            <a:r>
              <a:rPr lang="en-US" b="0" dirty="0"/>
              <a:t>fiber, equipment, service </a:t>
            </a:r>
            <a:r>
              <a:rPr lang="en-US" b="0" dirty="0" smtClean="0"/>
              <a:t>payments &amp; invoice for service on a quarterly basis</a:t>
            </a:r>
          </a:p>
          <a:p>
            <a:r>
              <a:rPr lang="en-US" b="0" dirty="0" smtClean="0"/>
              <a:t>UW-System will continue to invoice campuses on an annual basis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213268012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334000"/>
          </a:xfrm>
        </p:spPr>
        <p:txBody>
          <a:bodyPr/>
          <a:lstStyle/>
          <a:p>
            <a:r>
              <a:rPr lang="en-US" b="0" dirty="0" smtClean="0"/>
              <a:t>RWHC-ITN submitted </a:t>
            </a:r>
          </a:p>
          <a:p>
            <a:r>
              <a:rPr lang="en-US" b="0" dirty="0" smtClean="0"/>
              <a:t>Responding to questions</a:t>
            </a:r>
          </a:p>
          <a:p>
            <a:r>
              <a:rPr lang="en-US" b="0" dirty="0" smtClean="0"/>
              <a:t>Hoping to hear final funding decision by late Sept ‘17</a:t>
            </a:r>
          </a:p>
        </p:txBody>
      </p:sp>
    </p:spTree>
    <p:extLst>
      <p:ext uri="{BB962C8B-B14F-4D97-AF65-F5344CB8AC3E}">
        <p14:creationId xmlns:p14="http://schemas.microsoft.com/office/powerpoint/2010/main" val="4047493866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6934200" cy="10668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334000"/>
          </a:xfrm>
        </p:spPr>
        <p:txBody>
          <a:bodyPr/>
          <a:lstStyle/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r>
              <a:rPr lang="en-US" sz="3600" dirty="0" smtClean="0">
                <a:solidFill>
                  <a:srgbClr val="0070C0"/>
                </a:solidFill>
                <a:hlinkClick r:id="rId4"/>
              </a:rPr>
              <a:t>patrick.christian@wisc.edu</a:t>
            </a:r>
            <a:endParaRPr lang="en-US" sz="3600" dirty="0" smtClean="0">
              <a:solidFill>
                <a:srgbClr val="0070C0"/>
              </a:solidFill>
            </a:endParaRPr>
          </a:p>
          <a:p>
            <a:pPr lvl="1" algn="ctr">
              <a:buNone/>
            </a:pPr>
            <a:endParaRPr lang="en-US" sz="3600" dirty="0">
              <a:solidFill>
                <a:srgbClr val="0070C0"/>
              </a:solidFill>
            </a:endParaRPr>
          </a:p>
          <a:p>
            <a:pPr lvl="1" algn="ctr">
              <a:buNone/>
            </a:pPr>
            <a:r>
              <a:rPr lang="en-US" sz="3600" dirty="0" smtClean="0">
                <a:solidFill>
                  <a:srgbClr val="0070C0"/>
                </a:solidFill>
                <a:hlinkClick r:id="rId5"/>
              </a:rPr>
              <a:t>mschlicht@uwsa.edu</a:t>
            </a:r>
            <a:endParaRPr lang="en-US" sz="3600" dirty="0" smtClean="0">
              <a:solidFill>
                <a:srgbClr val="0070C0"/>
              </a:solidFill>
            </a:endParaRPr>
          </a:p>
          <a:p>
            <a:pPr lvl="1" algn="ctr">
              <a:buNone/>
            </a:pPr>
            <a:endParaRPr lang="en-US" sz="3600" dirty="0" smtClean="0">
              <a:solidFill>
                <a:srgbClr val="0070C0"/>
              </a:solidFill>
            </a:endParaRPr>
          </a:p>
          <a:p>
            <a:pPr lvl="1" algn="ctr">
              <a:buNone/>
            </a:pPr>
            <a:endParaRPr lang="en-US" sz="3600" dirty="0" smtClean="0">
              <a:solidFill>
                <a:srgbClr val="0070C0"/>
              </a:solidFill>
              <a:hlinkClick r:id="rId5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W System 101">
  <a:themeElements>
    <a:clrScheme name="UW System 1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W System 1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W System 1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12546</TotalTime>
  <Words>383</Words>
  <Application>Microsoft Office PowerPoint</Application>
  <PresentationFormat>On-screen Show (4:3)</PresentationFormat>
  <Paragraphs>47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Arial Black</vt:lpstr>
      <vt:lpstr>UW System 101</vt:lpstr>
      <vt:lpstr>UW System Network Rural Healthcare Subsidy</vt:lpstr>
      <vt:lpstr>FCC (USAC) Broadband Programs</vt:lpstr>
      <vt:lpstr>UW-System RHC Proposal Participants</vt:lpstr>
      <vt:lpstr>UWs as HCPs?</vt:lpstr>
      <vt:lpstr>DoIT as Service Provider to UW-System?</vt:lpstr>
      <vt:lpstr>Current status</vt:lpstr>
      <vt:lpstr>Questions?</vt:lpstr>
    </vt:vector>
  </TitlesOfParts>
  <Company>UW System Administration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mike.schlicht@wiscnet.net</dc:creator>
  <cp:lastModifiedBy>CHRISTIAN, PATRICK L</cp:lastModifiedBy>
  <cp:revision>387</cp:revision>
  <cp:lastPrinted>2014-04-24T17:00:02Z</cp:lastPrinted>
  <dcterms:created xsi:type="dcterms:W3CDTF">2005-09-14T17:31:16Z</dcterms:created>
  <dcterms:modified xsi:type="dcterms:W3CDTF">2017-08-08T22:09:07Z</dcterms:modified>
</cp:coreProperties>
</file>