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460" r:id="rId2"/>
    <p:sldId id="468" r:id="rId3"/>
    <p:sldId id="483" r:id="rId4"/>
    <p:sldId id="482" r:id="rId5"/>
    <p:sldId id="481" r:id="rId6"/>
    <p:sldId id="486" r:id="rId7"/>
    <p:sldId id="487" r:id="rId8"/>
    <p:sldId id="484" r:id="rId9"/>
    <p:sldId id="480" r:id="rId10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5" autoAdjust="0"/>
    <p:restoredTop sz="86420" autoAdjust="0"/>
  </p:normalViewPr>
  <p:slideViewPr>
    <p:cSldViewPr>
      <p:cViewPr varScale="1">
        <p:scale>
          <a:sx n="65" d="100"/>
          <a:sy n="65" d="100"/>
        </p:scale>
        <p:origin x="198" y="78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 smtClean="0"/>
              <a:t>Events per Fiscal Year</a:t>
            </a:r>
            <a:endParaRPr lang="en-US" b="1" i="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260</c:v>
                </c:pt>
                <c:pt idx="2">
                  <c:v>338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Unplanned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130</c:v>
                </c:pt>
                <c:pt idx="1">
                  <c:v>88</c:v>
                </c:pt>
                <c:pt idx="2">
                  <c:v>111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327909416"/>
        <c:axId val="32790784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FY15</c:v>
                      </c:pt>
                      <c:pt idx="1">
                        <c:v>FY16</c:v>
                      </c:pt>
                      <c:pt idx="2">
                        <c:v>FY17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32790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907848"/>
        <c:crosses val="autoZero"/>
        <c:auto val="1"/>
        <c:lblAlgn val="ctr"/>
        <c:lblOffset val="100"/>
        <c:noMultiLvlLbl val="0"/>
      </c:catAx>
      <c:valAx>
        <c:axId val="32790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90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640419947506562"/>
          <c:y val="0.89926131889763783"/>
          <c:w val="0.42302493438320216"/>
          <c:h val="0.10073868110236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Frequency</a:t>
            </a:r>
            <a:r>
              <a:rPr lang="en-US" b="1" baseline="0" dirty="0" smtClean="0"/>
              <a:t> distribution of network event root causes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56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19</c:v>
                </c:pt>
                <c:pt idx="5">
                  <c:v>18</c:v>
                </c:pt>
                <c:pt idx="6">
                  <c:v>15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141</c:v>
                </c:pt>
                <c:pt idx="1">
                  <c:v>21</c:v>
                </c:pt>
                <c:pt idx="2">
                  <c:v>46</c:v>
                </c:pt>
                <c:pt idx="3">
                  <c:v>2</c:v>
                </c:pt>
                <c:pt idx="4">
                  <c:v>28</c:v>
                </c:pt>
                <c:pt idx="5">
                  <c:v>64</c:v>
                </c:pt>
                <c:pt idx="6">
                  <c:v>39</c:v>
                </c:pt>
                <c:pt idx="7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202</c:v>
                </c:pt>
                <c:pt idx="1">
                  <c:v>25</c:v>
                </c:pt>
                <c:pt idx="2">
                  <c:v>21</c:v>
                </c:pt>
                <c:pt idx="3">
                  <c:v>5</c:v>
                </c:pt>
                <c:pt idx="4">
                  <c:v>23</c:v>
                </c:pt>
                <c:pt idx="5">
                  <c:v>122</c:v>
                </c:pt>
                <c:pt idx="6">
                  <c:v>32</c:v>
                </c:pt>
                <c:pt idx="7">
                  <c:v>19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7080"/>
        <c:axId val="228169480"/>
      </c:barChart>
      <c:catAx>
        <c:axId val="227007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Network</a:t>
                </a:r>
                <a:r>
                  <a:rPr lang="en-US" b="1" baseline="0" dirty="0" smtClean="0"/>
                  <a:t> event root causes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169480"/>
        <c:crosses val="autoZero"/>
        <c:auto val="1"/>
        <c:lblAlgn val="ctr"/>
        <c:lblOffset val="100"/>
        <c:noMultiLvlLbl val="0"/>
      </c:catAx>
      <c:valAx>
        <c:axId val="228169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Frequency of root</a:t>
                </a:r>
                <a:r>
                  <a:rPr lang="en-US" b="1" baseline="0" dirty="0" smtClean="0"/>
                  <a:t> cause event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007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Increasing # of planned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Unplanned events are</a:t>
            </a:r>
            <a:r>
              <a:rPr lang="en-US" baseline="0" dirty="0" smtClean="0"/>
              <a:t> roughly flat (25%) of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BCN had some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Omits power outage</a:t>
            </a:r>
            <a:r>
              <a:rPr lang="en-US" baseline="0" dirty="0" smtClean="0"/>
              <a:t> </a:t>
            </a:r>
            <a:r>
              <a:rPr lang="en-US" dirty="0" smtClean="0"/>
              <a:t>at UW-La Crosse and HVAC failure at UW-Eau Claire as redundant connections</a:t>
            </a:r>
            <a:r>
              <a:rPr lang="en-US" baseline="0" dirty="0" smtClean="0"/>
              <a:t> were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9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BCN had some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Omits power outages at UW-Platteville</a:t>
            </a:r>
            <a:r>
              <a:rPr lang="en-US" baseline="0" dirty="0" smtClean="0"/>
              <a:t> and River Falls as redundant connections to UW-System Network were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Significant</a:t>
            </a:r>
            <a:r>
              <a:rPr lang="en-US" baseline="0" dirty="0" smtClean="0"/>
              <a:t> road work near Janesville, Rockford and the Michigan U.P. caused frequent commercial circuit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9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chlicht@uw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smtClean="0"/>
              <a:t>Christian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System Network Operations Metrics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8/10/2017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066800"/>
          </a:xfrm>
        </p:spPr>
        <p:txBody>
          <a:bodyPr/>
          <a:lstStyle/>
          <a:p>
            <a:r>
              <a:rPr lang="en-US" dirty="0" smtClean="0"/>
              <a:t>FY16 Significant </a:t>
            </a:r>
            <a:r>
              <a:rPr lang="en-US" dirty="0" smtClean="0"/>
              <a:t>event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Marquette interchange crash into bridge wall (68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BCN fiber cut north of Milwaukee impacted 4 UWCs (</a:t>
            </a:r>
            <a:r>
              <a:rPr lang="en-US" dirty="0" err="1" smtClean="0"/>
              <a:t>WashingtonCO</a:t>
            </a:r>
            <a:r>
              <a:rPr lang="en-US" dirty="0" smtClean="0"/>
              <a:t>, Manitowoc, </a:t>
            </a:r>
            <a:r>
              <a:rPr lang="en-US" dirty="0" err="1" smtClean="0"/>
              <a:t>SheboyganCO</a:t>
            </a:r>
            <a:r>
              <a:rPr lang="en-US" dirty="0" smtClean="0"/>
              <a:t>, </a:t>
            </a:r>
            <a:r>
              <a:rPr lang="en-US" dirty="0" err="1" smtClean="0"/>
              <a:t>WaukeshaCO</a:t>
            </a:r>
            <a:r>
              <a:rPr lang="en-US" dirty="0" smtClean="0"/>
              <a:t>) for ~13 hours (biz hours)</a:t>
            </a:r>
          </a:p>
          <a:p>
            <a:r>
              <a:rPr lang="en-US" dirty="0" smtClean="0"/>
              <a:t>BCN configuration error impacted UWC-</a:t>
            </a:r>
            <a:r>
              <a:rPr lang="en-US" dirty="0" err="1" smtClean="0"/>
              <a:t>BarabooSaukCO</a:t>
            </a:r>
            <a:r>
              <a:rPr lang="en-US" dirty="0" smtClean="0"/>
              <a:t> for 8+ hours</a:t>
            </a:r>
          </a:p>
          <a:p>
            <a:r>
              <a:rPr lang="en-US" dirty="0" smtClean="0"/>
              <a:t>UWEC Centennial Hall HVAC issues (resolved)</a:t>
            </a:r>
          </a:p>
          <a:p>
            <a:r>
              <a:rPr lang="en-US" dirty="0" smtClean="0"/>
              <a:t>MX104 routing engine corruption (resolved)</a:t>
            </a:r>
          </a:p>
          <a:p>
            <a:r>
              <a:rPr lang="en-US" dirty="0" smtClean="0"/>
              <a:t>Several campuses had (un)planned power events (UWC-Richland Center, UW-La Crosse, UW-Platteville, UWC-Sheboygan, UWC-Baraboo </a:t>
            </a:r>
            <a:r>
              <a:rPr lang="en-US" dirty="0" err="1" smtClean="0"/>
              <a:t>SaukCO</a:t>
            </a:r>
            <a:r>
              <a:rPr lang="en-US" dirty="0" smtClean="0"/>
              <a:t>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767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FY17 Significant event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MX104 corrupted flash memory at several locations</a:t>
            </a:r>
          </a:p>
          <a:p>
            <a:r>
              <a:rPr lang="en-US" dirty="0" smtClean="0"/>
              <a:t>La Crosse – Tomah, Augusta fiber cuts (~8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Several campuses had (un)planned power events (UW-Platteville, UW-Stevens Point, UW-River Falls, UWC-Marinette, UWC-Baraboo </a:t>
            </a:r>
            <a:r>
              <a:rPr lang="en-US" dirty="0" err="1" smtClean="0"/>
              <a:t>SaukCO</a:t>
            </a:r>
            <a:r>
              <a:rPr lang="en-US" dirty="0" smtClean="0"/>
              <a:t>, UWC-Waukesha)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Workload metrics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34563545"/>
              </p:ext>
            </p:extLst>
          </p:nvPr>
        </p:nvGraphicFramePr>
        <p:xfrm>
          <a:off x="342900" y="1219200"/>
          <a:ext cx="8458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FY15 is a partial year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8481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590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1752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2003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Overall network </a:t>
            </a:r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FY16: 99.66% (with BCN)</a:t>
            </a:r>
          </a:p>
          <a:p>
            <a:pPr marL="0" indent="0">
              <a:buNone/>
            </a:pPr>
            <a:r>
              <a:rPr lang="en-US" sz="4400" dirty="0" smtClean="0"/>
              <a:t>FY16: 99.90% (w/o BCN)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FY17: 99.75% (with BCN)	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FY17: 99.89% (w/o BCN</a:t>
            </a:r>
            <a:endParaRPr lang="en-US" sz="4400" dirty="0"/>
          </a:p>
          <a:p>
            <a:pPr marL="0" indent="0">
              <a:buNone/>
            </a:pPr>
            <a:r>
              <a:rPr lang="en-US" b="0" dirty="0" smtClean="0"/>
              <a:t>Availability </a:t>
            </a:r>
            <a:r>
              <a:rPr lang="en-US" b="0" dirty="0"/>
              <a:t>=  time </a:t>
            </a:r>
            <a:r>
              <a:rPr lang="en-US" b="0" dirty="0" smtClean="0"/>
              <a:t>all campus networks can</a:t>
            </a:r>
          </a:p>
          <a:p>
            <a:pPr marL="0" indent="0">
              <a:buNone/>
            </a:pPr>
            <a:r>
              <a:rPr lang="en-US" b="0" dirty="0"/>
              <a:t>connect to UW-System </a:t>
            </a:r>
            <a:r>
              <a:rPr lang="en-US" b="0" dirty="0" smtClean="0"/>
              <a:t>Network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562600"/>
            <a:ext cx="2800784" cy="185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91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FY16 campus network </a:t>
            </a:r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26962"/>
              </p:ext>
            </p:extLst>
          </p:nvPr>
        </p:nvGraphicFramePr>
        <p:xfrm>
          <a:off x="-2" y="1564058"/>
          <a:ext cx="9077223" cy="4912936"/>
        </p:xfrm>
        <a:graphic>
          <a:graphicData uri="http://schemas.openxmlformats.org/drawingml/2006/table">
            <a:tbl>
              <a:tblPr/>
              <a:tblGrid>
                <a:gridCol w="2128936"/>
                <a:gridCol w="1356905"/>
                <a:gridCol w="1122955"/>
                <a:gridCol w="3111522"/>
                <a:gridCol w="1356905"/>
              </a:tblGrid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UW-Eau Claire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UWC-Baraboo-Sauk County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99.989%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UW-Green Bay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UWC-Barron County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UW-La Crosse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UWC-Fond du Lac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UW-Madison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UWC-Fox Valley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UW-Milwaukee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UWC-Manitowoc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99.825%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UW-Oshkosh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UWC-Marathon County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UW-Parkside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UWC-Marinette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99.994%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UW-Platteville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UWC-Marshfield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UW-River Falls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UWC-Richland Center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99.994%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UW-Stevens Point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UWC-Rock County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99.9996%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UW-Stout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UWC-Sheboygan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99.841%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UW-Superior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UWC-Washington County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99.853%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UW-Whitewater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UWC-Waukesha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99.850%</a:t>
                      </a:r>
                    </a:p>
                  </a:txBody>
                  <a:tcPr marL="17275" marR="17275" marT="17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94522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FY17 campus network </a:t>
            </a:r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29943"/>
              </p:ext>
            </p:extLst>
          </p:nvPr>
        </p:nvGraphicFramePr>
        <p:xfrm>
          <a:off x="47171" y="1828798"/>
          <a:ext cx="9049658" cy="4419604"/>
        </p:xfrm>
        <a:graphic>
          <a:graphicData uri="http://schemas.openxmlformats.org/drawingml/2006/table">
            <a:tbl>
              <a:tblPr/>
              <a:tblGrid>
                <a:gridCol w="2799080"/>
                <a:gridCol w="1220652"/>
                <a:gridCol w="1010194"/>
                <a:gridCol w="2799080"/>
                <a:gridCol w="1220652"/>
              </a:tblGrid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UW-Eau Claire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UWC-Baraboo-Sauk County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99.832%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UW-Green Bay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UWC-Barron County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UW-La Crosse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UWC-Fond du Lac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99.968%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UW-Madison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UWC-Fox Valley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UW-Milwaukee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UWC-Manitowoc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UW-Oshkosh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UWC-Marathon County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UW-Parkside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UWC-Marinette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99.993%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UW-Platteville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UWC-Marshfield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UW-River Falls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UWC-Richland Center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UW-Stevens Point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UWC-Rock County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UW-Stout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UWC-Sheboygan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UW-Superior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UWC-Washington County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UW-Whitewater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UWC-Waukesha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99.953%</a:t>
                      </a:r>
                    </a:p>
                  </a:txBody>
                  <a:tcPr marL="15785" marR="15785" marT="15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1601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113503"/>
              </p:ext>
            </p:extLst>
          </p:nvPr>
        </p:nvGraphicFramePr>
        <p:xfrm>
          <a:off x="152401" y="1097845"/>
          <a:ext cx="8887096" cy="576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294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FY15 is a partial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16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12276</TotalTime>
  <Words>488</Words>
  <Application>Microsoft Office PowerPoint</Application>
  <PresentationFormat>On-screen Show (4:3)</PresentationFormat>
  <Paragraphs>171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UW System 101</vt:lpstr>
      <vt:lpstr>UW System Network Operations Metrics</vt:lpstr>
      <vt:lpstr>FY16 Significant event summary</vt:lpstr>
      <vt:lpstr>FY17 Significant event summary</vt:lpstr>
      <vt:lpstr>Workload metrics</vt:lpstr>
      <vt:lpstr>Overall network availability</vt:lpstr>
      <vt:lpstr>FY16 campus network availability</vt:lpstr>
      <vt:lpstr>FY17 campus network availability</vt:lpstr>
      <vt:lpstr>Root cause analysis</vt:lpstr>
      <vt:lpstr>Questions?</vt:lpstr>
    </vt:vector>
  </TitlesOfParts>
  <Company>UW System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CHRISTIAN, PATRICK L</cp:lastModifiedBy>
  <cp:revision>336</cp:revision>
  <cp:lastPrinted>2014-04-24T17:00:02Z</cp:lastPrinted>
  <dcterms:created xsi:type="dcterms:W3CDTF">2005-09-14T17:31:16Z</dcterms:created>
  <dcterms:modified xsi:type="dcterms:W3CDTF">2017-08-08T17:39:20Z</dcterms:modified>
</cp:coreProperties>
</file>