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Rg st="1" end="9"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03A-25DA-5040-A0C7-A27FF3AC3D0F}" type="datetimeFigureOut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5483-532B-2343-9429-537864BB1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03A-25DA-5040-A0C7-A27FF3AC3D0F}" type="datetimeFigureOut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5483-532B-2343-9429-537864BB1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03A-25DA-5040-A0C7-A27FF3AC3D0F}" type="datetimeFigureOut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5483-532B-2343-9429-537864BB1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03A-25DA-5040-A0C7-A27FF3AC3D0F}" type="datetimeFigureOut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5483-532B-2343-9429-537864BB1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03A-25DA-5040-A0C7-A27FF3AC3D0F}" type="datetimeFigureOut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5483-532B-2343-9429-537864BB1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03A-25DA-5040-A0C7-A27FF3AC3D0F}" type="datetimeFigureOut">
              <a:rPr lang="en-US" smtClean="0"/>
              <a:t>5/23/16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5483-532B-2343-9429-537864BB1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03A-25DA-5040-A0C7-A27FF3AC3D0F}" type="datetimeFigureOut">
              <a:rPr lang="en-US" smtClean="0"/>
              <a:t>5/23/16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5483-532B-2343-9429-537864BB1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03A-25DA-5040-A0C7-A27FF3AC3D0F}" type="datetimeFigureOut">
              <a:rPr lang="en-US" smtClean="0"/>
              <a:t>5/23/16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5483-532B-2343-9429-537864BB1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03A-25DA-5040-A0C7-A27FF3AC3D0F}" type="datetimeFigureOut">
              <a:rPr lang="en-US" smtClean="0"/>
              <a:t>5/23/16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5483-532B-2343-9429-537864BB1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03A-25DA-5040-A0C7-A27FF3AC3D0F}" type="datetimeFigureOut">
              <a:rPr lang="en-US" smtClean="0"/>
              <a:t>5/23/16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5483-532B-2343-9429-537864BB1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03A-25DA-5040-A0C7-A27FF3AC3D0F}" type="datetimeFigureOut">
              <a:rPr lang="en-US" smtClean="0"/>
              <a:t>5/23/16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5483-532B-2343-9429-537864BB1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9303A-25DA-5040-A0C7-A27FF3AC3D0F}" type="datetimeFigureOut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B5483-532B-2343-9429-537864BB11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0592"/>
            <a:ext cx="7772400" cy="1470025"/>
          </a:xfrm>
        </p:spPr>
        <p:txBody>
          <a:bodyPr/>
          <a:lstStyle/>
          <a:p>
            <a:r>
              <a:rPr lang="en-US" dirty="0" smtClean="0"/>
              <a:t>Optical Transport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47625"/>
            <a:ext cx="6400800" cy="1752600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UWSys</a:t>
            </a:r>
            <a:r>
              <a:rPr lang="en-US" sz="2400" dirty="0" smtClean="0">
                <a:solidFill>
                  <a:schemeClr val="tx1"/>
                </a:solidFill>
              </a:rPr>
              <a:t> Net Tech Meeting, 5/23/16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Bill Jensen (WEJ)</a:t>
            </a:r>
          </a:p>
          <a:p>
            <a:endParaRPr lang="en-US" dirty="0"/>
          </a:p>
        </p:txBody>
      </p:sp>
      <p:pic>
        <p:nvPicPr>
          <p:cNvPr id="4" name="Picture 3" descr="4001119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717" y="306994"/>
            <a:ext cx="5594704" cy="27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00" y="274638"/>
            <a:ext cx="545211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DWDM Transport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L1 Transport Review</a:t>
            </a:r>
          </a:p>
          <a:p>
            <a:r>
              <a:rPr lang="en-US" dirty="0" smtClean="0"/>
              <a:t>Transport Management</a:t>
            </a:r>
          </a:p>
          <a:p>
            <a:r>
              <a:rPr lang="en-US" dirty="0" smtClean="0"/>
              <a:t>Software Status</a:t>
            </a:r>
          </a:p>
          <a:p>
            <a:r>
              <a:rPr lang="en-US" dirty="0" smtClean="0"/>
              <a:t>Future Upgrades</a:t>
            </a:r>
            <a:endParaRPr lang="en-US" dirty="0"/>
          </a:p>
        </p:txBody>
      </p:sp>
      <p:pic>
        <p:nvPicPr>
          <p:cNvPr id="4" name="Picture 3" descr="88172612157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537" y="152401"/>
            <a:ext cx="3234062" cy="226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8700" cy="1683216"/>
          </a:xfrm>
        </p:spPr>
        <p:txBody>
          <a:bodyPr/>
          <a:lstStyle/>
          <a:p>
            <a:r>
              <a:rPr lang="en-US" dirty="0" smtClean="0"/>
              <a:t>L1 Transport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17788"/>
            <a:ext cx="8229600" cy="3508375"/>
          </a:xfrm>
        </p:spPr>
        <p:txBody>
          <a:bodyPr/>
          <a:lstStyle/>
          <a:p>
            <a:r>
              <a:rPr lang="en-US" dirty="0" smtClean="0"/>
              <a:t>Long haul is </a:t>
            </a:r>
            <a:r>
              <a:rPr lang="en-US" dirty="0" err="1" smtClean="0"/>
              <a:t>Infinera</a:t>
            </a:r>
            <a:r>
              <a:rPr lang="en-US" dirty="0" smtClean="0"/>
              <a:t> DTC/XTC/OTC equipment </a:t>
            </a:r>
          </a:p>
          <a:p>
            <a:r>
              <a:rPr lang="en-US" dirty="0" smtClean="0"/>
              <a:t>Also comprised of </a:t>
            </a:r>
            <a:r>
              <a:rPr lang="en-US" dirty="0" err="1" smtClean="0"/>
              <a:t>Infinera</a:t>
            </a:r>
            <a:r>
              <a:rPr lang="en-US" dirty="0" smtClean="0"/>
              <a:t> ATN metro nodes </a:t>
            </a:r>
          </a:p>
          <a:p>
            <a:r>
              <a:rPr lang="en-US" dirty="0" smtClean="0"/>
              <a:t>Passive per-span Snazzy </a:t>
            </a:r>
            <a:r>
              <a:rPr lang="en-US" dirty="0" err="1" smtClean="0"/>
              <a:t>muxes</a:t>
            </a:r>
            <a:endParaRPr lang="en-US" dirty="0" smtClean="0"/>
          </a:p>
          <a:p>
            <a:r>
              <a:rPr lang="en-US" dirty="0" smtClean="0"/>
              <a:t>Local passive DWDM/CWDM </a:t>
            </a:r>
            <a:r>
              <a:rPr lang="en-US" dirty="0" err="1" smtClean="0"/>
              <a:t>muxes</a:t>
            </a:r>
            <a:endParaRPr lang="en-US" dirty="0"/>
          </a:p>
        </p:txBody>
      </p:sp>
      <p:pic>
        <p:nvPicPr>
          <p:cNvPr id="4" name="Picture 3" descr="l1-t-r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0" y="217488"/>
            <a:ext cx="33909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35" y="548027"/>
            <a:ext cx="5291923" cy="13039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Transport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1652"/>
            <a:ext cx="8229600" cy="35245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Long haul and metro </a:t>
            </a:r>
            <a:r>
              <a:rPr lang="en-US" dirty="0" err="1" smtClean="0"/>
              <a:t>Infinera</a:t>
            </a:r>
            <a:r>
              <a:rPr lang="en-US" dirty="0" smtClean="0"/>
              <a:t> devices are managed using </a:t>
            </a:r>
            <a:r>
              <a:rPr lang="en-US" dirty="0" err="1" smtClean="0"/>
              <a:t>Infinera</a:t>
            </a:r>
            <a:r>
              <a:rPr lang="en-US" dirty="0" smtClean="0"/>
              <a:t> Digital Network Administrator (DNA)</a:t>
            </a:r>
          </a:p>
          <a:p>
            <a:r>
              <a:rPr lang="en-US" dirty="0" smtClean="0"/>
              <a:t>Local </a:t>
            </a:r>
            <a:r>
              <a:rPr lang="en-US" dirty="0" err="1" smtClean="0"/>
              <a:t>muxed</a:t>
            </a:r>
            <a:r>
              <a:rPr lang="en-US" dirty="0" smtClean="0"/>
              <a:t> and Snazzy </a:t>
            </a:r>
            <a:r>
              <a:rPr lang="en-US" dirty="0" err="1" smtClean="0"/>
              <a:t>muxed</a:t>
            </a:r>
            <a:r>
              <a:rPr lang="en-US" dirty="0" smtClean="0"/>
              <a:t> spans rely on standard router and switch management practices to determine status and health of optical spans.</a:t>
            </a:r>
          </a:p>
        </p:txBody>
      </p:sp>
      <p:pic>
        <p:nvPicPr>
          <p:cNvPr id="4" name="Picture 3" descr="0470x02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499" y="274637"/>
            <a:ext cx="3227301" cy="2327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6294"/>
            <a:ext cx="6219441" cy="1143000"/>
          </a:xfrm>
        </p:spPr>
        <p:txBody>
          <a:bodyPr/>
          <a:lstStyle/>
          <a:p>
            <a:r>
              <a:rPr lang="en-US" dirty="0" smtClean="0"/>
              <a:t>OOB Network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0613"/>
            <a:ext cx="8229600" cy="41947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Out of band network access is architected into each system to allow for accessing network devices during periods of planned and unplanned (fiber) outages</a:t>
            </a:r>
          </a:p>
          <a:p>
            <a:r>
              <a:rPr lang="en-US" dirty="0" smtClean="0"/>
              <a:t>Cisco 1921 integrated services routers for UWSYSNET </a:t>
            </a:r>
            <a:endParaRPr lang="en-US" dirty="0" smtClean="0"/>
          </a:p>
          <a:p>
            <a:r>
              <a:rPr lang="en-US" dirty="0" smtClean="0"/>
              <a:t>Cisco 1811 integrated services routers for BOREAS</a:t>
            </a:r>
          </a:p>
          <a:p>
            <a:pPr lvl="1"/>
            <a:r>
              <a:rPr lang="en-US" dirty="0" smtClean="0"/>
              <a:t>EOL so we need a suitable replacement</a:t>
            </a:r>
          </a:p>
        </p:txBody>
      </p:sp>
      <p:pic>
        <p:nvPicPr>
          <p:cNvPr id="4" name="Picture 3" descr="outofband_networking_a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586" y="221724"/>
            <a:ext cx="2301214" cy="2221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0187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Infinera</a:t>
            </a:r>
            <a:r>
              <a:rPr lang="en-US" dirty="0" smtClean="0"/>
              <a:t> Software Updates</a:t>
            </a:r>
            <a:endParaRPr lang="en-US" dirty="0"/>
          </a:p>
        </p:txBody>
      </p:sp>
      <p:pic>
        <p:nvPicPr>
          <p:cNvPr id="4" name="Picture 3" descr="system_upd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505" y="151173"/>
            <a:ext cx="2248294" cy="20753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8481"/>
            <a:ext cx="8229600" cy="42476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DNA was running at 8.2.1 until August 2015</a:t>
            </a:r>
          </a:p>
          <a:p>
            <a:pPr lvl="1"/>
            <a:r>
              <a:rPr lang="en-US" dirty="0" smtClean="0"/>
              <a:t>Upgraded to 10.1 8/10/15</a:t>
            </a:r>
          </a:p>
          <a:p>
            <a:pPr lvl="1"/>
            <a:r>
              <a:rPr lang="en-US" dirty="0" smtClean="0"/>
              <a:t>Upgrade to 11.0.2 began 9/29/15</a:t>
            </a:r>
          </a:p>
          <a:p>
            <a:r>
              <a:rPr lang="en-US" dirty="0" smtClean="0"/>
              <a:t>DTC/XTC network nodes were running on IQNOS 8.2.1_0449 until mid-2015</a:t>
            </a:r>
          </a:p>
          <a:p>
            <a:pPr lvl="1"/>
            <a:r>
              <a:rPr lang="en-US" dirty="0" smtClean="0"/>
              <a:t>Upgraded to 9.0.4 10/4/15</a:t>
            </a:r>
          </a:p>
          <a:p>
            <a:pPr lvl="1"/>
            <a:r>
              <a:rPr lang="en-US" dirty="0" smtClean="0"/>
              <a:t>Upgraded to 11.0.3 10/25/15</a:t>
            </a:r>
          </a:p>
          <a:p>
            <a:r>
              <a:rPr lang="en-US" dirty="0" smtClean="0"/>
              <a:t>Next upgrade no earlier than summer.  Will take on the “new” </a:t>
            </a:r>
            <a:r>
              <a:rPr lang="en-US" dirty="0" err="1" smtClean="0"/>
              <a:t>year.quarter</a:t>
            </a:r>
            <a:r>
              <a:rPr lang="en-US" dirty="0" smtClean="0"/>
              <a:t> format (e.g. 16.2)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CWDM Overlay</a:t>
            </a:r>
            <a:endParaRPr lang="en-US" dirty="0"/>
          </a:p>
        </p:txBody>
      </p:sp>
      <p:pic>
        <p:nvPicPr>
          <p:cNvPr id="4" name="Content Placeholder 3" descr="UWSysNet-FoxValley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81" b="-281"/>
          <a:stretch>
            <a:fillRect/>
          </a:stretch>
        </p:blipFill>
        <p:spPr>
          <a:xfrm>
            <a:off x="132300" y="1582558"/>
            <a:ext cx="8931103" cy="49117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6-05-23 at 10.49.35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739" r="-40739"/>
          <a:stretch>
            <a:fillRect/>
          </a:stretch>
        </p:blipFill>
        <p:spPr>
          <a:xfrm>
            <a:off x="-1536036" y="319358"/>
            <a:ext cx="11466603" cy="630619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657" y="733424"/>
            <a:ext cx="4382502" cy="509823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UWSysnet</a:t>
            </a:r>
            <a:r>
              <a:rPr lang="en-US" sz="2800" dirty="0" smtClean="0"/>
              <a:t> </a:t>
            </a:r>
            <a:r>
              <a:rPr lang="en-US" sz="2800" dirty="0" err="1" smtClean="0"/>
              <a:t>Infinera</a:t>
            </a:r>
            <a:r>
              <a:rPr lang="en-US" sz="2800" dirty="0" smtClean="0"/>
              <a:t> Transport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5-23 at 10.42.1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617" y="274638"/>
            <a:ext cx="5759676" cy="6372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514" y="274638"/>
            <a:ext cx="4656891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UWSysnet</a:t>
            </a:r>
            <a:r>
              <a:rPr lang="en-US" sz="3200" dirty="0" smtClean="0"/>
              <a:t> View in DNA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241</Words>
  <Application>Microsoft Macintosh PowerPoint</Application>
  <PresentationFormat>On-screen Show (4:3)</PresentationFormat>
  <Paragraphs>32</Paragraphs>
  <Slides>9</Slides>
  <Notes>0</Notes>
  <HiddenSlides>3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Optical Transport Review</vt:lpstr>
      <vt:lpstr>DWDM Transport Status</vt:lpstr>
      <vt:lpstr>L1 Transport Review</vt:lpstr>
      <vt:lpstr>Transport Management</vt:lpstr>
      <vt:lpstr>OOB Network Devices</vt:lpstr>
      <vt:lpstr>Infinera Software Updates</vt:lpstr>
      <vt:lpstr>CWDM Overlay</vt:lpstr>
      <vt:lpstr>UWSysnet Infinera Transport</vt:lpstr>
      <vt:lpstr>UWSysnet View in DNA</vt:lpstr>
    </vt:vector>
  </TitlesOfParts>
  <Company>University of WI - Madison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Jensen</dc:creator>
  <cp:lastModifiedBy>Bill Jensen</cp:lastModifiedBy>
  <cp:revision>9</cp:revision>
  <dcterms:created xsi:type="dcterms:W3CDTF">2016-05-23T13:28:30Z</dcterms:created>
  <dcterms:modified xsi:type="dcterms:W3CDTF">2016-05-23T16:08:14Z</dcterms:modified>
</cp:coreProperties>
</file>