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tags/tag11.xml" ContentType="application/vnd.openxmlformats-officedocument.presentationml.tags+xml"/>
  <Override PartName="/ppt/tags/tag30.xml" ContentType="application/vnd.openxmlformats-officedocument.presentationml.tags+xml"/>
  <Override PartName="/ppt/tags/tag1.xml" ContentType="application/vnd.openxmlformats-officedocument.presentationml.tags+xml"/>
  <Override PartName="/ppt/tags/tag46.xml" ContentType="application/vnd.openxmlformats-officedocument.presentationml.tags+xml"/>
  <Override PartName="/ppt/tags/tag27.xml" ContentType="application/vnd.openxmlformats-officedocument.presentationml.tags+xml"/>
  <Default Extension="bin" ContentType="application/vnd.openxmlformats-officedocument.presentationml.printerSettings"/>
  <Override PartName="/ppt/tags/tag65.xml" ContentType="application/vnd.openxmlformats-officedocument.presentationml.tags+xml"/>
  <Override PartName="/ppt/tags/tag70.xml" ContentType="application/vnd.openxmlformats-officedocument.presentationml.tags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tags/tag15.xml" ContentType="application/vnd.openxmlformats-officedocument.presentationml.tags+xml"/>
  <Override PartName="/ppt/slides/slide3.xml" ContentType="application/vnd.openxmlformats-officedocument.presentationml.slide+xml"/>
  <Override PartName="/ppt/tags/tag53.xml" ContentType="application/vnd.openxmlformats-officedocument.presentationml.tags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tags/tag34.xml" ContentType="application/vnd.openxmlformats-officedocument.presentationml.tags+xml"/>
  <Override PartName="/ppt/theme/theme1.xml" ContentType="application/vnd.openxmlformats-officedocument.theme+xml"/>
  <Override PartName="/ppt/tags/tag20.xml" ContentType="application/vnd.openxmlformats-officedocument.presentationml.tags+xml"/>
  <Override PartName="/ppt/tags/tag5.xml" ContentType="application/vnd.openxmlformats-officedocument.presentationml.tags+xml"/>
  <Override PartName="/ppt/tags/tag69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9.xml" ContentType="application/vnd.openxmlformats-officedocument.presentationml.tags+xml"/>
  <Override PartName="/ppt/tags/tag38.xml" ContentType="application/vnd.openxmlformats-officedocument.presentationml.tags+xml"/>
  <Override PartName="/ppt/tags/tag57.xml" ContentType="application/vnd.openxmlformats-officedocument.presentationml.tags+xml"/>
  <Override PartName="/ppt/slideLayouts/slideLayout5.xml" ContentType="application/vnd.openxmlformats-officedocument.presentationml.slideLayout+xml"/>
  <Override PartName="/ppt/slides/slide27.xml" ContentType="application/vnd.openxmlformats-officedocument.presentationml.slide+xml"/>
  <Override PartName="/ppt/tags/tag9.xml" ContentType="application/vnd.openxmlformats-officedocument.presentationml.tags+xml"/>
  <Override PartName="/ppt/slides/slide11.xml" ContentType="application/vnd.openxmlformats-officedocument.presentationml.slide+xml"/>
  <Override PartName="/ppt/tags/tag24.xml" ContentType="application/vnd.openxmlformats-officedocument.presentationml.tags+xml"/>
  <Override PartName="/ppt/tags/tag43.xml" ContentType="application/vnd.openxmlformats-officedocument.presentationml.tags+xml"/>
  <Override PartName="/ppt/tags/tag62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5.xml" ContentType="application/vnd.openxmlformats-officedocument.presentationml.slide+xml"/>
  <Override PartName="/ppt/tags/tag12.xml" ContentType="application/vnd.openxmlformats-officedocument.presentationml.tags+xml"/>
  <Override PartName="/ppt/tags/tag31.xml" ContentType="application/vnd.openxmlformats-officedocument.presentationml.tags+xml"/>
  <Override PartName="/ppt/tags/tag50.xml" ContentType="application/vnd.openxmlformats-officedocument.presentationml.tags+xml"/>
  <Override PartName="/ppt/tags/tag47.xml" ContentType="application/vnd.openxmlformats-officedocument.presentationml.tags+xml"/>
  <Override PartName="/ppt/slides/slide20.xml" ContentType="application/vnd.openxmlformats-officedocument.presentationml.slide+xml"/>
  <Override PartName="/ppt/tags/tag2.xml" ContentType="application/vnd.openxmlformats-officedocument.presentationml.tags+xml"/>
  <Override PartName="/ppt/tags/tag28.xml" ContentType="application/vnd.openxmlformats-officedocument.presentationml.tags+xml"/>
  <Override PartName="/ppt/tags/tag66.xml" ContentType="application/vnd.openxmlformats-officedocument.presentationml.tags+xml"/>
  <Override PartName="/ppt/presProps.xml" ContentType="application/vnd.openxmlformats-officedocument.presentationml.presProps+xml"/>
  <Override PartName="/ppt/tags/tag71.xml" ContentType="application/vnd.openxmlformats-officedocument.presentationml.tags+xml"/>
  <Override PartName="/ppt/slides/slide19.xml" ContentType="application/vnd.openxmlformats-officedocument.presentationml.slide+xml"/>
  <Override PartName="/ppt/tags/tag16.xml" ContentType="application/vnd.openxmlformats-officedocument.presentationml.tags+xml"/>
  <Override PartName="/ppt/slides/slide4.xml" ContentType="application/vnd.openxmlformats-officedocument.presentationml.slide+xml"/>
  <Override PartName="/ppt/tags/tag54.xml" ContentType="application/vnd.openxmlformats-officedocument.presentationml.tags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tags/tag35.xml" ContentType="application/vnd.openxmlformats-officedocument.presentationml.tags+xml"/>
  <Override PartName="/ppt/theme/theme2.xml" ContentType="application/vnd.openxmlformats-officedocument.theme+xml"/>
  <Override PartName="/ppt/tags/tag21.xml" ContentType="application/vnd.openxmlformats-officedocument.presentationml.tags+xml"/>
  <Override PartName="/ppt/tags/tag40.xml" ContentType="application/vnd.openxmlformats-officedocument.presentationml.tags+xml"/>
  <Override PartName="/ppt/handoutMasters/handoutMaster1.xml" ContentType="application/vnd.openxmlformats-officedocument.presentationml.handoutMaster+xml"/>
  <Override PartName="/ppt/tags/tag6.xml" ContentType="application/vnd.openxmlformats-officedocument.presentationml.tags+xml"/>
  <Override PartName="/ppt/tags/tag73.xml" ContentType="application/vnd.openxmlformats-officedocument.presentationml.tags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Default Extension="jpeg" ContentType="image/jpeg"/>
  <Override PartName="/ppt/tags/tag39.xml" ContentType="application/vnd.openxmlformats-officedocument.presentationml.tags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tags/tag58.xml" ContentType="application/vnd.openxmlformats-officedocument.presentationml.tags+xml"/>
  <Override PartName="/ppt/slideLayouts/slideLayout6.xml" ContentType="application/vnd.openxmlformats-officedocument.presentationml.slideLayout+xml"/>
  <Override PartName="/ppt/tags/tag25.xml" ContentType="application/vnd.openxmlformats-officedocument.presentationml.tags+xml"/>
  <Override PartName="/ppt/tags/tag44.xml" ContentType="application/vnd.openxmlformats-officedocument.presentationml.tags+xml"/>
  <Override PartName="/ppt/tags/tag63.xml" ContentType="application/vnd.openxmlformats-officedocument.presentationml.tags+xml"/>
  <Default Extension="emf" ContentType="image/x-emf"/>
  <Default Extension="rels" ContentType="application/vnd.openxmlformats-package.relationships+xml"/>
  <Override PartName="/ppt/slides/slide16.xml" ContentType="application/vnd.openxmlformats-officedocument.presentationml.slide+xml"/>
  <Override PartName="/ppt/tags/tag13.xml" ContentType="application/vnd.openxmlformats-officedocument.presentationml.tags+xml"/>
  <Override PartName="/ppt/tags/tag32.xml" ContentType="application/vnd.openxmlformats-officedocument.presentationml.tags+xml"/>
  <Override PartName="/ppt/tags/tag3.xml" ContentType="application/vnd.openxmlformats-officedocument.presentationml.tags+xml"/>
  <Override PartName="/ppt/tags/tag48.xml" ContentType="application/vnd.openxmlformats-officedocument.presentationml.tags+xml"/>
  <Override PartName="/ppt/slides/slide21.xml" ContentType="application/vnd.openxmlformats-officedocument.presentationml.slide+xml"/>
  <Override PartName="/ppt/tags/tag29.xml" ContentType="application/vnd.openxmlformats-officedocument.presentationml.tags+xml"/>
  <Override PartName="/ppt/slides/slide1.xml" ContentType="application/vnd.openxmlformats-officedocument.presentationml.slide+xml"/>
  <Override PartName="/ppt/tags/tag51.xml" ContentType="application/vnd.openxmlformats-officedocument.presentationml.tags+xml"/>
  <Override PartName="/ppt/tags/tag67.xml" ContentType="application/vnd.openxmlformats-officedocument.presentationml.tags+xml"/>
  <Override PartName="/ppt/tags/tag72.xml" ContentType="application/vnd.openxmlformats-officedocument.presentationml.tags+xml"/>
  <Override PartName="/ppt/tags/tag17.xml" ContentType="application/vnd.openxmlformats-officedocument.presentationml.tags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tags/tag55.xml" ContentType="application/vnd.openxmlformats-officedocument.presentationml.tags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tags/tag36.xml" ContentType="application/vnd.openxmlformats-officedocument.presentationml.tags+xml"/>
  <Override PartName="/ppt/tags/tag22.xml" ContentType="application/vnd.openxmlformats-officedocument.presentationml.tags+xml"/>
  <Override PartName="/ppt/theme/theme3.xml" ContentType="application/vnd.openxmlformats-officedocument.theme+xml"/>
  <Override PartName="/ppt/tags/tag60.xml" ContentType="application/vnd.openxmlformats-officedocument.presentationml.tags+xml"/>
  <Override PartName="/ppt/tags/tag7.xml" ContentType="application/vnd.openxmlformats-officedocument.presentationml.tags+xml"/>
  <Override PartName="/ppt/tags/tag41.xml" ContentType="application/vnd.openxmlformats-officedocument.presentationml.tags+xml"/>
  <Override PartName="/ppt/slideLayouts/slideLayout12.xml" ContentType="application/vnd.openxmlformats-officedocument.presentationml.slideLayout+xml"/>
  <Override PartName="/ppt/tags/tag74.xml" ContentType="application/vnd.openxmlformats-officedocument.presentationml.tags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tags/tag59.xml" ContentType="application/vnd.openxmlformats-officedocument.presentationml.tags+xml"/>
  <Override PartName="/ppt/slideLayouts/slideLayout7.xml" ContentType="application/vnd.openxmlformats-officedocument.presentationml.slideLayout+xml"/>
  <Override PartName="/ppt/tags/tag26.xml" ContentType="application/vnd.openxmlformats-officedocument.presentationml.tags+xml"/>
  <Override PartName="/ppt/tags/tag45.xml" ContentType="application/vnd.openxmlformats-officedocument.presentationml.tags+xml"/>
  <Override PartName="/ppt/tags/tag10.xml" ContentType="application/vnd.openxmlformats-officedocument.presentationml.tags+xml"/>
  <Override PartName="/ppt/viewProps.xml" ContentType="application/vnd.openxmlformats-officedocument.presentationml.viewProps+xml"/>
  <Override PartName="/ppt/tags/tag64.xml" ContentType="application/vnd.openxmlformats-officedocument.presentationml.tags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presentation.xml" ContentType="application/vnd.openxmlformats-officedocument.presentationml.presentation.main+xml"/>
  <Override PartName="/ppt/tags/tag14.xml" ContentType="application/vnd.openxmlformats-officedocument.presentationml.tags+xml"/>
  <Override PartName="/ppt/tags/tag33.xml" ContentType="application/vnd.openxmlformats-officedocument.presentationml.tags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tags/tag52.xml" ContentType="application/vnd.openxmlformats-officedocument.presentationml.tags+xml"/>
  <Override PartName="/ppt/tags/tag49.xml" ContentType="application/vnd.openxmlformats-officedocument.presentationml.tags+xml"/>
  <Override PartName="/ppt/slides/slide22.xml" ContentType="application/vnd.openxmlformats-officedocument.presentationml.slide+xml"/>
  <Override PartName="/ppt/tags/tag68.xml" ContentType="application/vnd.openxmlformats-officedocument.presentationml.tags+xml"/>
  <Override PartName="/ppt/tags/tag18.xml" ContentType="application/vnd.openxmlformats-officedocument.presentationml.tags+xml"/>
  <Override PartName="/ppt/tags/tag37.xml" ContentType="application/vnd.openxmlformats-officedocument.presentationml.tags+xml"/>
  <Override PartName="/ppt/tags/tag56.xml" ContentType="application/vnd.openxmlformats-officedocument.presentationml.tags+xml"/>
  <Override PartName="/ppt/slideLayouts/slideLayout4.xml" ContentType="application/vnd.openxmlformats-officedocument.presentationml.slideLayout+xml"/>
  <Override PartName="/ppt/slides/slide26.xml" ContentType="application/vnd.openxmlformats-officedocument.presentationml.slide+xml"/>
  <Override PartName="/ppt/tags/tag8.xml" ContentType="application/vnd.openxmlformats-officedocument.presentationml.tags+xml"/>
  <Override PartName="/ppt/slides/slide10.xml" ContentType="application/vnd.openxmlformats-officedocument.presentationml.slide+xml"/>
  <Override PartName="/ppt/tags/tag23.xml" ContentType="application/vnd.openxmlformats-officedocument.presentationml.tags+xml"/>
  <Override PartName="/ppt/tags/tag42.xml" ContentType="application/vnd.openxmlformats-officedocument.presentationml.tags+xml"/>
  <Override PartName="/ppt/tags/tag61.xml" ContentType="application/vnd.openxmlformats-officedocument.presentationml.tags+xml"/>
  <Override PartName="/ppt/slides/slide6.xml" ContentType="application/vnd.openxmlformats-officedocument.presentationml.slide+xml"/>
  <Override PartName="/ppt/tags/tag75.xml" ContentType="application/vnd.openxmlformats-officedocument.presentationml.tags+xml"/>
  <Override PartName="/ppt/slideLayouts/slideLayout13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7" r:id="rId2"/>
    <p:sldId id="273" r:id="rId3"/>
    <p:sldId id="271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5" r:id="rId12"/>
    <p:sldId id="278" r:id="rId13"/>
    <p:sldId id="279" r:id="rId14"/>
    <p:sldId id="276" r:id="rId15"/>
    <p:sldId id="275" r:id="rId16"/>
    <p:sldId id="280" r:id="rId17"/>
    <p:sldId id="281" r:id="rId18"/>
    <p:sldId id="266" r:id="rId19"/>
    <p:sldId id="277" r:id="rId20"/>
    <p:sldId id="274" r:id="rId21"/>
    <p:sldId id="284" r:id="rId22"/>
    <p:sldId id="270" r:id="rId23"/>
    <p:sldId id="283" r:id="rId24"/>
    <p:sldId id="282" r:id="rId25"/>
    <p:sldId id="269" r:id="rId26"/>
    <p:sldId id="267" r:id="rId27"/>
    <p:sldId id="268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EBBD54"/>
    <a:srgbClr val="B70000"/>
    <a:srgbClr val="B70014"/>
    <a:srgbClr val="7B0000"/>
    <a:srgbClr val="DB0014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20934" autoAdjust="0"/>
    <p:restoredTop sz="96010" autoAdjust="0"/>
  </p:normalViewPr>
  <p:slideViewPr>
    <p:cSldViewPr snapToGrid="0" snapToObjects="1">
      <p:cViewPr>
        <p:scale>
          <a:sx n="150" d="100"/>
          <a:sy n="150" d="100"/>
        </p:scale>
        <p:origin x="-144" y="-88"/>
      </p:cViewPr>
      <p:guideLst>
        <p:guide orient="horz" pos="1115"/>
        <p:guide orient="horz" pos="285"/>
        <p:guide orient="horz" pos="683"/>
        <p:guide pos="5659"/>
        <p:guide pos="286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87D7A9-0296-424D-8FBD-38A5210C59F4}" type="datetimeFigureOut">
              <a:rPr lang="en-US" smtClean="0"/>
              <a:pPr/>
              <a:t>9/23/15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6721E7-4DBE-BC44-988D-4128EE48D5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238131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1265E-45E4-914C-9FA3-8ECF266E0A83}" type="datetimeFigureOut">
              <a:rPr lang="en-US" smtClean="0"/>
              <a:pPr/>
              <a:t>9/23/15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6B9835-DA8B-D845-BA8B-2F9596FD26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301528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</a:t>
            </a:r>
            <a:r>
              <a:rPr lang="en-US" baseline="0" dirty="0" smtClean="0"/>
              <a:t> the name of time, will limit the discussion to lit </a:t>
            </a:r>
            <a:r>
              <a:rPr lang="en-US" baseline="0" dirty="0" err="1" smtClean="0"/>
              <a:t>wdm</a:t>
            </a:r>
            <a:r>
              <a:rPr lang="en-US" baseline="0" dirty="0" smtClean="0"/>
              <a:t> transports.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B9835-DA8B-D845-BA8B-2F9596FD2688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2007 </a:t>
            </a:r>
            <a:r>
              <a:rPr lang="en-US" dirty="0" err="1" smtClean="0"/>
              <a:t>Boreasnet</a:t>
            </a:r>
            <a:r>
              <a:rPr lang="en-US" dirty="0" smtClean="0"/>
              <a:t> turned up. 100G capacity (OCG5) </a:t>
            </a:r>
          </a:p>
          <a:p>
            <a:r>
              <a:rPr lang="en-US" dirty="0" smtClean="0"/>
              <a:t>2008-2009 OCG3 added for upgrade to 200G</a:t>
            </a:r>
          </a:p>
          <a:p>
            <a:r>
              <a:rPr lang="en-US" dirty="0" smtClean="0"/>
              <a:t>2011-2013 </a:t>
            </a:r>
            <a:r>
              <a:rPr lang="en-US" dirty="0" err="1" smtClean="0"/>
              <a:t>bccb</a:t>
            </a:r>
            <a:r>
              <a:rPr lang="en-US" dirty="0" smtClean="0"/>
              <a:t> equipment was used to enhance select </a:t>
            </a:r>
            <a:r>
              <a:rPr lang="en-US" dirty="0" err="1" smtClean="0"/>
              <a:t>wisconsin</a:t>
            </a:r>
            <a:r>
              <a:rPr lang="en-US" dirty="0" smtClean="0"/>
              <a:t> segments and build up 100G transport </a:t>
            </a:r>
            <a:r>
              <a:rPr lang="en-US" dirty="0" err="1" smtClean="0"/>
              <a:t>uwec</a:t>
            </a:r>
            <a:r>
              <a:rPr lang="en-US" dirty="0" smtClean="0"/>
              <a:t>-&gt;</a:t>
            </a:r>
            <a:r>
              <a:rPr lang="en-US" dirty="0" err="1" smtClean="0"/>
              <a:t>uwgb</a:t>
            </a:r>
            <a:r>
              <a:rPr lang="en-US" dirty="0" smtClean="0"/>
              <a:t>-&gt;</a:t>
            </a:r>
            <a:r>
              <a:rPr lang="en-US" dirty="0" err="1" smtClean="0"/>
              <a:t>uwm</a:t>
            </a:r>
            <a:r>
              <a:rPr lang="en-US" dirty="0" smtClean="0"/>
              <a:t>. metro class gear was used to light up 10G services from </a:t>
            </a:r>
            <a:r>
              <a:rPr lang="en-US" dirty="0" err="1" smtClean="0"/>
              <a:t>uwmad</a:t>
            </a:r>
            <a:r>
              <a:rPr lang="en-US" dirty="0" smtClean="0"/>
              <a:t>-&gt;</a:t>
            </a:r>
            <a:r>
              <a:rPr lang="en-US" dirty="0" err="1" smtClean="0"/>
              <a:t>uwo</a:t>
            </a:r>
            <a:r>
              <a:rPr lang="en-US" dirty="0" smtClean="0"/>
              <a:t>-&gt;</a:t>
            </a:r>
            <a:r>
              <a:rPr lang="en-US" dirty="0" err="1" smtClean="0"/>
              <a:t>uwgb</a:t>
            </a:r>
            <a:endParaRPr lang="en-US" dirty="0" smtClean="0"/>
          </a:p>
          <a:p>
            <a:r>
              <a:rPr lang="en-US" dirty="0" err="1" smtClean="0"/>
              <a:t>Boreasnet</a:t>
            </a:r>
            <a:r>
              <a:rPr lang="en-US" dirty="0" smtClean="0"/>
              <a:t> had</a:t>
            </a:r>
            <a:r>
              <a:rPr lang="en-US" baseline="0" dirty="0" smtClean="0"/>
              <a:t> 200G of capacity along long most segments in early 2013.  </a:t>
            </a:r>
            <a:r>
              <a:rPr lang="en-US" baseline="0" dirty="0" err="1" smtClean="0"/>
              <a:t>bccb</a:t>
            </a:r>
            <a:r>
              <a:rPr lang="en-US" baseline="0" dirty="0" smtClean="0"/>
              <a:t> long haul segments were 100G and increased some </a:t>
            </a:r>
            <a:r>
              <a:rPr lang="en-US" baseline="0" dirty="0" err="1" smtClean="0"/>
              <a:t>boreas</a:t>
            </a:r>
            <a:r>
              <a:rPr lang="en-US" baseline="0" dirty="0" smtClean="0"/>
              <a:t> segments to 300G</a:t>
            </a:r>
          </a:p>
          <a:p>
            <a:r>
              <a:rPr lang="en-US" dirty="0" smtClean="0"/>
              <a:t>Boreas added 500G layer, bringing the </a:t>
            </a:r>
            <a:r>
              <a:rPr lang="en-US" dirty="0" err="1" smtClean="0"/>
              <a:t>longhaul</a:t>
            </a:r>
            <a:r>
              <a:rPr lang="en-US" dirty="0" smtClean="0"/>
              <a:t> capacity to 700G. </a:t>
            </a:r>
            <a:r>
              <a:rPr lang="en-US" dirty="0" err="1" smtClean="0"/>
              <a:t>xtc</a:t>
            </a:r>
            <a:r>
              <a:rPr lang="en-US" dirty="0" smtClean="0"/>
              <a:t> installs beginning mid-2013, ending fall 2014</a:t>
            </a:r>
          </a:p>
          <a:p>
            <a:endParaRPr lang="en-US" baseline="0" dirty="0" smtClean="0"/>
          </a:p>
          <a:p>
            <a:r>
              <a:rPr lang="en-US" dirty="0" err="1" smtClean="0"/>
              <a:t>bccb</a:t>
            </a:r>
            <a:r>
              <a:rPr lang="en-US" dirty="0" smtClean="0"/>
              <a:t> and other non-</a:t>
            </a:r>
            <a:r>
              <a:rPr lang="en-US" dirty="0" err="1" smtClean="0"/>
              <a:t>uw</a:t>
            </a:r>
            <a:r>
              <a:rPr lang="en-US" dirty="0" smtClean="0"/>
              <a:t> shared equipment was removed and replaced with </a:t>
            </a:r>
            <a:r>
              <a:rPr lang="en-US" dirty="0" err="1" smtClean="0"/>
              <a:t>uw</a:t>
            </a:r>
            <a:r>
              <a:rPr lang="en-US" dirty="0" smtClean="0"/>
              <a:t>-owned equipment along paths needed</a:t>
            </a:r>
            <a:r>
              <a:rPr lang="en-US" baseline="0" dirty="0" smtClean="0"/>
              <a:t> for </a:t>
            </a:r>
            <a:r>
              <a:rPr lang="en-US" baseline="0" dirty="0" err="1" smtClean="0"/>
              <a:t>uwsystem</a:t>
            </a:r>
            <a:r>
              <a:rPr lang="en-US" baseline="0" dirty="0" smtClean="0"/>
              <a:t> circuits</a:t>
            </a:r>
            <a:r>
              <a:rPr lang="en-US" dirty="0" smtClean="0"/>
              <a:t>. removing said non-</a:t>
            </a:r>
            <a:r>
              <a:rPr lang="en-US" dirty="0" err="1" smtClean="0"/>
              <a:t>uw</a:t>
            </a:r>
            <a:r>
              <a:rPr lang="en-US" dirty="0" smtClean="0"/>
              <a:t> owned equipment from the existing service path left some significant gaps in the network.  the gaps were refilled with equal or improved infrastructure</a:t>
            </a:r>
          </a:p>
          <a:p>
            <a:endParaRPr lang="en-US" dirty="0" smtClean="0"/>
          </a:p>
          <a:p>
            <a:r>
              <a:rPr lang="en-US" dirty="0" smtClean="0"/>
              <a:t>planning and design was latter 2013 and early 2014.  purchase and equipment</a:t>
            </a:r>
            <a:r>
              <a:rPr lang="en-US" baseline="0" dirty="0" smtClean="0"/>
              <a:t> reception</a:t>
            </a:r>
            <a:r>
              <a:rPr lang="en-US" dirty="0" smtClean="0"/>
              <a:t> by summer. deployment was summer/fall.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B9835-DA8B-D845-BA8B-2F9596FD268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Relationship Id="rId3" Type="http://schemas.openxmlformats.org/officeDocument/2006/relationships/image" Target="../media/image9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Red_Backgroun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-1" y="0"/>
            <a:ext cx="9152679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1" y="564134"/>
            <a:ext cx="9152680" cy="3025775"/>
          </a:xfrm>
          <a:prstGeom prst="rect">
            <a:avLst/>
          </a:prstGeom>
          <a:solidFill>
            <a:srgbClr val="7B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uwlogo_web_lrg_ctrWH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226041" y="4169218"/>
            <a:ext cx="2691918" cy="1803199"/>
          </a:xfrm>
          <a:prstGeom prst="rect">
            <a:avLst/>
          </a:prstGeom>
        </p:spPr>
      </p:pic>
      <p:pic>
        <p:nvPicPr>
          <p:cNvPr id="22" name="Picture 21" descr="Basc_hall_autumn_final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-9525" y="564134"/>
            <a:ext cx="1837944" cy="2756916"/>
          </a:xfrm>
          <a:prstGeom prst="rect">
            <a:avLst/>
          </a:prstGeom>
        </p:spPr>
      </p:pic>
      <p:pic>
        <p:nvPicPr>
          <p:cNvPr id="23" name="Picture 22" descr="SailingChamp_final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825485" y="841460"/>
            <a:ext cx="1837944" cy="2756916"/>
          </a:xfrm>
          <a:prstGeom prst="rect">
            <a:avLst/>
          </a:prstGeom>
        </p:spPr>
      </p:pic>
      <p:pic>
        <p:nvPicPr>
          <p:cNvPr id="24" name="Picture 23" descr="snowy_campus_final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658278" y="562923"/>
            <a:ext cx="1837944" cy="2756916"/>
          </a:xfrm>
          <a:prstGeom prst="rect">
            <a:avLst/>
          </a:prstGeom>
        </p:spPr>
      </p:pic>
      <p:pic>
        <p:nvPicPr>
          <p:cNvPr id="25" name="Picture 24" descr="BascHill_spring_final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486316" y="841460"/>
            <a:ext cx="1837944" cy="2756916"/>
          </a:xfrm>
          <a:prstGeom prst="rect">
            <a:avLst/>
          </a:prstGeom>
        </p:spPr>
      </p:pic>
      <p:pic>
        <p:nvPicPr>
          <p:cNvPr id="26" name="Picture 25" descr="Wbanner_Lincoln_final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314735" y="564134"/>
            <a:ext cx="1837944" cy="275691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406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962813"/>
            <a:ext cx="8331200" cy="845736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B871-A08E-FB49-BA6E-C1D05FA84EE1}" type="datetime1">
              <a:rPr lang="en-US" smtClean="0"/>
              <a:pPr/>
              <a:t>9/23/15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38465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054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66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621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17C2B-629C-C648-B34B-AC8CD8EB2464}" type="datetime1">
              <a:rPr lang="en-US" smtClean="0"/>
              <a:pPr/>
              <a:t>9/23/15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72480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0AA10-CC5B-A342-8E45-988300E85DB6}" type="datetime1">
              <a:rPr lang="en-US" smtClean="0"/>
              <a:pPr/>
              <a:t>9/23/15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17246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0AA10-CC5B-A342-8E45-988300E85DB6}" type="datetime1">
              <a:rPr lang="en-US" smtClean="0"/>
              <a:pPr/>
              <a:t>9/23/15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B7001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uwlogo_web_lrg_ctr_wht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05000" y="960967"/>
            <a:ext cx="5334000" cy="35687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26521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273175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0995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CE5A0-A53A-374C-889C-A6A90F2B0F69}" type="datetime1">
              <a:rPr lang="en-US" smtClean="0"/>
              <a:pPr/>
              <a:t>9/23/15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3217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Red_Backgroun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27317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0995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-1" y="0"/>
            <a:ext cx="9144001" cy="546100"/>
          </a:xfrm>
          <a:prstGeom prst="rect">
            <a:avLst/>
          </a:prstGeom>
          <a:solidFill>
            <a:srgbClr val="B7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-1" y="533400"/>
            <a:ext cx="9144001" cy="45719"/>
          </a:xfrm>
          <a:prstGeom prst="rect">
            <a:avLst/>
          </a:prstGeom>
          <a:solidFill>
            <a:srgbClr val="7B0000"/>
          </a:solidFill>
          <a:ln>
            <a:noFill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uwlogo_web_sm_fl_wht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24763" y="53416"/>
            <a:ext cx="1358900" cy="5334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4617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A10D-2379-C948-AF19-DECC6BA72D30}" type="datetime1">
              <a:rPr lang="en-US" smtClean="0"/>
              <a:pPr/>
              <a:t>9/23/15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70818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7961-C553-5641-B6EE-C9367F93241E}" type="datetime1">
              <a:rPr lang="en-US" smtClean="0"/>
              <a:pPr/>
              <a:t>9/23/15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46240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ctr">
              <a:defRPr sz="3200" b="1" cap="all" spc="3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360487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3B97-4D25-004F-AFBD-A289E9E50AF5}" type="datetime1">
              <a:rPr lang="en-US" smtClean="0"/>
              <a:pPr/>
              <a:t>9/23/15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30569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955116"/>
            <a:ext cx="8331200" cy="63046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0063"/>
            <a:ext cx="4000500" cy="4144963"/>
          </a:xfrm>
        </p:spPr>
        <p:txBody>
          <a:bodyPr/>
          <a:lstStyle>
            <a:lvl1pPr>
              <a:spcAft>
                <a:spcPts val="600"/>
              </a:spcAft>
              <a:defRPr sz="2000"/>
            </a:lvl1pPr>
            <a:lvl2pPr marL="457200">
              <a:spcAft>
                <a:spcPts val="600"/>
              </a:spcAft>
              <a:defRPr sz="1800"/>
            </a:lvl2pPr>
            <a:lvl3pPr marL="594360">
              <a:spcAft>
                <a:spcPts val="600"/>
              </a:spcAft>
              <a:defRPr sz="1600" baseline="0"/>
            </a:lvl3pPr>
            <a:lvl4pPr marL="914400">
              <a:spcAft>
                <a:spcPts val="600"/>
              </a:spcAft>
              <a:defRPr sz="1600"/>
            </a:lvl4pPr>
            <a:lvl5pPr marL="1143000">
              <a:spcAft>
                <a:spcPts val="60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058" y="1770063"/>
            <a:ext cx="3937000" cy="4144963"/>
          </a:xfrm>
        </p:spPr>
        <p:txBody>
          <a:bodyPr/>
          <a:lstStyle>
            <a:lvl1pPr>
              <a:spcAft>
                <a:spcPts val="600"/>
              </a:spcAft>
              <a:defRPr sz="2000"/>
            </a:lvl1pPr>
            <a:lvl2pPr marL="457200">
              <a:spcAft>
                <a:spcPts val="600"/>
              </a:spcAft>
              <a:defRPr sz="1800"/>
            </a:lvl2pPr>
            <a:lvl3pPr marL="594360">
              <a:spcAft>
                <a:spcPts val="600"/>
              </a:spcAft>
              <a:defRPr sz="1600" baseline="0"/>
            </a:lvl3pPr>
            <a:lvl4pPr marL="914400">
              <a:spcAft>
                <a:spcPts val="600"/>
              </a:spcAft>
              <a:defRPr sz="1600"/>
            </a:lvl4pPr>
            <a:lvl5pPr marL="1143000">
              <a:spcAft>
                <a:spcPts val="60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3F12E-3F6C-534D-BB29-23A2953AAB98}" type="datetime1">
              <a:rPr lang="en-US" smtClean="0"/>
              <a:pPr/>
              <a:t>9/23/15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67200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962042"/>
            <a:ext cx="8331200" cy="125014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3700" y="1766025"/>
            <a:ext cx="4013200" cy="4461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7B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700" y="2212187"/>
            <a:ext cx="4013200" cy="3557587"/>
          </a:xfrm>
        </p:spPr>
        <p:txBody>
          <a:bodyPr/>
          <a:lstStyle>
            <a:lvl1pPr marL="182880" indent="-182880">
              <a:spcAft>
                <a:spcPts val="600"/>
              </a:spcAft>
              <a:defRPr sz="1800" baseline="0"/>
            </a:lvl1pPr>
            <a:lvl2pPr marL="457200" indent="-182880">
              <a:spcAft>
                <a:spcPts val="600"/>
              </a:spcAft>
              <a:defRPr sz="1600" baseline="0"/>
            </a:lvl2pPr>
            <a:lvl3pPr marL="594360">
              <a:spcAft>
                <a:spcPts val="600"/>
              </a:spcAft>
              <a:defRPr sz="1400" baseline="0"/>
            </a:lvl3pPr>
            <a:lvl4pPr marL="914400">
              <a:spcAft>
                <a:spcPts val="600"/>
              </a:spcAft>
              <a:defRPr sz="1600"/>
            </a:lvl4pPr>
            <a:lvl5pPr marL="1143000">
              <a:spcAft>
                <a:spcPts val="600"/>
              </a:spcAft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95826" y="1770063"/>
            <a:ext cx="4030662" cy="442124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 cap="none">
                <a:solidFill>
                  <a:srgbClr val="7B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94238" y="2212187"/>
            <a:ext cx="4030662" cy="3557587"/>
          </a:xfrm>
        </p:spPr>
        <p:txBody>
          <a:bodyPr/>
          <a:lstStyle>
            <a:lvl1pPr marL="182880" indent="-182880">
              <a:spcAft>
                <a:spcPts val="600"/>
              </a:spcAft>
              <a:defRPr sz="1800" baseline="0"/>
            </a:lvl1pPr>
            <a:lvl2pPr marL="457200" indent="-182880">
              <a:spcAft>
                <a:spcPts val="600"/>
              </a:spcAft>
              <a:defRPr sz="1600" baseline="0"/>
            </a:lvl2pPr>
            <a:lvl3pPr marL="594360">
              <a:spcAft>
                <a:spcPts val="600"/>
              </a:spcAft>
              <a:defRPr sz="1400" baseline="0"/>
            </a:lvl3pPr>
            <a:lvl4pPr marL="914400">
              <a:spcAft>
                <a:spcPts val="600"/>
              </a:spcAft>
              <a:defRPr sz="1600"/>
            </a:lvl4pPr>
            <a:lvl5pPr marL="1143000">
              <a:spcAft>
                <a:spcPts val="600"/>
              </a:spcAft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A69D7-0D2F-BA4F-8FDF-6C9E88ED04C9}" type="datetime1">
              <a:rPr lang="en-US" smtClean="0"/>
              <a:pPr/>
              <a:t>9/23/15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88057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5700"/>
            <a:ext cx="3008313" cy="723900"/>
          </a:xfrm>
          <a:effectLst/>
        </p:spPr>
        <p:txBody>
          <a:bodyPr anchor="t" anchorCtr="0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8400" y="1155700"/>
            <a:ext cx="4978400" cy="4970463"/>
          </a:xfrm>
        </p:spPr>
        <p:txBody>
          <a:bodyPr/>
          <a:lstStyle>
            <a:lvl1pPr>
              <a:defRPr sz="2200"/>
            </a:lvl1pPr>
            <a:lvl2pPr marL="457200" indent="-182880">
              <a:defRPr sz="2000"/>
            </a:lvl2pPr>
            <a:lvl3pPr marL="685800" indent="-182880">
              <a:defRPr sz="1800" baseline="0"/>
            </a:lvl3pPr>
            <a:lvl4pPr marL="822960">
              <a:defRPr sz="1600" baseline="0"/>
            </a:lvl4pPr>
            <a:lvl5pPr marL="960120">
              <a:defRPr sz="1400" baseline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79600"/>
            <a:ext cx="3008313" cy="42465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C613-6691-6843-88BC-A3F66D2743E4}" type="datetime1">
              <a:rPr lang="en-US" smtClean="0"/>
              <a:pPr/>
              <a:t>9/23/15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60647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-1" y="6484619"/>
            <a:ext cx="9144000" cy="3892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3700" y="939722"/>
            <a:ext cx="8331200" cy="84573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3700" y="1770064"/>
            <a:ext cx="8331200" cy="42084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8461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80910-B36E-5645-826C-7E61591599B4}" type="datetime1">
              <a:rPr lang="en-US" smtClean="0"/>
              <a:pPr/>
              <a:t>9/23/15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62300" y="6483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University of Wisconsin–Madison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54800" y="6483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-1" y="0"/>
            <a:ext cx="9144001" cy="546100"/>
          </a:xfrm>
          <a:prstGeom prst="rect">
            <a:avLst/>
          </a:prstGeom>
          <a:solidFill>
            <a:srgbClr val="B7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-1" y="533400"/>
            <a:ext cx="9144001" cy="45719"/>
          </a:xfrm>
          <a:prstGeom prst="rect">
            <a:avLst/>
          </a:prstGeom>
          <a:solidFill>
            <a:srgbClr val="7B0000"/>
          </a:solidFill>
          <a:ln>
            <a:noFill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uwlogo_web_sm_fl_wht.eps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406793" y="53416"/>
            <a:ext cx="1358900" cy="5334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81607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2" r:id="rId5"/>
    <p:sldLayoutId id="2147483651" r:id="rId6"/>
    <p:sldLayoutId id="2147483652" r:id="rId7"/>
    <p:sldLayoutId id="2147483653" r:id="rId8"/>
    <p:sldLayoutId id="2147483656" r:id="rId9"/>
    <p:sldLayoutId id="2147483654" r:id="rId10"/>
    <p:sldLayoutId id="2147483657" r:id="rId11"/>
    <p:sldLayoutId id="2147483655" r:id="rId12"/>
    <p:sldLayoutId id="2147483663" r:id="rId13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B70000"/>
          </a:solidFill>
          <a:effectLst>
            <a:outerShdw blurRad="57150" dist="25400" dir="2700000" algn="tl" rotWithShape="0">
              <a:srgbClr val="000000">
                <a:alpha val="30000"/>
              </a:srgbClr>
            </a:outerShdw>
          </a:effectLst>
          <a:latin typeface="Arial"/>
          <a:ea typeface="+mj-ea"/>
          <a:cs typeface="+mj-cs"/>
        </a:defRPr>
      </a:lvl1pPr>
    </p:titleStyle>
    <p:bodyStyle>
      <a:lvl1pPr marL="0" indent="-182880" algn="l" defTabSz="457200" rtl="0" eaLnBrk="1" latinLnBrk="0" hangingPunct="1">
        <a:spcBef>
          <a:spcPts val="0"/>
        </a:spcBef>
        <a:spcAft>
          <a:spcPts val="600"/>
        </a:spcAft>
        <a:buClr>
          <a:srgbClr val="B70014"/>
        </a:buClr>
        <a:buSzPct val="90000"/>
        <a:buFont typeface="Arial"/>
        <a:buChar char="•"/>
        <a:defRPr sz="2200" kern="1200" baseline="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1pPr>
      <a:lvl2pPr marL="457200" indent="-182880" algn="l" defTabSz="457200" rtl="0" eaLnBrk="1" latinLnBrk="0" hangingPunct="1">
        <a:spcBef>
          <a:spcPts val="0"/>
        </a:spcBef>
        <a:spcAft>
          <a:spcPts val="600"/>
        </a:spcAft>
        <a:buClr>
          <a:srgbClr val="B70014"/>
        </a:buClr>
        <a:buSzPct val="90000"/>
        <a:buFont typeface="Arial"/>
        <a:buChar char="•"/>
        <a:defRPr sz="2000" kern="1200" baseline="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2pPr>
      <a:lvl3pPr marL="594360" indent="-137160" algn="l" defTabSz="457200" rtl="0" eaLnBrk="1" latinLnBrk="0" hangingPunct="1">
        <a:spcBef>
          <a:spcPts val="0"/>
        </a:spcBef>
        <a:spcAft>
          <a:spcPts val="600"/>
        </a:spcAft>
        <a:buClr>
          <a:srgbClr val="B70014"/>
        </a:buClr>
        <a:buSzPct val="90000"/>
        <a:buFont typeface="Arial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3pPr>
      <a:lvl4pPr marL="822960" indent="-137160" algn="l" defTabSz="457200" rtl="0" eaLnBrk="1" latinLnBrk="0" hangingPunct="1">
        <a:spcBef>
          <a:spcPts val="0"/>
        </a:spcBef>
        <a:spcAft>
          <a:spcPts val="600"/>
        </a:spcAft>
        <a:buClr>
          <a:srgbClr val="B70014"/>
        </a:buClr>
        <a:buSzPct val="90000"/>
        <a:buFont typeface="Arial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4pPr>
      <a:lvl5pPr marL="1005840" indent="-137160" algn="l" defTabSz="457200" rtl="0" eaLnBrk="1" latinLnBrk="0" hangingPunct="1">
        <a:spcBef>
          <a:spcPts val="0"/>
        </a:spcBef>
        <a:spcAft>
          <a:spcPts val="600"/>
        </a:spcAft>
        <a:buClr>
          <a:srgbClr val="B70014"/>
        </a:buClr>
        <a:buSzPct val="90000"/>
        <a:buFont typeface="Arial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4" Type="http://schemas.openxmlformats.org/officeDocument/2006/relationships/tags" Target="../tags/tag14.xml"/><Relationship Id="rId15" Type="http://schemas.openxmlformats.org/officeDocument/2006/relationships/tags" Target="../tags/tag15.xml"/><Relationship Id="rId16" Type="http://schemas.openxmlformats.org/officeDocument/2006/relationships/tags" Target="../tags/tag16.xml"/><Relationship Id="rId17" Type="http://schemas.openxmlformats.org/officeDocument/2006/relationships/tags" Target="../tags/tag17.xml"/><Relationship Id="rId18" Type="http://schemas.openxmlformats.org/officeDocument/2006/relationships/tags" Target="../tags/tag18.xml"/><Relationship Id="rId19" Type="http://schemas.openxmlformats.org/officeDocument/2006/relationships/tags" Target="../tags/tag19.xml"/><Relationship Id="rId63" Type="http://schemas.openxmlformats.org/officeDocument/2006/relationships/tags" Target="../tags/tag63.xml"/><Relationship Id="rId64" Type="http://schemas.openxmlformats.org/officeDocument/2006/relationships/tags" Target="../tags/tag64.xml"/><Relationship Id="rId65" Type="http://schemas.openxmlformats.org/officeDocument/2006/relationships/tags" Target="../tags/tag65.xml"/><Relationship Id="rId66" Type="http://schemas.openxmlformats.org/officeDocument/2006/relationships/tags" Target="../tags/tag66.xml"/><Relationship Id="rId67" Type="http://schemas.openxmlformats.org/officeDocument/2006/relationships/tags" Target="../tags/tag67.xml"/><Relationship Id="rId68" Type="http://schemas.openxmlformats.org/officeDocument/2006/relationships/tags" Target="../tags/tag68.xml"/><Relationship Id="rId69" Type="http://schemas.openxmlformats.org/officeDocument/2006/relationships/tags" Target="../tags/tag69.xml"/><Relationship Id="rId50" Type="http://schemas.openxmlformats.org/officeDocument/2006/relationships/tags" Target="../tags/tag50.xml"/><Relationship Id="rId51" Type="http://schemas.openxmlformats.org/officeDocument/2006/relationships/tags" Target="../tags/tag51.xml"/><Relationship Id="rId52" Type="http://schemas.openxmlformats.org/officeDocument/2006/relationships/tags" Target="../tags/tag52.xml"/><Relationship Id="rId53" Type="http://schemas.openxmlformats.org/officeDocument/2006/relationships/tags" Target="../tags/tag53.xml"/><Relationship Id="rId54" Type="http://schemas.openxmlformats.org/officeDocument/2006/relationships/tags" Target="../tags/tag54.xml"/><Relationship Id="rId55" Type="http://schemas.openxmlformats.org/officeDocument/2006/relationships/tags" Target="../tags/tag55.xml"/><Relationship Id="rId56" Type="http://schemas.openxmlformats.org/officeDocument/2006/relationships/tags" Target="../tags/tag56.xml"/><Relationship Id="rId57" Type="http://schemas.openxmlformats.org/officeDocument/2006/relationships/tags" Target="../tags/tag57.xml"/><Relationship Id="rId58" Type="http://schemas.openxmlformats.org/officeDocument/2006/relationships/tags" Target="../tags/tag58.xml"/><Relationship Id="rId59" Type="http://schemas.openxmlformats.org/officeDocument/2006/relationships/tags" Target="../tags/tag59.xml"/><Relationship Id="rId40" Type="http://schemas.openxmlformats.org/officeDocument/2006/relationships/tags" Target="../tags/tag40.xml"/><Relationship Id="rId41" Type="http://schemas.openxmlformats.org/officeDocument/2006/relationships/tags" Target="../tags/tag41.xml"/><Relationship Id="rId42" Type="http://schemas.openxmlformats.org/officeDocument/2006/relationships/tags" Target="../tags/tag42.xml"/><Relationship Id="rId43" Type="http://schemas.openxmlformats.org/officeDocument/2006/relationships/tags" Target="../tags/tag43.xml"/><Relationship Id="rId44" Type="http://schemas.openxmlformats.org/officeDocument/2006/relationships/tags" Target="../tags/tag44.xml"/><Relationship Id="rId45" Type="http://schemas.openxmlformats.org/officeDocument/2006/relationships/tags" Target="../tags/tag45.xml"/><Relationship Id="rId46" Type="http://schemas.openxmlformats.org/officeDocument/2006/relationships/tags" Target="../tags/tag46.xml"/><Relationship Id="rId47" Type="http://schemas.openxmlformats.org/officeDocument/2006/relationships/tags" Target="../tags/tag47.xml"/><Relationship Id="rId48" Type="http://schemas.openxmlformats.org/officeDocument/2006/relationships/tags" Target="../tags/tag48.xml"/><Relationship Id="rId49" Type="http://schemas.openxmlformats.org/officeDocument/2006/relationships/tags" Target="../tags/tag49.xml"/><Relationship Id="rId1" Type="http://schemas.openxmlformats.org/officeDocument/2006/relationships/tags" Target="../tags/tag1.xml"/><Relationship Id="rId2" Type="http://schemas.openxmlformats.org/officeDocument/2006/relationships/tags" Target="../tags/tag2.xml"/><Relationship Id="rId3" Type="http://schemas.openxmlformats.org/officeDocument/2006/relationships/tags" Target="../tags/tag3.xml"/><Relationship Id="rId4" Type="http://schemas.openxmlformats.org/officeDocument/2006/relationships/tags" Target="../tags/tag4.xml"/><Relationship Id="rId5" Type="http://schemas.openxmlformats.org/officeDocument/2006/relationships/tags" Target="../tags/tag5.xml"/><Relationship Id="rId6" Type="http://schemas.openxmlformats.org/officeDocument/2006/relationships/tags" Target="../tags/tag6.xml"/><Relationship Id="rId7" Type="http://schemas.openxmlformats.org/officeDocument/2006/relationships/tags" Target="../tags/tag7.xml"/><Relationship Id="rId8" Type="http://schemas.openxmlformats.org/officeDocument/2006/relationships/tags" Target="../tags/tag8.xml"/><Relationship Id="rId9" Type="http://schemas.openxmlformats.org/officeDocument/2006/relationships/tags" Target="../tags/tag9.xml"/><Relationship Id="rId30" Type="http://schemas.openxmlformats.org/officeDocument/2006/relationships/tags" Target="../tags/tag30.xml"/><Relationship Id="rId31" Type="http://schemas.openxmlformats.org/officeDocument/2006/relationships/tags" Target="../tags/tag31.xml"/><Relationship Id="rId32" Type="http://schemas.openxmlformats.org/officeDocument/2006/relationships/tags" Target="../tags/tag32.xml"/><Relationship Id="rId33" Type="http://schemas.openxmlformats.org/officeDocument/2006/relationships/tags" Target="../tags/tag33.xml"/><Relationship Id="rId34" Type="http://schemas.openxmlformats.org/officeDocument/2006/relationships/tags" Target="../tags/tag34.xml"/><Relationship Id="rId35" Type="http://schemas.openxmlformats.org/officeDocument/2006/relationships/tags" Target="../tags/tag35.xml"/><Relationship Id="rId36" Type="http://schemas.openxmlformats.org/officeDocument/2006/relationships/tags" Target="../tags/tag36.xml"/><Relationship Id="rId37" Type="http://schemas.openxmlformats.org/officeDocument/2006/relationships/tags" Target="../tags/tag37.xml"/><Relationship Id="rId38" Type="http://schemas.openxmlformats.org/officeDocument/2006/relationships/tags" Target="../tags/tag38.xml"/><Relationship Id="rId39" Type="http://schemas.openxmlformats.org/officeDocument/2006/relationships/tags" Target="../tags/tag39.xml"/><Relationship Id="rId70" Type="http://schemas.openxmlformats.org/officeDocument/2006/relationships/tags" Target="../tags/tag70.xml"/><Relationship Id="rId71" Type="http://schemas.openxmlformats.org/officeDocument/2006/relationships/tags" Target="../tags/tag71.xml"/><Relationship Id="rId72" Type="http://schemas.openxmlformats.org/officeDocument/2006/relationships/tags" Target="../tags/tag72.xml"/><Relationship Id="rId20" Type="http://schemas.openxmlformats.org/officeDocument/2006/relationships/tags" Target="../tags/tag20.xml"/><Relationship Id="rId21" Type="http://schemas.openxmlformats.org/officeDocument/2006/relationships/tags" Target="../tags/tag21.xml"/><Relationship Id="rId22" Type="http://schemas.openxmlformats.org/officeDocument/2006/relationships/tags" Target="../tags/tag22.xml"/><Relationship Id="rId23" Type="http://schemas.openxmlformats.org/officeDocument/2006/relationships/tags" Target="../tags/tag23.xml"/><Relationship Id="rId24" Type="http://schemas.openxmlformats.org/officeDocument/2006/relationships/tags" Target="../tags/tag24.xml"/><Relationship Id="rId25" Type="http://schemas.openxmlformats.org/officeDocument/2006/relationships/tags" Target="../tags/tag25.xml"/><Relationship Id="rId26" Type="http://schemas.openxmlformats.org/officeDocument/2006/relationships/tags" Target="../tags/tag26.xml"/><Relationship Id="rId27" Type="http://schemas.openxmlformats.org/officeDocument/2006/relationships/tags" Target="../tags/tag27.xml"/><Relationship Id="rId28" Type="http://schemas.openxmlformats.org/officeDocument/2006/relationships/tags" Target="../tags/tag28.xml"/><Relationship Id="rId29" Type="http://schemas.openxmlformats.org/officeDocument/2006/relationships/tags" Target="../tags/tag29.xml"/><Relationship Id="rId73" Type="http://schemas.openxmlformats.org/officeDocument/2006/relationships/tags" Target="../tags/tag73.xml"/><Relationship Id="rId74" Type="http://schemas.openxmlformats.org/officeDocument/2006/relationships/tags" Target="../tags/tag74.xml"/><Relationship Id="rId75" Type="http://schemas.openxmlformats.org/officeDocument/2006/relationships/tags" Target="../tags/tag75.xml"/><Relationship Id="rId76" Type="http://schemas.openxmlformats.org/officeDocument/2006/relationships/slideLayout" Target="../slideLayouts/slideLayout12.xml"/><Relationship Id="rId77" Type="http://schemas.openxmlformats.org/officeDocument/2006/relationships/notesSlide" Target="../notesSlides/notesSlide2.xml"/><Relationship Id="rId60" Type="http://schemas.openxmlformats.org/officeDocument/2006/relationships/tags" Target="../tags/tag60.xml"/><Relationship Id="rId61" Type="http://schemas.openxmlformats.org/officeDocument/2006/relationships/tags" Target="../tags/tag61.xml"/><Relationship Id="rId62" Type="http://schemas.openxmlformats.org/officeDocument/2006/relationships/tags" Target="../tags/tag62.xml"/><Relationship Id="rId10" Type="http://schemas.openxmlformats.org/officeDocument/2006/relationships/tags" Target="../tags/tag10.xml"/><Relationship Id="rId11" Type="http://schemas.openxmlformats.org/officeDocument/2006/relationships/tags" Target="../tags/tag11.xml"/><Relationship Id="rId12" Type="http://schemas.openxmlformats.org/officeDocument/2006/relationships/tags" Target="../tags/tag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685800" y="2122728"/>
            <a:ext cx="7772400" cy="1273175"/>
          </a:xfrm>
        </p:spPr>
        <p:txBody>
          <a:bodyPr/>
          <a:lstStyle/>
          <a:p>
            <a:r>
              <a:rPr lang="en-US" dirty="0" smtClean="0"/>
              <a:t>BOREAS/</a:t>
            </a:r>
            <a:r>
              <a:rPr lang="en-US" dirty="0" err="1" smtClean="0"/>
              <a:t>UWSysNet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2800" dirty="0" smtClean="0"/>
              <a:t>Layer1 Transport Update</a:t>
            </a:r>
            <a:endParaRPr lang="en-US" sz="2800" dirty="0"/>
          </a:p>
        </p:txBody>
      </p:sp>
      <p:sp>
        <p:nvSpPr>
          <p:cNvPr id="15" name="Subtitle 14"/>
          <p:cNvSpPr>
            <a:spLocks noGrp="1"/>
          </p:cNvSpPr>
          <p:nvPr>
            <p:ph type="subTitle" idx="1"/>
          </p:nvPr>
        </p:nvSpPr>
        <p:spPr>
          <a:xfrm>
            <a:off x="1371600" y="3409950"/>
            <a:ext cx="6400800" cy="1752600"/>
          </a:xfrm>
        </p:spPr>
        <p:txBody>
          <a:bodyPr/>
          <a:lstStyle/>
          <a:p>
            <a:r>
              <a:rPr lang="en-US" dirty="0" smtClean="0"/>
              <a:t>Bill Jensen</a:t>
            </a:r>
          </a:p>
          <a:p>
            <a:r>
              <a:rPr lang="en-US" sz="1400" dirty="0" smtClean="0"/>
              <a:t>UW </a:t>
            </a:r>
            <a:r>
              <a:rPr lang="en-US" sz="1400" dirty="0" smtClean="0"/>
              <a:t>Madison WAN Team</a:t>
            </a:r>
          </a:p>
          <a:p>
            <a:r>
              <a:rPr lang="en-US" sz="1400" dirty="0" err="1" smtClean="0"/>
              <a:t>wej@doit.wisc.edu</a:t>
            </a:r>
            <a:endParaRPr lang="en-US" sz="1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CE5A0-A53A-374C-889C-A6A90F2B0F69}" type="datetime1">
              <a:rPr lang="en-US" smtClean="0"/>
              <a:pPr/>
              <a:t>9/23/15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7961-C553-5641-B6EE-C9367F93241E}" type="datetime1">
              <a:rPr lang="en-US" smtClean="0"/>
              <a:pPr/>
              <a:t>9/23/15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978120" y="146242"/>
            <a:ext cx="5281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2014 </a:t>
            </a:r>
            <a:r>
              <a:rPr lang="en-US" dirty="0" err="1" smtClean="0"/>
              <a:t>UWSysnet</a:t>
            </a:r>
            <a:r>
              <a:rPr lang="en-US" dirty="0" smtClean="0"/>
              <a:t> Outfitted </a:t>
            </a:r>
            <a:r>
              <a:rPr lang="en-US" dirty="0" err="1" smtClean="0"/>
              <a:t>LH+Metro</a:t>
            </a:r>
            <a:r>
              <a:rPr lang="en-US" dirty="0" smtClean="0"/>
              <a:t> Transport</a:t>
            </a:r>
            <a:endParaRPr lang="en-US" dirty="0"/>
          </a:p>
        </p:txBody>
      </p:sp>
      <p:pic>
        <p:nvPicPr>
          <p:cNvPr id="8" name="Picture 7" descr="Screen Shot 2015-09-22 at 11.54.4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161" y="542527"/>
            <a:ext cx="4921052" cy="59497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45"/>
          <p:cNvSpPr>
            <a:spLocks noGrp="1"/>
          </p:cNvSpPr>
          <p:nvPr>
            <p:ph type="title"/>
          </p:nvPr>
        </p:nvSpPr>
        <p:spPr>
          <a:xfrm>
            <a:off x="393700" y="939722"/>
            <a:ext cx="8331200" cy="845736"/>
          </a:xfrm>
        </p:spPr>
        <p:txBody>
          <a:bodyPr/>
          <a:lstStyle/>
          <a:p>
            <a:r>
              <a:rPr lang="en-US" dirty="0" smtClean="0"/>
              <a:t>Creative Use of Technology</a:t>
            </a:r>
          </a:p>
        </p:txBody>
      </p:sp>
      <p:sp>
        <p:nvSpPr>
          <p:cNvPr id="47" name="Content Placeholder 4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pPr lvl="1"/>
            <a:r>
              <a:rPr lang="en-US" dirty="0" smtClean="0"/>
              <a:t>Reallocate Line Modules to create an shift &amp; skip </a:t>
            </a:r>
            <a:r>
              <a:rPr lang="en-US" dirty="0" smtClean="0"/>
              <a:t>overlay</a:t>
            </a:r>
          </a:p>
          <a:p>
            <a:pPr lvl="2"/>
            <a:r>
              <a:rPr lang="en-US" dirty="0" smtClean="0"/>
              <a:t>Shuffling Line Models along the Madison-&gt;</a:t>
            </a:r>
            <a:r>
              <a:rPr lang="en-US" dirty="0" err="1" smtClean="0"/>
              <a:t>EauClaire</a:t>
            </a:r>
            <a:r>
              <a:rPr lang="en-US" dirty="0" smtClean="0"/>
              <a:t>-&gt;Stevens Point-&gt;Green Bay</a:t>
            </a:r>
          </a:p>
          <a:p>
            <a:pPr lvl="1"/>
            <a:r>
              <a:rPr lang="en-US" dirty="0" err="1" smtClean="0"/>
              <a:t>Nazzy</a:t>
            </a:r>
            <a:r>
              <a:rPr lang="en-US" dirty="0" smtClean="0"/>
              <a:t> </a:t>
            </a:r>
            <a:r>
              <a:rPr lang="en-US" dirty="0" err="1" smtClean="0"/>
              <a:t>Mux</a:t>
            </a:r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CE5A0-A53A-374C-889C-A6A90F2B0F69}" type="datetime1">
              <a:rPr lang="en-US" smtClean="0"/>
              <a:pPr/>
              <a:t>9/23/15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0AA10-CC5B-A342-8E45-988300E85DB6}" type="datetime1">
              <a:rPr lang="en-US" smtClean="0"/>
              <a:pPr/>
              <a:t>9/23/15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1014978"/>
            <a:ext cx="8774545" cy="5354574"/>
          </a:xfrm>
          <a:prstGeom prst="rect">
            <a:avLst/>
          </a:prstGeom>
        </p:spPr>
      </p:pic>
      <p:sp>
        <p:nvSpPr>
          <p:cNvPr id="6" name="Title 45"/>
          <p:cNvSpPr txBox="1">
            <a:spLocks/>
          </p:cNvSpPr>
          <p:nvPr/>
        </p:nvSpPr>
        <p:spPr>
          <a:xfrm>
            <a:off x="393700" y="262362"/>
            <a:ext cx="8331200" cy="84573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rPr>
              <a:t>Overall SM Fiber Spectrum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B70000"/>
              </a:solidFill>
              <a:effectLst>
                <a:outerShdw blurRad="57150" dist="25400" dir="27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0AA10-CC5B-A342-8E45-988300E85DB6}" type="datetime1">
              <a:rPr lang="en-US" smtClean="0"/>
              <a:pPr/>
              <a:t>9/23/15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13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>
            <a:off x="-230188" y="4183917"/>
            <a:ext cx="1371600" cy="1588"/>
          </a:xfrm>
          <a:prstGeom prst="line">
            <a:avLst/>
          </a:prstGeom>
          <a:ln w="76200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931358" y="4183917"/>
            <a:ext cx="1371600" cy="1588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2122800" y="4183917"/>
            <a:ext cx="1371600" cy="1588"/>
          </a:xfrm>
          <a:prstGeom prst="line">
            <a:avLst/>
          </a:prstGeom>
          <a:ln w="7620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3295024" y="4183917"/>
            <a:ext cx="1371600" cy="1588"/>
          </a:xfrm>
          <a:prstGeom prst="line">
            <a:avLst/>
          </a:prstGeom>
          <a:ln w="76200" cmpd="sng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4456570" y="4183917"/>
            <a:ext cx="1371600" cy="1588"/>
          </a:xfrm>
          <a:prstGeom prst="line">
            <a:avLst/>
          </a:prstGeom>
          <a:ln w="762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5648012" y="4183917"/>
            <a:ext cx="1371600" cy="1588"/>
          </a:xfrm>
          <a:prstGeom prst="line">
            <a:avLst/>
          </a:prstGeom>
          <a:ln w="76200" cmpd="sng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6910364" y="4183917"/>
            <a:ext cx="1371600" cy="1588"/>
          </a:xfrm>
          <a:prstGeom prst="line">
            <a:avLst/>
          </a:prstGeom>
          <a:ln w="76200" cmpd="sng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8084824" y="4183917"/>
            <a:ext cx="1371600" cy="1588"/>
          </a:xfrm>
          <a:prstGeom prst="line">
            <a:avLst/>
          </a:prstGeom>
          <a:ln w="76200" cmpd="sng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1853" y="4868227"/>
            <a:ext cx="853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</a:rPr>
              <a:t>1471nm</a:t>
            </a:r>
            <a:endParaRPr lang="en-US" sz="1400" b="1" dirty="0">
              <a:latin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91267" y="4866738"/>
            <a:ext cx="853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</a:rPr>
              <a:t>1491nm</a:t>
            </a:r>
            <a:endParaRPr lang="en-US" sz="1400" b="1" dirty="0">
              <a:latin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93931" y="4868227"/>
            <a:ext cx="853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</a:rPr>
              <a:t>1511nm</a:t>
            </a:r>
            <a:endParaRPr lang="en-US" sz="1400" b="1" dirty="0">
              <a:latin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53345" y="4866738"/>
            <a:ext cx="853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</a:rPr>
              <a:t>1531nm</a:t>
            </a:r>
            <a:endParaRPr lang="en-US" sz="1400" b="1" dirty="0">
              <a:latin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48507" y="4866738"/>
            <a:ext cx="853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</a:rPr>
              <a:t>1551nm</a:t>
            </a:r>
            <a:endParaRPr lang="en-US" sz="1400" b="1" dirty="0">
              <a:latin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07921" y="4865249"/>
            <a:ext cx="853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</a:rPr>
              <a:t>1571nm</a:t>
            </a:r>
            <a:endParaRPr lang="en-US" sz="1400" b="1" dirty="0">
              <a:latin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74371" y="4865249"/>
            <a:ext cx="853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</a:rPr>
              <a:t>1591nm</a:t>
            </a:r>
            <a:endParaRPr lang="en-US" sz="1400" b="1" dirty="0">
              <a:latin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33785" y="4863760"/>
            <a:ext cx="853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</a:rPr>
              <a:t>1611nm</a:t>
            </a:r>
            <a:endParaRPr lang="en-US" sz="1400" b="1" dirty="0">
              <a:latin typeface="Arial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rot="5400000">
            <a:off x="3348636" y="4184711"/>
            <a:ext cx="1371600" cy="1588"/>
          </a:xfrm>
          <a:prstGeom prst="line">
            <a:avLst/>
          </a:prstGeom>
          <a:ln w="1587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3445522" y="4184711"/>
            <a:ext cx="1371600" cy="1588"/>
          </a:xfrm>
          <a:prstGeom prst="line">
            <a:avLst/>
          </a:prstGeom>
          <a:ln w="1587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3396213" y="4184711"/>
            <a:ext cx="1371600" cy="1588"/>
          </a:xfrm>
          <a:prstGeom prst="line">
            <a:avLst/>
          </a:prstGeom>
          <a:ln w="1587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>
            <a:off x="3491510" y="4184711"/>
            <a:ext cx="1371600" cy="1588"/>
          </a:xfrm>
          <a:prstGeom prst="line">
            <a:avLst/>
          </a:prstGeom>
          <a:ln w="1587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3588397" y="4184711"/>
            <a:ext cx="1371600" cy="1588"/>
          </a:xfrm>
          <a:prstGeom prst="line">
            <a:avLst/>
          </a:prstGeom>
          <a:ln w="1587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3537499" y="4184711"/>
            <a:ext cx="1371600" cy="1588"/>
          </a:xfrm>
          <a:prstGeom prst="line">
            <a:avLst/>
          </a:prstGeom>
          <a:ln w="1587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3634385" y="4184711"/>
            <a:ext cx="1371600" cy="1588"/>
          </a:xfrm>
          <a:prstGeom prst="line">
            <a:avLst/>
          </a:prstGeom>
          <a:ln w="1587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3737621" y="4184711"/>
            <a:ext cx="1371600" cy="1588"/>
          </a:xfrm>
          <a:prstGeom prst="line">
            <a:avLst/>
          </a:prstGeom>
          <a:ln w="1587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3685137" y="4184711"/>
            <a:ext cx="1371600" cy="1588"/>
          </a:xfrm>
          <a:prstGeom prst="line">
            <a:avLst/>
          </a:prstGeom>
          <a:ln w="1587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3786784" y="4184711"/>
            <a:ext cx="1371600" cy="1588"/>
          </a:xfrm>
          <a:prstGeom prst="line">
            <a:avLst/>
          </a:prstGeom>
          <a:ln w="1587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>
            <a:off x="3886846" y="4184711"/>
            <a:ext cx="1371600" cy="1588"/>
          </a:xfrm>
          <a:prstGeom prst="line">
            <a:avLst/>
          </a:prstGeom>
          <a:ln w="1587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3835948" y="4184711"/>
            <a:ext cx="1371600" cy="1588"/>
          </a:xfrm>
          <a:prstGeom prst="line">
            <a:avLst/>
          </a:prstGeom>
          <a:ln w="1587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>
            <a:off x="3936009" y="4184711"/>
            <a:ext cx="1371600" cy="1588"/>
          </a:xfrm>
          <a:prstGeom prst="line">
            <a:avLst/>
          </a:prstGeom>
          <a:ln w="1587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4036070" y="4184711"/>
            <a:ext cx="1371600" cy="1588"/>
          </a:xfrm>
          <a:prstGeom prst="line">
            <a:avLst/>
          </a:prstGeom>
          <a:ln w="1587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>
            <a:off x="3986761" y="4184711"/>
            <a:ext cx="1371600" cy="1588"/>
          </a:xfrm>
          <a:prstGeom prst="line">
            <a:avLst/>
          </a:prstGeom>
          <a:ln w="1587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>
            <a:off x="4085233" y="4184711"/>
            <a:ext cx="1371600" cy="1588"/>
          </a:xfrm>
          <a:prstGeom prst="line">
            <a:avLst/>
          </a:prstGeom>
          <a:ln w="1587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5400000">
            <a:off x="4185295" y="4184711"/>
            <a:ext cx="1371600" cy="1588"/>
          </a:xfrm>
          <a:prstGeom prst="line">
            <a:avLst/>
          </a:prstGeom>
          <a:ln w="1587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4134397" y="4184711"/>
            <a:ext cx="1371600" cy="1588"/>
          </a:xfrm>
          <a:prstGeom prst="line">
            <a:avLst/>
          </a:prstGeom>
          <a:ln w="1587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4234458" y="4184711"/>
            <a:ext cx="1371600" cy="1588"/>
          </a:xfrm>
          <a:prstGeom prst="line">
            <a:avLst/>
          </a:prstGeom>
          <a:ln w="1587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5400000">
            <a:off x="4334519" y="4184711"/>
            <a:ext cx="1371600" cy="1588"/>
          </a:xfrm>
          <a:prstGeom prst="line">
            <a:avLst/>
          </a:prstGeom>
          <a:ln w="1587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5400000">
            <a:off x="4285210" y="4184711"/>
            <a:ext cx="1371600" cy="1588"/>
          </a:xfrm>
          <a:prstGeom prst="line">
            <a:avLst/>
          </a:prstGeom>
          <a:ln w="1587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4377332" y="4184711"/>
            <a:ext cx="1371600" cy="1588"/>
          </a:xfrm>
          <a:prstGeom prst="line">
            <a:avLst/>
          </a:prstGeom>
          <a:ln w="1587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4464694" y="4184711"/>
            <a:ext cx="1371600" cy="1588"/>
          </a:xfrm>
          <a:prstGeom prst="line">
            <a:avLst/>
          </a:prstGeom>
          <a:ln w="1587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>
            <a:off x="4420146" y="4184711"/>
            <a:ext cx="1371600" cy="1588"/>
          </a:xfrm>
          <a:prstGeom prst="line">
            <a:avLst/>
          </a:prstGeom>
          <a:ln w="1587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>
            <a:off x="4504332" y="4185505"/>
            <a:ext cx="1371600" cy="1588"/>
          </a:xfrm>
          <a:prstGeom prst="line">
            <a:avLst/>
          </a:prstGeom>
          <a:ln w="1587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5400000">
            <a:off x="4601218" y="4185505"/>
            <a:ext cx="1371600" cy="1588"/>
          </a:xfrm>
          <a:prstGeom prst="line">
            <a:avLst/>
          </a:prstGeom>
          <a:ln w="1587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5400000">
            <a:off x="4551909" y="4185505"/>
            <a:ext cx="1371600" cy="1588"/>
          </a:xfrm>
          <a:prstGeom prst="line">
            <a:avLst/>
          </a:prstGeom>
          <a:ln w="1587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5400000">
            <a:off x="4647206" y="4185505"/>
            <a:ext cx="1371600" cy="1588"/>
          </a:xfrm>
          <a:prstGeom prst="line">
            <a:avLst/>
          </a:prstGeom>
          <a:ln w="1587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rot="5400000">
            <a:off x="4744093" y="4185505"/>
            <a:ext cx="1371600" cy="1588"/>
          </a:xfrm>
          <a:prstGeom prst="line">
            <a:avLst/>
          </a:prstGeom>
          <a:ln w="1587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5400000">
            <a:off x="4693195" y="4185505"/>
            <a:ext cx="1371600" cy="1588"/>
          </a:xfrm>
          <a:prstGeom prst="line">
            <a:avLst/>
          </a:prstGeom>
          <a:ln w="1587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5400000">
            <a:off x="4790081" y="4185505"/>
            <a:ext cx="1371600" cy="1588"/>
          </a:xfrm>
          <a:prstGeom prst="line">
            <a:avLst/>
          </a:prstGeom>
          <a:ln w="1587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rot="5400000">
            <a:off x="4893317" y="4185505"/>
            <a:ext cx="1371600" cy="1588"/>
          </a:xfrm>
          <a:prstGeom prst="line">
            <a:avLst/>
          </a:prstGeom>
          <a:ln w="1587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5400000">
            <a:off x="4840833" y="4185505"/>
            <a:ext cx="1371600" cy="1588"/>
          </a:xfrm>
          <a:prstGeom prst="line">
            <a:avLst/>
          </a:prstGeom>
          <a:ln w="1587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rot="5400000">
            <a:off x="4942480" y="4185505"/>
            <a:ext cx="1371600" cy="1588"/>
          </a:xfrm>
          <a:prstGeom prst="line">
            <a:avLst/>
          </a:prstGeom>
          <a:ln w="1587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rot="5400000">
            <a:off x="5042542" y="4185505"/>
            <a:ext cx="1371600" cy="1588"/>
          </a:xfrm>
          <a:prstGeom prst="line">
            <a:avLst/>
          </a:prstGeom>
          <a:ln w="1587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5400000">
            <a:off x="4991644" y="4185505"/>
            <a:ext cx="1371600" cy="1588"/>
          </a:xfrm>
          <a:prstGeom prst="line">
            <a:avLst/>
          </a:prstGeom>
          <a:ln w="1587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5400000">
            <a:off x="5091705" y="4185505"/>
            <a:ext cx="1371600" cy="1588"/>
          </a:xfrm>
          <a:prstGeom prst="line">
            <a:avLst/>
          </a:prstGeom>
          <a:ln w="1587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5400000">
            <a:off x="5142457" y="4185505"/>
            <a:ext cx="1371600" cy="1588"/>
          </a:xfrm>
          <a:prstGeom prst="line">
            <a:avLst/>
          </a:prstGeom>
          <a:ln w="1587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Donut 72"/>
          <p:cNvSpPr/>
          <p:nvPr/>
        </p:nvSpPr>
        <p:spPr>
          <a:xfrm>
            <a:off x="3784600" y="3357461"/>
            <a:ext cx="2273300" cy="1514639"/>
          </a:xfrm>
          <a:prstGeom prst="donut">
            <a:avLst>
              <a:gd name="adj" fmla="val 2422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4" name="TextBox 73"/>
          <p:cNvSpPr txBox="1"/>
          <p:nvPr/>
        </p:nvSpPr>
        <p:spPr>
          <a:xfrm>
            <a:off x="1494846" y="2310537"/>
            <a:ext cx="1509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CWDM</a:t>
            </a:r>
          </a:p>
          <a:p>
            <a:pPr algn="ctr"/>
            <a:r>
              <a:rPr lang="en-US" dirty="0" smtClean="0"/>
              <a:t>wavelengths</a:t>
            </a:r>
          </a:p>
        </p:txBody>
      </p:sp>
      <p:cxnSp>
        <p:nvCxnSpPr>
          <p:cNvPr id="75" name="Straight Connector 74"/>
          <p:cNvCxnSpPr/>
          <p:nvPr/>
        </p:nvCxnSpPr>
        <p:spPr>
          <a:xfrm rot="5400000">
            <a:off x="1721107" y="3033931"/>
            <a:ext cx="347383" cy="299677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rot="10800000" flipV="1">
            <a:off x="592668" y="3010077"/>
            <a:ext cx="902179" cy="4888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3004544" y="3010078"/>
            <a:ext cx="863835" cy="490421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4070213" y="2363747"/>
            <a:ext cx="1509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</a:t>
            </a:r>
            <a:r>
              <a:rPr lang="en-US" dirty="0" smtClean="0"/>
              <a:t>WDM</a:t>
            </a:r>
          </a:p>
          <a:p>
            <a:pPr algn="ctr"/>
            <a:r>
              <a:rPr lang="en-US" dirty="0" smtClean="0"/>
              <a:t>wavelengths</a:t>
            </a:r>
          </a:p>
        </p:txBody>
      </p:sp>
      <p:cxnSp>
        <p:nvCxnSpPr>
          <p:cNvPr id="93" name="Straight Connector 92"/>
          <p:cNvCxnSpPr/>
          <p:nvPr/>
        </p:nvCxnSpPr>
        <p:spPr>
          <a:xfrm rot="16200000" flipH="1">
            <a:off x="2369474" y="3034534"/>
            <a:ext cx="347384" cy="298470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stCxn id="88" idx="2"/>
          </p:cNvCxnSpPr>
          <p:nvPr/>
        </p:nvCxnSpPr>
        <p:spPr>
          <a:xfrm rot="16200000" flipH="1">
            <a:off x="4698572" y="3136568"/>
            <a:ext cx="347383" cy="94402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Title 45"/>
          <p:cNvSpPr txBox="1">
            <a:spLocks/>
          </p:cNvSpPr>
          <p:nvPr/>
        </p:nvSpPr>
        <p:spPr>
          <a:xfrm>
            <a:off x="393700" y="262362"/>
            <a:ext cx="8331200" cy="845736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2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rPr>
              <a:t>DWDM Wavelengths Nested in CWDM Wavelengths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B70000"/>
              </a:solidFill>
              <a:effectLst>
                <a:outerShdw blurRad="57150" dist="25400" dir="27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0AA10-CC5B-A342-8E45-988300E85DB6}" type="datetime1">
              <a:rPr lang="en-US" smtClean="0"/>
              <a:pPr/>
              <a:t>9/23/15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1339" y="600364"/>
            <a:ext cx="6753919" cy="5882986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/>
        </p:nvCxnSpPr>
        <p:spPr>
          <a:xfrm>
            <a:off x="1211339" y="668100"/>
            <a:ext cx="2615594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>
            <a:off x="4556654" y="4487337"/>
            <a:ext cx="210079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463516" y="4230299"/>
            <a:ext cx="414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nm</a:t>
            </a:r>
            <a:endParaRPr lang="en-US" sz="1200" dirty="0"/>
          </a:p>
        </p:txBody>
      </p:sp>
      <p:sp>
        <p:nvSpPr>
          <p:cNvPr id="13" name="Title 45"/>
          <p:cNvSpPr txBox="1">
            <a:spLocks/>
          </p:cNvSpPr>
          <p:nvPr/>
        </p:nvSpPr>
        <p:spPr>
          <a:xfrm>
            <a:off x="393700" y="135357"/>
            <a:ext cx="8331200" cy="84573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rPr>
              <a:t>More DWDM Mapping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B70000"/>
              </a:solidFill>
              <a:effectLst>
                <a:outerShdw blurRad="57150" dist="25400" dir="27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0AA10-CC5B-A342-8E45-988300E85DB6}" type="datetime1">
              <a:rPr lang="en-US" smtClean="0"/>
              <a:pPr/>
              <a:t>9/23/15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072928" y="3892984"/>
            <a:ext cx="3225800" cy="612775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31240" y="3896159"/>
            <a:ext cx="3225800" cy="612775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731240" y="3240521"/>
            <a:ext cx="3225800" cy="612775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072928" y="3242109"/>
            <a:ext cx="3225800" cy="612775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115290" y="1789546"/>
            <a:ext cx="444500" cy="122078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729653" y="1778434"/>
            <a:ext cx="3225800" cy="6127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1729653" y="2437246"/>
            <a:ext cx="3225800" cy="6127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5071340" y="2434071"/>
            <a:ext cx="3225800" cy="6127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5071340" y="1780021"/>
            <a:ext cx="3225800" cy="6127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35790" y="4581959"/>
            <a:ext cx="13017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5725" tIns="42863" rIns="85725" bIns="42863">
            <a:prstTxWarp prst="textNoShape">
              <a:avLst/>
            </a:prstTxWarp>
            <a:spAutoFit/>
          </a:bodyPr>
          <a:lstStyle/>
          <a:p>
            <a:pPr algn="ctr" defTabSz="804863" eaLnBrk="0" hangingPunct="0"/>
            <a:r>
              <a:rPr lang="en-US" sz="1600" b="1"/>
              <a:t>ITU-T G.692</a:t>
            </a:r>
          </a:p>
          <a:p>
            <a:pPr algn="ctr" defTabSz="804863" eaLnBrk="0" hangingPunct="0"/>
            <a:r>
              <a:rPr lang="en-US" sz="1600"/>
              <a:t>wavelength</a:t>
            </a:r>
          </a:p>
          <a:p>
            <a:pPr algn="ctr" defTabSz="804863" eaLnBrk="0" hangingPunct="0"/>
            <a:r>
              <a:rPr lang="en-US" sz="1600"/>
              <a:t>grid</a:t>
            </a:r>
          </a:p>
        </p:txBody>
      </p:sp>
      <p:sp>
        <p:nvSpPr>
          <p:cNvPr id="15" name="Rectangle 12"/>
          <p:cNvSpPr txBox="1">
            <a:spLocks noChangeArrowheads="1"/>
          </p:cNvSpPr>
          <p:nvPr/>
        </p:nvSpPr>
        <p:spPr bwMode="auto">
          <a:xfrm>
            <a:off x="1151470" y="360989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Infinera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DWDM Wavelength Plan</a:t>
            </a:r>
            <a:endParaRPr kumimoji="0" lang="en-US" sz="3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6" name="Group 13"/>
          <p:cNvGrpSpPr>
            <a:grpSpLocks/>
          </p:cNvGrpSpPr>
          <p:nvPr/>
        </p:nvGrpSpPr>
        <p:grpSpPr bwMode="auto">
          <a:xfrm>
            <a:off x="1691553" y="4601009"/>
            <a:ext cx="6400800" cy="152400"/>
            <a:chOff x="1440" y="3120"/>
            <a:chExt cx="4032" cy="96"/>
          </a:xfrm>
        </p:grpSpPr>
        <p:sp>
          <p:nvSpPr>
            <p:cNvPr id="17" name="Line 14"/>
            <p:cNvSpPr>
              <a:spLocks noChangeShapeType="1"/>
            </p:cNvSpPr>
            <p:nvPr/>
          </p:nvSpPr>
          <p:spPr bwMode="auto">
            <a:xfrm>
              <a:off x="1440" y="3216"/>
              <a:ext cx="40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>
              <a:off x="1728" y="3120"/>
              <a:ext cx="0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>
              <a:off x="1824" y="3120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17"/>
            <p:cNvSpPr>
              <a:spLocks noChangeShapeType="1"/>
            </p:cNvSpPr>
            <p:nvPr/>
          </p:nvSpPr>
          <p:spPr bwMode="auto">
            <a:xfrm>
              <a:off x="1920" y="3120"/>
              <a:ext cx="0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18"/>
            <p:cNvSpPr>
              <a:spLocks noChangeShapeType="1"/>
            </p:cNvSpPr>
            <p:nvPr/>
          </p:nvSpPr>
          <p:spPr bwMode="auto">
            <a:xfrm>
              <a:off x="2016" y="3120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>
              <a:off x="2112" y="3120"/>
              <a:ext cx="0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20"/>
            <p:cNvSpPr>
              <a:spLocks noChangeShapeType="1"/>
            </p:cNvSpPr>
            <p:nvPr/>
          </p:nvSpPr>
          <p:spPr bwMode="auto">
            <a:xfrm>
              <a:off x="2208" y="3120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21"/>
            <p:cNvSpPr>
              <a:spLocks noChangeShapeType="1"/>
            </p:cNvSpPr>
            <p:nvPr/>
          </p:nvSpPr>
          <p:spPr bwMode="auto">
            <a:xfrm>
              <a:off x="2304" y="3120"/>
              <a:ext cx="0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22"/>
            <p:cNvSpPr>
              <a:spLocks noChangeShapeType="1"/>
            </p:cNvSpPr>
            <p:nvPr/>
          </p:nvSpPr>
          <p:spPr bwMode="auto">
            <a:xfrm>
              <a:off x="2400" y="3120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23"/>
            <p:cNvSpPr>
              <a:spLocks noChangeShapeType="1"/>
            </p:cNvSpPr>
            <p:nvPr/>
          </p:nvSpPr>
          <p:spPr bwMode="auto">
            <a:xfrm>
              <a:off x="2496" y="3120"/>
              <a:ext cx="0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24"/>
            <p:cNvSpPr>
              <a:spLocks noChangeShapeType="1"/>
            </p:cNvSpPr>
            <p:nvPr/>
          </p:nvSpPr>
          <p:spPr bwMode="auto">
            <a:xfrm>
              <a:off x="2592" y="3120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25"/>
            <p:cNvSpPr>
              <a:spLocks noChangeShapeType="1"/>
            </p:cNvSpPr>
            <p:nvPr/>
          </p:nvSpPr>
          <p:spPr bwMode="auto">
            <a:xfrm>
              <a:off x="2688" y="3120"/>
              <a:ext cx="0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26"/>
            <p:cNvSpPr>
              <a:spLocks noChangeShapeType="1"/>
            </p:cNvSpPr>
            <p:nvPr/>
          </p:nvSpPr>
          <p:spPr bwMode="auto">
            <a:xfrm>
              <a:off x="2784" y="3120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27"/>
            <p:cNvSpPr>
              <a:spLocks noChangeShapeType="1"/>
            </p:cNvSpPr>
            <p:nvPr/>
          </p:nvSpPr>
          <p:spPr bwMode="auto">
            <a:xfrm>
              <a:off x="2880" y="3120"/>
              <a:ext cx="0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28"/>
            <p:cNvSpPr>
              <a:spLocks noChangeShapeType="1"/>
            </p:cNvSpPr>
            <p:nvPr/>
          </p:nvSpPr>
          <p:spPr bwMode="auto">
            <a:xfrm>
              <a:off x="2976" y="3120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Line 29"/>
            <p:cNvSpPr>
              <a:spLocks noChangeShapeType="1"/>
            </p:cNvSpPr>
            <p:nvPr/>
          </p:nvSpPr>
          <p:spPr bwMode="auto">
            <a:xfrm>
              <a:off x="3072" y="3120"/>
              <a:ext cx="0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Line 30"/>
            <p:cNvSpPr>
              <a:spLocks noChangeShapeType="1"/>
            </p:cNvSpPr>
            <p:nvPr/>
          </p:nvSpPr>
          <p:spPr bwMode="auto">
            <a:xfrm>
              <a:off x="3168" y="3120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Line 31"/>
            <p:cNvSpPr>
              <a:spLocks noChangeShapeType="1"/>
            </p:cNvSpPr>
            <p:nvPr/>
          </p:nvSpPr>
          <p:spPr bwMode="auto">
            <a:xfrm>
              <a:off x="3264" y="3120"/>
              <a:ext cx="0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Line 32"/>
            <p:cNvSpPr>
              <a:spLocks noChangeShapeType="1"/>
            </p:cNvSpPr>
            <p:nvPr/>
          </p:nvSpPr>
          <p:spPr bwMode="auto">
            <a:xfrm>
              <a:off x="3360" y="3120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33"/>
            <p:cNvSpPr>
              <a:spLocks noChangeShapeType="1"/>
            </p:cNvSpPr>
            <p:nvPr/>
          </p:nvSpPr>
          <p:spPr bwMode="auto">
            <a:xfrm>
              <a:off x="3456" y="3120"/>
              <a:ext cx="0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Line 34"/>
            <p:cNvSpPr>
              <a:spLocks noChangeShapeType="1"/>
            </p:cNvSpPr>
            <p:nvPr/>
          </p:nvSpPr>
          <p:spPr bwMode="auto">
            <a:xfrm>
              <a:off x="3552" y="3120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Line 35"/>
            <p:cNvSpPr>
              <a:spLocks noChangeShapeType="1"/>
            </p:cNvSpPr>
            <p:nvPr/>
          </p:nvSpPr>
          <p:spPr bwMode="auto">
            <a:xfrm>
              <a:off x="3648" y="3120"/>
              <a:ext cx="0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36"/>
            <p:cNvSpPr>
              <a:spLocks noChangeShapeType="1"/>
            </p:cNvSpPr>
            <p:nvPr/>
          </p:nvSpPr>
          <p:spPr bwMode="auto">
            <a:xfrm>
              <a:off x="3744" y="3120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Line 37"/>
            <p:cNvSpPr>
              <a:spLocks noChangeShapeType="1"/>
            </p:cNvSpPr>
            <p:nvPr/>
          </p:nvSpPr>
          <p:spPr bwMode="auto">
            <a:xfrm>
              <a:off x="3840" y="3120"/>
              <a:ext cx="0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Line 38"/>
            <p:cNvSpPr>
              <a:spLocks noChangeShapeType="1"/>
            </p:cNvSpPr>
            <p:nvPr/>
          </p:nvSpPr>
          <p:spPr bwMode="auto">
            <a:xfrm>
              <a:off x="3936" y="3120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Line 39"/>
            <p:cNvSpPr>
              <a:spLocks noChangeShapeType="1"/>
            </p:cNvSpPr>
            <p:nvPr/>
          </p:nvSpPr>
          <p:spPr bwMode="auto">
            <a:xfrm>
              <a:off x="4032" y="3120"/>
              <a:ext cx="0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Line 40"/>
            <p:cNvSpPr>
              <a:spLocks noChangeShapeType="1"/>
            </p:cNvSpPr>
            <p:nvPr/>
          </p:nvSpPr>
          <p:spPr bwMode="auto">
            <a:xfrm>
              <a:off x="4128" y="3120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Line 41"/>
            <p:cNvSpPr>
              <a:spLocks noChangeShapeType="1"/>
            </p:cNvSpPr>
            <p:nvPr/>
          </p:nvSpPr>
          <p:spPr bwMode="auto">
            <a:xfrm>
              <a:off x="4224" y="3120"/>
              <a:ext cx="0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Line 42"/>
            <p:cNvSpPr>
              <a:spLocks noChangeShapeType="1"/>
            </p:cNvSpPr>
            <p:nvPr/>
          </p:nvSpPr>
          <p:spPr bwMode="auto">
            <a:xfrm>
              <a:off x="4320" y="3120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Line 43"/>
            <p:cNvSpPr>
              <a:spLocks noChangeShapeType="1"/>
            </p:cNvSpPr>
            <p:nvPr/>
          </p:nvSpPr>
          <p:spPr bwMode="auto">
            <a:xfrm>
              <a:off x="4416" y="3120"/>
              <a:ext cx="0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Line 44"/>
            <p:cNvSpPr>
              <a:spLocks noChangeShapeType="1"/>
            </p:cNvSpPr>
            <p:nvPr/>
          </p:nvSpPr>
          <p:spPr bwMode="auto">
            <a:xfrm>
              <a:off x="4512" y="3120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45"/>
            <p:cNvSpPr>
              <a:spLocks noChangeShapeType="1"/>
            </p:cNvSpPr>
            <p:nvPr/>
          </p:nvSpPr>
          <p:spPr bwMode="auto">
            <a:xfrm>
              <a:off x="4608" y="3120"/>
              <a:ext cx="0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Line 46"/>
            <p:cNvSpPr>
              <a:spLocks noChangeShapeType="1"/>
            </p:cNvSpPr>
            <p:nvPr/>
          </p:nvSpPr>
          <p:spPr bwMode="auto">
            <a:xfrm>
              <a:off x="4704" y="3120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Line 47"/>
            <p:cNvSpPr>
              <a:spLocks noChangeShapeType="1"/>
            </p:cNvSpPr>
            <p:nvPr/>
          </p:nvSpPr>
          <p:spPr bwMode="auto">
            <a:xfrm>
              <a:off x="4800" y="3120"/>
              <a:ext cx="0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Line 48"/>
            <p:cNvSpPr>
              <a:spLocks noChangeShapeType="1"/>
            </p:cNvSpPr>
            <p:nvPr/>
          </p:nvSpPr>
          <p:spPr bwMode="auto">
            <a:xfrm>
              <a:off x="4896" y="3120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Line 49"/>
            <p:cNvSpPr>
              <a:spLocks noChangeShapeType="1"/>
            </p:cNvSpPr>
            <p:nvPr/>
          </p:nvSpPr>
          <p:spPr bwMode="auto">
            <a:xfrm>
              <a:off x="4992" y="3120"/>
              <a:ext cx="0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Line 50"/>
            <p:cNvSpPr>
              <a:spLocks noChangeShapeType="1"/>
            </p:cNvSpPr>
            <p:nvPr/>
          </p:nvSpPr>
          <p:spPr bwMode="auto">
            <a:xfrm>
              <a:off x="5088" y="3120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Line 51"/>
            <p:cNvSpPr>
              <a:spLocks noChangeShapeType="1"/>
            </p:cNvSpPr>
            <p:nvPr/>
          </p:nvSpPr>
          <p:spPr bwMode="auto">
            <a:xfrm>
              <a:off x="5184" y="3120"/>
              <a:ext cx="0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Line 52"/>
            <p:cNvSpPr>
              <a:spLocks noChangeShapeType="1"/>
            </p:cNvSpPr>
            <p:nvPr/>
          </p:nvSpPr>
          <p:spPr bwMode="auto">
            <a:xfrm>
              <a:off x="5280" y="3120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Line 53"/>
            <p:cNvSpPr>
              <a:spLocks noChangeShapeType="1"/>
            </p:cNvSpPr>
            <p:nvPr/>
          </p:nvSpPr>
          <p:spPr bwMode="auto">
            <a:xfrm>
              <a:off x="5376" y="3120"/>
              <a:ext cx="0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Line 54"/>
            <p:cNvSpPr>
              <a:spLocks noChangeShapeType="1"/>
            </p:cNvSpPr>
            <p:nvPr/>
          </p:nvSpPr>
          <p:spPr bwMode="auto">
            <a:xfrm>
              <a:off x="1536" y="3120"/>
              <a:ext cx="0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Line 55"/>
            <p:cNvSpPr>
              <a:spLocks noChangeShapeType="1"/>
            </p:cNvSpPr>
            <p:nvPr/>
          </p:nvSpPr>
          <p:spPr bwMode="auto">
            <a:xfrm>
              <a:off x="1632" y="3120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9" name="Group 56"/>
          <p:cNvGrpSpPr>
            <a:grpSpLocks/>
          </p:cNvGrpSpPr>
          <p:nvPr/>
        </p:nvGrpSpPr>
        <p:grpSpPr bwMode="auto">
          <a:xfrm>
            <a:off x="1843953" y="1589521"/>
            <a:ext cx="6096000" cy="3155950"/>
            <a:chOff x="1307" y="708"/>
            <a:chExt cx="3840" cy="2448"/>
          </a:xfrm>
        </p:grpSpPr>
        <p:sp>
          <p:nvSpPr>
            <p:cNvPr id="60" name="Line 57"/>
            <p:cNvSpPr>
              <a:spLocks noChangeShapeType="1"/>
            </p:cNvSpPr>
            <p:nvPr/>
          </p:nvSpPr>
          <p:spPr bwMode="auto">
            <a:xfrm>
              <a:off x="1307" y="708"/>
              <a:ext cx="0" cy="24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Line 58"/>
            <p:cNvSpPr>
              <a:spLocks noChangeShapeType="1"/>
            </p:cNvSpPr>
            <p:nvPr/>
          </p:nvSpPr>
          <p:spPr bwMode="auto">
            <a:xfrm>
              <a:off x="1499" y="708"/>
              <a:ext cx="0" cy="24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Line 59"/>
            <p:cNvSpPr>
              <a:spLocks noChangeShapeType="1"/>
            </p:cNvSpPr>
            <p:nvPr/>
          </p:nvSpPr>
          <p:spPr bwMode="auto">
            <a:xfrm>
              <a:off x="1691" y="708"/>
              <a:ext cx="0" cy="24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Line 60"/>
            <p:cNvSpPr>
              <a:spLocks noChangeShapeType="1"/>
            </p:cNvSpPr>
            <p:nvPr/>
          </p:nvSpPr>
          <p:spPr bwMode="auto">
            <a:xfrm>
              <a:off x="1883" y="708"/>
              <a:ext cx="0" cy="24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Line 61"/>
            <p:cNvSpPr>
              <a:spLocks noChangeShapeType="1"/>
            </p:cNvSpPr>
            <p:nvPr/>
          </p:nvSpPr>
          <p:spPr bwMode="auto">
            <a:xfrm>
              <a:off x="2075" y="708"/>
              <a:ext cx="0" cy="24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Line 62"/>
            <p:cNvSpPr>
              <a:spLocks noChangeShapeType="1"/>
            </p:cNvSpPr>
            <p:nvPr/>
          </p:nvSpPr>
          <p:spPr bwMode="auto">
            <a:xfrm>
              <a:off x="2267" y="708"/>
              <a:ext cx="0" cy="24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Line 63"/>
            <p:cNvSpPr>
              <a:spLocks noChangeShapeType="1"/>
            </p:cNvSpPr>
            <p:nvPr/>
          </p:nvSpPr>
          <p:spPr bwMode="auto">
            <a:xfrm>
              <a:off x="2459" y="708"/>
              <a:ext cx="0" cy="24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Line 64"/>
            <p:cNvSpPr>
              <a:spLocks noChangeShapeType="1"/>
            </p:cNvSpPr>
            <p:nvPr/>
          </p:nvSpPr>
          <p:spPr bwMode="auto">
            <a:xfrm>
              <a:off x="2651" y="708"/>
              <a:ext cx="0" cy="24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Line 65"/>
            <p:cNvSpPr>
              <a:spLocks noChangeShapeType="1"/>
            </p:cNvSpPr>
            <p:nvPr/>
          </p:nvSpPr>
          <p:spPr bwMode="auto">
            <a:xfrm>
              <a:off x="2843" y="708"/>
              <a:ext cx="0" cy="24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Line 66"/>
            <p:cNvSpPr>
              <a:spLocks noChangeShapeType="1"/>
            </p:cNvSpPr>
            <p:nvPr/>
          </p:nvSpPr>
          <p:spPr bwMode="auto">
            <a:xfrm>
              <a:off x="3035" y="708"/>
              <a:ext cx="0" cy="24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Line 67"/>
            <p:cNvSpPr>
              <a:spLocks noChangeShapeType="1"/>
            </p:cNvSpPr>
            <p:nvPr/>
          </p:nvSpPr>
          <p:spPr bwMode="auto">
            <a:xfrm>
              <a:off x="3227" y="708"/>
              <a:ext cx="0" cy="24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Line 68"/>
            <p:cNvSpPr>
              <a:spLocks noChangeShapeType="1"/>
            </p:cNvSpPr>
            <p:nvPr/>
          </p:nvSpPr>
          <p:spPr bwMode="auto">
            <a:xfrm>
              <a:off x="3419" y="708"/>
              <a:ext cx="0" cy="24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Line 69"/>
            <p:cNvSpPr>
              <a:spLocks noChangeShapeType="1"/>
            </p:cNvSpPr>
            <p:nvPr/>
          </p:nvSpPr>
          <p:spPr bwMode="auto">
            <a:xfrm>
              <a:off x="3611" y="708"/>
              <a:ext cx="0" cy="24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Line 70"/>
            <p:cNvSpPr>
              <a:spLocks noChangeShapeType="1"/>
            </p:cNvSpPr>
            <p:nvPr/>
          </p:nvSpPr>
          <p:spPr bwMode="auto">
            <a:xfrm>
              <a:off x="3803" y="708"/>
              <a:ext cx="0" cy="24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Line 71"/>
            <p:cNvSpPr>
              <a:spLocks noChangeShapeType="1"/>
            </p:cNvSpPr>
            <p:nvPr/>
          </p:nvSpPr>
          <p:spPr bwMode="auto">
            <a:xfrm>
              <a:off x="3995" y="708"/>
              <a:ext cx="0" cy="24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Line 72"/>
            <p:cNvSpPr>
              <a:spLocks noChangeShapeType="1"/>
            </p:cNvSpPr>
            <p:nvPr/>
          </p:nvSpPr>
          <p:spPr bwMode="auto">
            <a:xfrm>
              <a:off x="4187" y="708"/>
              <a:ext cx="0" cy="24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Line 73"/>
            <p:cNvSpPr>
              <a:spLocks noChangeShapeType="1"/>
            </p:cNvSpPr>
            <p:nvPr/>
          </p:nvSpPr>
          <p:spPr bwMode="auto">
            <a:xfrm>
              <a:off x="4379" y="708"/>
              <a:ext cx="0" cy="24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Line 74"/>
            <p:cNvSpPr>
              <a:spLocks noChangeShapeType="1"/>
            </p:cNvSpPr>
            <p:nvPr/>
          </p:nvSpPr>
          <p:spPr bwMode="auto">
            <a:xfrm>
              <a:off x="4571" y="708"/>
              <a:ext cx="0" cy="24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Line 75"/>
            <p:cNvSpPr>
              <a:spLocks noChangeShapeType="1"/>
            </p:cNvSpPr>
            <p:nvPr/>
          </p:nvSpPr>
          <p:spPr bwMode="auto">
            <a:xfrm>
              <a:off x="4763" y="708"/>
              <a:ext cx="0" cy="24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Line 76"/>
            <p:cNvSpPr>
              <a:spLocks noChangeShapeType="1"/>
            </p:cNvSpPr>
            <p:nvPr/>
          </p:nvSpPr>
          <p:spPr bwMode="auto">
            <a:xfrm>
              <a:off x="4955" y="708"/>
              <a:ext cx="0" cy="24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Line 77"/>
            <p:cNvSpPr>
              <a:spLocks noChangeShapeType="1"/>
            </p:cNvSpPr>
            <p:nvPr/>
          </p:nvSpPr>
          <p:spPr bwMode="auto">
            <a:xfrm>
              <a:off x="5147" y="708"/>
              <a:ext cx="0" cy="24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1" name="Rectangle 78"/>
          <p:cNvSpPr>
            <a:spLocks noChangeArrowheads="1"/>
          </p:cNvSpPr>
          <p:nvPr/>
        </p:nvSpPr>
        <p:spPr bwMode="auto">
          <a:xfrm rot="16200000">
            <a:off x="803346" y="2261828"/>
            <a:ext cx="10398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solidFill>
                  <a:schemeClr val="bg1"/>
                </a:solidFill>
              </a:rPr>
              <a:t>40-</a:t>
            </a:r>
            <a:r>
              <a:rPr lang="en-US" sz="1400" b="1">
                <a:solidFill>
                  <a:schemeClr val="bg1"/>
                </a:solidFill>
                <a:latin typeface="Symbol" pitchFamily="-105" charset="2"/>
              </a:rPr>
              <a:t>l</a:t>
            </a:r>
            <a:r>
              <a:rPr lang="en-US" sz="1400" b="1">
                <a:solidFill>
                  <a:schemeClr val="bg1"/>
                </a:solidFill>
              </a:rPr>
              <a:t> (10G)</a:t>
            </a:r>
          </a:p>
        </p:txBody>
      </p:sp>
      <p:grpSp>
        <p:nvGrpSpPr>
          <p:cNvPr id="82" name="Group 79"/>
          <p:cNvGrpSpPr>
            <a:grpSpLocks/>
          </p:cNvGrpSpPr>
          <p:nvPr/>
        </p:nvGrpSpPr>
        <p:grpSpPr bwMode="auto">
          <a:xfrm>
            <a:off x="1691553" y="1532371"/>
            <a:ext cx="6400800" cy="152400"/>
            <a:chOff x="1440" y="672"/>
            <a:chExt cx="4032" cy="96"/>
          </a:xfrm>
        </p:grpSpPr>
        <p:sp>
          <p:nvSpPr>
            <p:cNvPr id="83" name="Line 80"/>
            <p:cNvSpPr>
              <a:spLocks noChangeShapeType="1"/>
            </p:cNvSpPr>
            <p:nvPr/>
          </p:nvSpPr>
          <p:spPr bwMode="auto">
            <a:xfrm>
              <a:off x="1440" y="672"/>
              <a:ext cx="40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Line 81"/>
            <p:cNvSpPr>
              <a:spLocks noChangeShapeType="1"/>
            </p:cNvSpPr>
            <p:nvPr/>
          </p:nvSpPr>
          <p:spPr bwMode="auto">
            <a:xfrm flipV="1">
              <a:off x="1728" y="672"/>
              <a:ext cx="0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Line 82"/>
            <p:cNvSpPr>
              <a:spLocks noChangeShapeType="1"/>
            </p:cNvSpPr>
            <p:nvPr/>
          </p:nvSpPr>
          <p:spPr bwMode="auto">
            <a:xfrm flipV="1">
              <a:off x="1824" y="672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Line 83"/>
            <p:cNvSpPr>
              <a:spLocks noChangeShapeType="1"/>
            </p:cNvSpPr>
            <p:nvPr/>
          </p:nvSpPr>
          <p:spPr bwMode="auto">
            <a:xfrm flipV="1">
              <a:off x="1920" y="672"/>
              <a:ext cx="0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Line 84"/>
            <p:cNvSpPr>
              <a:spLocks noChangeShapeType="1"/>
            </p:cNvSpPr>
            <p:nvPr/>
          </p:nvSpPr>
          <p:spPr bwMode="auto">
            <a:xfrm flipV="1">
              <a:off x="2016" y="672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Line 85"/>
            <p:cNvSpPr>
              <a:spLocks noChangeShapeType="1"/>
            </p:cNvSpPr>
            <p:nvPr/>
          </p:nvSpPr>
          <p:spPr bwMode="auto">
            <a:xfrm flipV="1">
              <a:off x="2112" y="672"/>
              <a:ext cx="0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Line 86"/>
            <p:cNvSpPr>
              <a:spLocks noChangeShapeType="1"/>
            </p:cNvSpPr>
            <p:nvPr/>
          </p:nvSpPr>
          <p:spPr bwMode="auto">
            <a:xfrm flipV="1">
              <a:off x="2208" y="672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Line 87"/>
            <p:cNvSpPr>
              <a:spLocks noChangeShapeType="1"/>
            </p:cNvSpPr>
            <p:nvPr/>
          </p:nvSpPr>
          <p:spPr bwMode="auto">
            <a:xfrm flipV="1">
              <a:off x="2304" y="672"/>
              <a:ext cx="0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Line 88"/>
            <p:cNvSpPr>
              <a:spLocks noChangeShapeType="1"/>
            </p:cNvSpPr>
            <p:nvPr/>
          </p:nvSpPr>
          <p:spPr bwMode="auto">
            <a:xfrm flipV="1">
              <a:off x="2400" y="672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Line 89"/>
            <p:cNvSpPr>
              <a:spLocks noChangeShapeType="1"/>
            </p:cNvSpPr>
            <p:nvPr/>
          </p:nvSpPr>
          <p:spPr bwMode="auto">
            <a:xfrm flipV="1">
              <a:off x="2496" y="672"/>
              <a:ext cx="0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Line 90"/>
            <p:cNvSpPr>
              <a:spLocks noChangeShapeType="1"/>
            </p:cNvSpPr>
            <p:nvPr/>
          </p:nvSpPr>
          <p:spPr bwMode="auto">
            <a:xfrm flipV="1">
              <a:off x="2592" y="672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Line 91"/>
            <p:cNvSpPr>
              <a:spLocks noChangeShapeType="1"/>
            </p:cNvSpPr>
            <p:nvPr/>
          </p:nvSpPr>
          <p:spPr bwMode="auto">
            <a:xfrm flipV="1">
              <a:off x="2688" y="672"/>
              <a:ext cx="0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Line 92"/>
            <p:cNvSpPr>
              <a:spLocks noChangeShapeType="1"/>
            </p:cNvSpPr>
            <p:nvPr/>
          </p:nvSpPr>
          <p:spPr bwMode="auto">
            <a:xfrm flipV="1">
              <a:off x="2784" y="672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Line 93"/>
            <p:cNvSpPr>
              <a:spLocks noChangeShapeType="1"/>
            </p:cNvSpPr>
            <p:nvPr/>
          </p:nvSpPr>
          <p:spPr bwMode="auto">
            <a:xfrm flipV="1">
              <a:off x="2880" y="672"/>
              <a:ext cx="0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Line 94"/>
            <p:cNvSpPr>
              <a:spLocks noChangeShapeType="1"/>
            </p:cNvSpPr>
            <p:nvPr/>
          </p:nvSpPr>
          <p:spPr bwMode="auto">
            <a:xfrm flipV="1">
              <a:off x="2976" y="672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Line 95"/>
            <p:cNvSpPr>
              <a:spLocks noChangeShapeType="1"/>
            </p:cNvSpPr>
            <p:nvPr/>
          </p:nvSpPr>
          <p:spPr bwMode="auto">
            <a:xfrm flipV="1">
              <a:off x="3072" y="672"/>
              <a:ext cx="0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Line 96"/>
            <p:cNvSpPr>
              <a:spLocks noChangeShapeType="1"/>
            </p:cNvSpPr>
            <p:nvPr/>
          </p:nvSpPr>
          <p:spPr bwMode="auto">
            <a:xfrm flipV="1">
              <a:off x="3168" y="672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Line 97"/>
            <p:cNvSpPr>
              <a:spLocks noChangeShapeType="1"/>
            </p:cNvSpPr>
            <p:nvPr/>
          </p:nvSpPr>
          <p:spPr bwMode="auto">
            <a:xfrm flipV="1">
              <a:off x="3264" y="672"/>
              <a:ext cx="0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Line 98"/>
            <p:cNvSpPr>
              <a:spLocks noChangeShapeType="1"/>
            </p:cNvSpPr>
            <p:nvPr/>
          </p:nvSpPr>
          <p:spPr bwMode="auto">
            <a:xfrm flipV="1">
              <a:off x="3360" y="672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Line 99"/>
            <p:cNvSpPr>
              <a:spLocks noChangeShapeType="1"/>
            </p:cNvSpPr>
            <p:nvPr/>
          </p:nvSpPr>
          <p:spPr bwMode="auto">
            <a:xfrm flipV="1">
              <a:off x="3456" y="672"/>
              <a:ext cx="0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Line 100"/>
            <p:cNvSpPr>
              <a:spLocks noChangeShapeType="1"/>
            </p:cNvSpPr>
            <p:nvPr/>
          </p:nvSpPr>
          <p:spPr bwMode="auto">
            <a:xfrm flipV="1">
              <a:off x="3552" y="672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Line 101"/>
            <p:cNvSpPr>
              <a:spLocks noChangeShapeType="1"/>
            </p:cNvSpPr>
            <p:nvPr/>
          </p:nvSpPr>
          <p:spPr bwMode="auto">
            <a:xfrm flipV="1">
              <a:off x="3648" y="672"/>
              <a:ext cx="0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Line 102"/>
            <p:cNvSpPr>
              <a:spLocks noChangeShapeType="1"/>
            </p:cNvSpPr>
            <p:nvPr/>
          </p:nvSpPr>
          <p:spPr bwMode="auto">
            <a:xfrm flipV="1">
              <a:off x="3744" y="672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Line 103"/>
            <p:cNvSpPr>
              <a:spLocks noChangeShapeType="1"/>
            </p:cNvSpPr>
            <p:nvPr/>
          </p:nvSpPr>
          <p:spPr bwMode="auto">
            <a:xfrm flipV="1">
              <a:off x="3840" y="672"/>
              <a:ext cx="0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Line 104"/>
            <p:cNvSpPr>
              <a:spLocks noChangeShapeType="1"/>
            </p:cNvSpPr>
            <p:nvPr/>
          </p:nvSpPr>
          <p:spPr bwMode="auto">
            <a:xfrm flipV="1">
              <a:off x="3936" y="672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Line 105"/>
            <p:cNvSpPr>
              <a:spLocks noChangeShapeType="1"/>
            </p:cNvSpPr>
            <p:nvPr/>
          </p:nvSpPr>
          <p:spPr bwMode="auto">
            <a:xfrm flipV="1">
              <a:off x="4032" y="672"/>
              <a:ext cx="0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Line 106"/>
            <p:cNvSpPr>
              <a:spLocks noChangeShapeType="1"/>
            </p:cNvSpPr>
            <p:nvPr/>
          </p:nvSpPr>
          <p:spPr bwMode="auto">
            <a:xfrm flipV="1">
              <a:off x="4128" y="672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Line 107"/>
            <p:cNvSpPr>
              <a:spLocks noChangeShapeType="1"/>
            </p:cNvSpPr>
            <p:nvPr/>
          </p:nvSpPr>
          <p:spPr bwMode="auto">
            <a:xfrm flipV="1">
              <a:off x="4224" y="672"/>
              <a:ext cx="0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Line 108"/>
            <p:cNvSpPr>
              <a:spLocks noChangeShapeType="1"/>
            </p:cNvSpPr>
            <p:nvPr/>
          </p:nvSpPr>
          <p:spPr bwMode="auto">
            <a:xfrm flipV="1">
              <a:off x="4320" y="672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Line 109"/>
            <p:cNvSpPr>
              <a:spLocks noChangeShapeType="1"/>
            </p:cNvSpPr>
            <p:nvPr/>
          </p:nvSpPr>
          <p:spPr bwMode="auto">
            <a:xfrm flipV="1">
              <a:off x="4416" y="672"/>
              <a:ext cx="0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Line 110"/>
            <p:cNvSpPr>
              <a:spLocks noChangeShapeType="1"/>
            </p:cNvSpPr>
            <p:nvPr/>
          </p:nvSpPr>
          <p:spPr bwMode="auto">
            <a:xfrm flipV="1">
              <a:off x="4512" y="672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Line 111"/>
            <p:cNvSpPr>
              <a:spLocks noChangeShapeType="1"/>
            </p:cNvSpPr>
            <p:nvPr/>
          </p:nvSpPr>
          <p:spPr bwMode="auto">
            <a:xfrm flipV="1">
              <a:off x="4608" y="672"/>
              <a:ext cx="0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Line 112"/>
            <p:cNvSpPr>
              <a:spLocks noChangeShapeType="1"/>
            </p:cNvSpPr>
            <p:nvPr/>
          </p:nvSpPr>
          <p:spPr bwMode="auto">
            <a:xfrm flipV="1">
              <a:off x="4704" y="672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Line 113"/>
            <p:cNvSpPr>
              <a:spLocks noChangeShapeType="1"/>
            </p:cNvSpPr>
            <p:nvPr/>
          </p:nvSpPr>
          <p:spPr bwMode="auto">
            <a:xfrm flipV="1">
              <a:off x="4800" y="672"/>
              <a:ext cx="0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Line 114"/>
            <p:cNvSpPr>
              <a:spLocks noChangeShapeType="1"/>
            </p:cNvSpPr>
            <p:nvPr/>
          </p:nvSpPr>
          <p:spPr bwMode="auto">
            <a:xfrm flipV="1">
              <a:off x="4896" y="672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Line 115"/>
            <p:cNvSpPr>
              <a:spLocks noChangeShapeType="1"/>
            </p:cNvSpPr>
            <p:nvPr/>
          </p:nvSpPr>
          <p:spPr bwMode="auto">
            <a:xfrm flipV="1">
              <a:off x="4992" y="672"/>
              <a:ext cx="0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Line 116"/>
            <p:cNvSpPr>
              <a:spLocks noChangeShapeType="1"/>
            </p:cNvSpPr>
            <p:nvPr/>
          </p:nvSpPr>
          <p:spPr bwMode="auto">
            <a:xfrm flipV="1">
              <a:off x="5088" y="672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Line 117"/>
            <p:cNvSpPr>
              <a:spLocks noChangeShapeType="1"/>
            </p:cNvSpPr>
            <p:nvPr/>
          </p:nvSpPr>
          <p:spPr bwMode="auto">
            <a:xfrm flipV="1">
              <a:off x="5184" y="672"/>
              <a:ext cx="0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Line 118"/>
            <p:cNvSpPr>
              <a:spLocks noChangeShapeType="1"/>
            </p:cNvSpPr>
            <p:nvPr/>
          </p:nvSpPr>
          <p:spPr bwMode="auto">
            <a:xfrm flipV="1">
              <a:off x="5280" y="672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Line 119"/>
            <p:cNvSpPr>
              <a:spLocks noChangeShapeType="1"/>
            </p:cNvSpPr>
            <p:nvPr/>
          </p:nvSpPr>
          <p:spPr bwMode="auto">
            <a:xfrm flipV="1">
              <a:off x="5376" y="672"/>
              <a:ext cx="0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Line 120"/>
            <p:cNvSpPr>
              <a:spLocks noChangeShapeType="1"/>
            </p:cNvSpPr>
            <p:nvPr/>
          </p:nvSpPr>
          <p:spPr bwMode="auto">
            <a:xfrm flipV="1">
              <a:off x="1536" y="672"/>
              <a:ext cx="0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Line 121"/>
            <p:cNvSpPr>
              <a:spLocks noChangeShapeType="1"/>
            </p:cNvSpPr>
            <p:nvPr/>
          </p:nvSpPr>
          <p:spPr bwMode="auto">
            <a:xfrm flipV="1">
              <a:off x="1632" y="672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5" name="Rectangle 122"/>
          <p:cNvSpPr>
            <a:spLocks noChangeArrowheads="1"/>
          </p:cNvSpPr>
          <p:nvPr/>
        </p:nvSpPr>
        <p:spPr bwMode="auto">
          <a:xfrm rot="16200000">
            <a:off x="1182759" y="5257440"/>
            <a:ext cx="1311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algn="ctr" eaLnBrk="0" hangingPunct="0">
              <a:tabLst>
                <a:tab pos="457200" algn="l"/>
                <a:tab pos="576263" algn="l"/>
              </a:tabLst>
            </a:pPr>
            <a:r>
              <a:rPr lang="en-US" sz="1200"/>
              <a:t>195.9		1530.33</a:t>
            </a:r>
          </a:p>
        </p:txBody>
      </p:sp>
      <p:sp>
        <p:nvSpPr>
          <p:cNvPr id="126" name="Rectangle 123"/>
          <p:cNvSpPr>
            <a:spLocks noChangeArrowheads="1"/>
          </p:cNvSpPr>
          <p:nvPr/>
        </p:nvSpPr>
        <p:spPr bwMode="auto">
          <a:xfrm rot="16200000">
            <a:off x="1487559" y="5257440"/>
            <a:ext cx="1311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algn="ctr" eaLnBrk="0" hangingPunct="0">
              <a:tabLst>
                <a:tab pos="457200" algn="l"/>
                <a:tab pos="576263" algn="l"/>
              </a:tabLst>
            </a:pPr>
            <a:r>
              <a:rPr lang="en-US" sz="1200"/>
              <a:t>195.7		1531.90</a:t>
            </a:r>
          </a:p>
        </p:txBody>
      </p:sp>
      <p:sp>
        <p:nvSpPr>
          <p:cNvPr id="127" name="Rectangle 124"/>
          <p:cNvSpPr>
            <a:spLocks noChangeArrowheads="1"/>
          </p:cNvSpPr>
          <p:nvPr/>
        </p:nvSpPr>
        <p:spPr bwMode="auto">
          <a:xfrm rot="16200000">
            <a:off x="1792359" y="5257440"/>
            <a:ext cx="1311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algn="ctr" eaLnBrk="0" hangingPunct="0">
              <a:tabLst>
                <a:tab pos="457200" algn="l"/>
                <a:tab pos="576263" algn="l"/>
              </a:tabLst>
            </a:pPr>
            <a:r>
              <a:rPr lang="en-US" sz="1200"/>
              <a:t>195.5		1533.47</a:t>
            </a:r>
          </a:p>
        </p:txBody>
      </p:sp>
      <p:sp>
        <p:nvSpPr>
          <p:cNvPr id="128" name="Rectangle 125"/>
          <p:cNvSpPr>
            <a:spLocks noChangeArrowheads="1"/>
          </p:cNvSpPr>
          <p:nvPr/>
        </p:nvSpPr>
        <p:spPr bwMode="auto">
          <a:xfrm rot="16200000">
            <a:off x="2401959" y="5257440"/>
            <a:ext cx="1311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algn="ctr" eaLnBrk="0" hangingPunct="0">
              <a:tabLst>
                <a:tab pos="457200" algn="l"/>
                <a:tab pos="576263" algn="l"/>
              </a:tabLst>
            </a:pPr>
            <a:r>
              <a:rPr lang="en-US" sz="1200"/>
              <a:t>195.1		1536.61</a:t>
            </a:r>
          </a:p>
        </p:txBody>
      </p:sp>
      <p:sp>
        <p:nvSpPr>
          <p:cNvPr id="129" name="Rectangle 126"/>
          <p:cNvSpPr>
            <a:spLocks noChangeArrowheads="1"/>
          </p:cNvSpPr>
          <p:nvPr/>
        </p:nvSpPr>
        <p:spPr bwMode="auto">
          <a:xfrm rot="16200000">
            <a:off x="2706759" y="5257440"/>
            <a:ext cx="1311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algn="ctr" eaLnBrk="0" hangingPunct="0">
              <a:tabLst>
                <a:tab pos="457200" algn="l"/>
                <a:tab pos="576263" algn="l"/>
              </a:tabLst>
            </a:pPr>
            <a:r>
              <a:rPr lang="en-US" sz="1200"/>
              <a:t>194.9		1538.19</a:t>
            </a:r>
          </a:p>
        </p:txBody>
      </p:sp>
      <p:sp>
        <p:nvSpPr>
          <p:cNvPr id="130" name="Rectangle 127"/>
          <p:cNvSpPr>
            <a:spLocks noChangeArrowheads="1"/>
          </p:cNvSpPr>
          <p:nvPr/>
        </p:nvSpPr>
        <p:spPr bwMode="auto">
          <a:xfrm rot="16200000">
            <a:off x="3011559" y="5257440"/>
            <a:ext cx="1311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algn="ctr" eaLnBrk="0" hangingPunct="0">
              <a:tabLst>
                <a:tab pos="457200" algn="l"/>
                <a:tab pos="576263" algn="l"/>
              </a:tabLst>
            </a:pPr>
            <a:r>
              <a:rPr lang="en-US" sz="1200"/>
              <a:t>194.7		1539.77</a:t>
            </a:r>
          </a:p>
        </p:txBody>
      </p:sp>
      <p:sp>
        <p:nvSpPr>
          <p:cNvPr id="131" name="Rectangle 128"/>
          <p:cNvSpPr>
            <a:spLocks noChangeArrowheads="1"/>
          </p:cNvSpPr>
          <p:nvPr/>
        </p:nvSpPr>
        <p:spPr bwMode="auto">
          <a:xfrm rot="16200000">
            <a:off x="3316359" y="5257440"/>
            <a:ext cx="1311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algn="ctr" eaLnBrk="0" hangingPunct="0">
              <a:tabLst>
                <a:tab pos="457200" algn="l"/>
                <a:tab pos="576263" algn="l"/>
              </a:tabLst>
            </a:pPr>
            <a:r>
              <a:rPr lang="en-US" sz="1200"/>
              <a:t>194.5		1541.30</a:t>
            </a:r>
          </a:p>
        </p:txBody>
      </p:sp>
      <p:sp>
        <p:nvSpPr>
          <p:cNvPr id="132" name="Rectangle 129"/>
          <p:cNvSpPr>
            <a:spLocks noChangeArrowheads="1"/>
          </p:cNvSpPr>
          <p:nvPr/>
        </p:nvSpPr>
        <p:spPr bwMode="auto">
          <a:xfrm rot="16200000">
            <a:off x="3621159" y="5257440"/>
            <a:ext cx="1311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algn="ctr" eaLnBrk="0" hangingPunct="0">
              <a:tabLst>
                <a:tab pos="457200" algn="l"/>
                <a:tab pos="576263" algn="l"/>
              </a:tabLst>
            </a:pPr>
            <a:r>
              <a:rPr lang="en-US" sz="1200"/>
              <a:t>194.3		1542.90</a:t>
            </a:r>
          </a:p>
        </p:txBody>
      </p:sp>
      <p:sp>
        <p:nvSpPr>
          <p:cNvPr id="133" name="Rectangle 130"/>
          <p:cNvSpPr>
            <a:spLocks noChangeArrowheads="1"/>
          </p:cNvSpPr>
          <p:nvPr/>
        </p:nvSpPr>
        <p:spPr bwMode="auto">
          <a:xfrm rot="16200000">
            <a:off x="3925959" y="5257440"/>
            <a:ext cx="1311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algn="ctr" eaLnBrk="0" hangingPunct="0">
              <a:tabLst>
                <a:tab pos="457200" algn="l"/>
                <a:tab pos="576263" algn="l"/>
              </a:tabLst>
            </a:pPr>
            <a:r>
              <a:rPr lang="en-US" sz="1200"/>
              <a:t>194.1		1544.50</a:t>
            </a:r>
          </a:p>
        </p:txBody>
      </p:sp>
      <p:sp>
        <p:nvSpPr>
          <p:cNvPr id="134" name="Rectangle 131"/>
          <p:cNvSpPr>
            <a:spLocks noChangeArrowheads="1"/>
          </p:cNvSpPr>
          <p:nvPr/>
        </p:nvSpPr>
        <p:spPr bwMode="auto">
          <a:xfrm rot="16200000">
            <a:off x="4230759" y="5257440"/>
            <a:ext cx="1311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algn="ctr" eaLnBrk="0" hangingPunct="0">
              <a:tabLst>
                <a:tab pos="457200" algn="l"/>
                <a:tab pos="576263" algn="l"/>
              </a:tabLst>
            </a:pPr>
            <a:r>
              <a:rPr lang="en-US" sz="1200"/>
              <a:t>193.9		1546.10</a:t>
            </a:r>
          </a:p>
        </p:txBody>
      </p:sp>
      <p:sp>
        <p:nvSpPr>
          <p:cNvPr id="135" name="Rectangle 132"/>
          <p:cNvSpPr>
            <a:spLocks noChangeArrowheads="1"/>
          </p:cNvSpPr>
          <p:nvPr/>
        </p:nvSpPr>
        <p:spPr bwMode="auto">
          <a:xfrm rot="16200000">
            <a:off x="4535559" y="5257440"/>
            <a:ext cx="1311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algn="ctr" eaLnBrk="0" hangingPunct="0">
              <a:tabLst>
                <a:tab pos="457200" algn="l"/>
                <a:tab pos="576263" algn="l"/>
              </a:tabLst>
            </a:pPr>
            <a:r>
              <a:rPr lang="en-US" sz="1200"/>
              <a:t>193.7		1547.72</a:t>
            </a:r>
          </a:p>
        </p:txBody>
      </p:sp>
      <p:sp>
        <p:nvSpPr>
          <p:cNvPr id="136" name="Rectangle 133"/>
          <p:cNvSpPr>
            <a:spLocks noChangeArrowheads="1"/>
          </p:cNvSpPr>
          <p:nvPr/>
        </p:nvSpPr>
        <p:spPr bwMode="auto">
          <a:xfrm rot="16200000">
            <a:off x="4840359" y="5257440"/>
            <a:ext cx="1311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algn="ctr" eaLnBrk="0" hangingPunct="0">
              <a:tabLst>
                <a:tab pos="457200" algn="l"/>
                <a:tab pos="576263" algn="l"/>
              </a:tabLst>
            </a:pPr>
            <a:r>
              <a:rPr lang="en-US" sz="1200"/>
              <a:t>193.5		1549.32</a:t>
            </a:r>
          </a:p>
        </p:txBody>
      </p:sp>
      <p:sp>
        <p:nvSpPr>
          <p:cNvPr id="137" name="Rectangle 134"/>
          <p:cNvSpPr>
            <a:spLocks noChangeArrowheads="1"/>
          </p:cNvSpPr>
          <p:nvPr/>
        </p:nvSpPr>
        <p:spPr bwMode="auto">
          <a:xfrm rot="16200000">
            <a:off x="5145159" y="5257440"/>
            <a:ext cx="1311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algn="ctr" eaLnBrk="0" hangingPunct="0">
              <a:tabLst>
                <a:tab pos="457200" algn="l"/>
                <a:tab pos="576263" algn="l"/>
              </a:tabLst>
            </a:pPr>
            <a:r>
              <a:rPr lang="en-US" sz="1200"/>
              <a:t>193.3		1550.92</a:t>
            </a:r>
          </a:p>
        </p:txBody>
      </p:sp>
      <p:sp>
        <p:nvSpPr>
          <p:cNvPr id="138" name="Rectangle 135"/>
          <p:cNvSpPr>
            <a:spLocks noChangeArrowheads="1"/>
          </p:cNvSpPr>
          <p:nvPr/>
        </p:nvSpPr>
        <p:spPr bwMode="auto">
          <a:xfrm rot="16200000">
            <a:off x="5449959" y="5257440"/>
            <a:ext cx="1311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algn="ctr" eaLnBrk="0" hangingPunct="0">
              <a:tabLst>
                <a:tab pos="457200" algn="l"/>
                <a:tab pos="576263" algn="l"/>
              </a:tabLst>
            </a:pPr>
            <a:r>
              <a:rPr lang="en-US" sz="1200"/>
              <a:t>193.1		1552.52</a:t>
            </a:r>
          </a:p>
        </p:txBody>
      </p:sp>
      <p:sp>
        <p:nvSpPr>
          <p:cNvPr id="139" name="Rectangle 136"/>
          <p:cNvSpPr>
            <a:spLocks noChangeArrowheads="1"/>
          </p:cNvSpPr>
          <p:nvPr/>
        </p:nvSpPr>
        <p:spPr bwMode="auto">
          <a:xfrm rot="16200000">
            <a:off x="5754759" y="5257440"/>
            <a:ext cx="1311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algn="ctr" eaLnBrk="0" hangingPunct="0">
              <a:tabLst>
                <a:tab pos="457200" algn="l"/>
                <a:tab pos="576263" algn="l"/>
              </a:tabLst>
            </a:pPr>
            <a:r>
              <a:rPr lang="en-US" sz="1200"/>
              <a:t>192.9		1554.13</a:t>
            </a:r>
          </a:p>
        </p:txBody>
      </p:sp>
      <p:sp>
        <p:nvSpPr>
          <p:cNvPr id="140" name="Rectangle 137"/>
          <p:cNvSpPr>
            <a:spLocks noChangeArrowheads="1"/>
          </p:cNvSpPr>
          <p:nvPr/>
        </p:nvSpPr>
        <p:spPr bwMode="auto">
          <a:xfrm rot="16200000">
            <a:off x="6059559" y="5257440"/>
            <a:ext cx="1311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algn="ctr" eaLnBrk="0" hangingPunct="0">
              <a:tabLst>
                <a:tab pos="457200" algn="l"/>
                <a:tab pos="576263" algn="l"/>
              </a:tabLst>
            </a:pPr>
            <a:r>
              <a:rPr lang="en-US" sz="1200"/>
              <a:t>192.7		1555.75</a:t>
            </a:r>
          </a:p>
        </p:txBody>
      </p:sp>
      <p:sp>
        <p:nvSpPr>
          <p:cNvPr id="141" name="Rectangle 138"/>
          <p:cNvSpPr>
            <a:spLocks noChangeArrowheads="1"/>
          </p:cNvSpPr>
          <p:nvPr/>
        </p:nvSpPr>
        <p:spPr bwMode="auto">
          <a:xfrm rot="16200000">
            <a:off x="6364359" y="5257440"/>
            <a:ext cx="1311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algn="ctr" eaLnBrk="0" hangingPunct="0">
              <a:tabLst>
                <a:tab pos="457200" algn="l"/>
                <a:tab pos="576263" algn="l"/>
              </a:tabLst>
            </a:pPr>
            <a:r>
              <a:rPr lang="en-US" sz="1200"/>
              <a:t>192.5		1557.36</a:t>
            </a:r>
          </a:p>
        </p:txBody>
      </p:sp>
      <p:sp>
        <p:nvSpPr>
          <p:cNvPr id="142" name="Rectangle 139"/>
          <p:cNvSpPr>
            <a:spLocks noChangeArrowheads="1"/>
          </p:cNvSpPr>
          <p:nvPr/>
        </p:nvSpPr>
        <p:spPr bwMode="auto">
          <a:xfrm rot="16200000">
            <a:off x="6669159" y="5255853"/>
            <a:ext cx="1311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algn="ctr" eaLnBrk="0" hangingPunct="0">
              <a:tabLst>
                <a:tab pos="457200" algn="l"/>
                <a:tab pos="576263" algn="l"/>
              </a:tabLst>
            </a:pPr>
            <a:r>
              <a:rPr lang="en-US" sz="1200"/>
              <a:t>192.3		1558.98</a:t>
            </a:r>
          </a:p>
        </p:txBody>
      </p:sp>
      <p:sp>
        <p:nvSpPr>
          <p:cNvPr id="143" name="Rectangle 140"/>
          <p:cNvSpPr>
            <a:spLocks noChangeArrowheads="1"/>
          </p:cNvSpPr>
          <p:nvPr/>
        </p:nvSpPr>
        <p:spPr bwMode="auto">
          <a:xfrm rot="16200000">
            <a:off x="6973959" y="5257440"/>
            <a:ext cx="1311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algn="ctr" eaLnBrk="0" hangingPunct="0">
              <a:tabLst>
                <a:tab pos="457200" algn="l"/>
                <a:tab pos="576263" algn="l"/>
              </a:tabLst>
            </a:pPr>
            <a:r>
              <a:rPr lang="en-US" sz="1200"/>
              <a:t>192.1		1560.60</a:t>
            </a:r>
          </a:p>
        </p:txBody>
      </p:sp>
      <p:sp>
        <p:nvSpPr>
          <p:cNvPr id="144" name="Rectangle 141"/>
          <p:cNvSpPr>
            <a:spLocks noChangeArrowheads="1"/>
          </p:cNvSpPr>
          <p:nvPr/>
        </p:nvSpPr>
        <p:spPr bwMode="auto">
          <a:xfrm rot="16200000">
            <a:off x="7647059" y="5219340"/>
            <a:ext cx="1284287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algn="ctr" eaLnBrk="0" hangingPunct="0">
              <a:tabLst>
                <a:tab pos="457200" algn="l"/>
                <a:tab pos="576263" algn="l"/>
              </a:tabLst>
            </a:pPr>
            <a:r>
              <a:rPr lang="en-US" sz="1500" b="1"/>
              <a:t>(THz)    (nm)</a:t>
            </a:r>
          </a:p>
        </p:txBody>
      </p:sp>
      <p:sp>
        <p:nvSpPr>
          <p:cNvPr id="145" name="Rectangle 142"/>
          <p:cNvSpPr>
            <a:spLocks noChangeArrowheads="1"/>
          </p:cNvSpPr>
          <p:nvPr/>
        </p:nvSpPr>
        <p:spPr bwMode="auto">
          <a:xfrm rot="16200000">
            <a:off x="2097159" y="5257440"/>
            <a:ext cx="1311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algn="ctr" eaLnBrk="0" hangingPunct="0">
              <a:tabLst>
                <a:tab pos="457200" algn="l"/>
                <a:tab pos="576263" algn="l"/>
              </a:tabLst>
            </a:pPr>
            <a:r>
              <a:rPr lang="en-US" sz="1200"/>
              <a:t>195.3		1535.04</a:t>
            </a:r>
          </a:p>
        </p:txBody>
      </p:sp>
      <p:sp>
        <p:nvSpPr>
          <p:cNvPr id="146" name="Text Box 143"/>
          <p:cNvSpPr txBox="1">
            <a:spLocks noChangeArrowheads="1"/>
          </p:cNvSpPr>
          <p:nvPr/>
        </p:nvSpPr>
        <p:spPr bwMode="auto">
          <a:xfrm>
            <a:off x="2958378" y="2818246"/>
            <a:ext cx="6778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/>
              <a:t>DLM-#-7</a:t>
            </a:r>
          </a:p>
        </p:txBody>
      </p:sp>
      <p:sp>
        <p:nvSpPr>
          <p:cNvPr id="147" name="Text Box 144"/>
          <p:cNvSpPr txBox="1">
            <a:spLocks noChangeArrowheads="1"/>
          </p:cNvSpPr>
          <p:nvPr/>
        </p:nvSpPr>
        <p:spPr bwMode="auto">
          <a:xfrm>
            <a:off x="2958378" y="1743509"/>
            <a:ext cx="6778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/>
              <a:t>DLM-#-5</a:t>
            </a:r>
          </a:p>
        </p:txBody>
      </p:sp>
      <p:sp>
        <p:nvSpPr>
          <p:cNvPr id="148" name="Text Box 145"/>
          <p:cNvSpPr txBox="1">
            <a:spLocks noChangeArrowheads="1"/>
          </p:cNvSpPr>
          <p:nvPr/>
        </p:nvSpPr>
        <p:spPr bwMode="auto">
          <a:xfrm>
            <a:off x="6300065" y="1745096"/>
            <a:ext cx="6778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/>
              <a:t>DLM-#-1</a:t>
            </a:r>
          </a:p>
        </p:txBody>
      </p:sp>
      <p:sp>
        <p:nvSpPr>
          <p:cNvPr id="149" name="Text Box 146"/>
          <p:cNvSpPr txBox="1">
            <a:spLocks noChangeArrowheads="1"/>
          </p:cNvSpPr>
          <p:nvPr/>
        </p:nvSpPr>
        <p:spPr bwMode="auto">
          <a:xfrm>
            <a:off x="6300065" y="2826184"/>
            <a:ext cx="6778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/>
              <a:t>DLM-#-3</a:t>
            </a:r>
          </a:p>
        </p:txBody>
      </p:sp>
      <p:sp>
        <p:nvSpPr>
          <p:cNvPr id="150" name="Rectangle 147"/>
          <p:cNvSpPr>
            <a:spLocks noChangeArrowheads="1"/>
          </p:cNvSpPr>
          <p:nvPr/>
        </p:nvSpPr>
        <p:spPr bwMode="auto">
          <a:xfrm>
            <a:off x="619990" y="1781609"/>
            <a:ext cx="457200" cy="26162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" name="Rectangle 148"/>
          <p:cNvSpPr>
            <a:spLocks noChangeArrowheads="1"/>
          </p:cNvSpPr>
          <p:nvPr/>
        </p:nvSpPr>
        <p:spPr bwMode="auto">
          <a:xfrm rot="16200000">
            <a:off x="333447" y="3682640"/>
            <a:ext cx="10398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/>
              <a:t>80-</a:t>
            </a:r>
            <a:r>
              <a:rPr lang="en-US" sz="1400" b="1">
                <a:latin typeface="Symbol" pitchFamily="-105" charset="2"/>
              </a:rPr>
              <a:t>l</a:t>
            </a:r>
            <a:r>
              <a:rPr lang="en-US" sz="1400" b="1"/>
              <a:t> (10G)</a:t>
            </a:r>
          </a:p>
        </p:txBody>
      </p:sp>
      <p:sp>
        <p:nvSpPr>
          <p:cNvPr id="152" name="Text Box 149"/>
          <p:cNvSpPr txBox="1">
            <a:spLocks noChangeArrowheads="1"/>
          </p:cNvSpPr>
          <p:nvPr/>
        </p:nvSpPr>
        <p:spPr bwMode="auto">
          <a:xfrm>
            <a:off x="2959965" y="4264459"/>
            <a:ext cx="6778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/>
              <a:t>DLM-#-8</a:t>
            </a:r>
          </a:p>
        </p:txBody>
      </p:sp>
      <p:sp>
        <p:nvSpPr>
          <p:cNvPr id="153" name="Text Box 150"/>
          <p:cNvSpPr txBox="1">
            <a:spLocks noChangeArrowheads="1"/>
          </p:cNvSpPr>
          <p:nvPr/>
        </p:nvSpPr>
        <p:spPr bwMode="auto">
          <a:xfrm>
            <a:off x="2959965" y="3205596"/>
            <a:ext cx="6778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/>
              <a:t>DLM-#-6</a:t>
            </a:r>
          </a:p>
        </p:txBody>
      </p:sp>
      <p:sp>
        <p:nvSpPr>
          <p:cNvPr id="154" name="Text Box 151"/>
          <p:cNvSpPr txBox="1">
            <a:spLocks noChangeArrowheads="1"/>
          </p:cNvSpPr>
          <p:nvPr/>
        </p:nvSpPr>
        <p:spPr bwMode="auto">
          <a:xfrm>
            <a:off x="6301653" y="3207184"/>
            <a:ext cx="6778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/>
              <a:t>DLM-#-2</a:t>
            </a:r>
          </a:p>
        </p:txBody>
      </p:sp>
      <p:sp>
        <p:nvSpPr>
          <p:cNvPr id="155" name="Text Box 152"/>
          <p:cNvSpPr txBox="1">
            <a:spLocks noChangeArrowheads="1"/>
          </p:cNvSpPr>
          <p:nvPr/>
        </p:nvSpPr>
        <p:spPr bwMode="auto">
          <a:xfrm>
            <a:off x="6301653" y="4264459"/>
            <a:ext cx="6778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/>
              <a:t>DLM-#-4</a:t>
            </a:r>
          </a:p>
        </p:txBody>
      </p:sp>
      <p:sp>
        <p:nvSpPr>
          <p:cNvPr id="156" name="Rectangle 153"/>
          <p:cNvSpPr>
            <a:spLocks noChangeArrowheads="1"/>
          </p:cNvSpPr>
          <p:nvPr/>
        </p:nvSpPr>
        <p:spPr bwMode="auto">
          <a:xfrm rot="16200000">
            <a:off x="7296222" y="5257440"/>
            <a:ext cx="13081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algn="ctr" eaLnBrk="0" hangingPunct="0">
              <a:tabLst>
                <a:tab pos="457200" algn="l"/>
                <a:tab pos="576263" algn="l"/>
              </a:tabLst>
            </a:pPr>
            <a:r>
              <a:rPr lang="en-US" sz="1200"/>
              <a:t>191.9		1562.23</a:t>
            </a:r>
          </a:p>
        </p:txBody>
      </p:sp>
      <p:sp>
        <p:nvSpPr>
          <p:cNvPr id="157" name="Line 154"/>
          <p:cNvSpPr>
            <a:spLocks noChangeShapeType="1"/>
          </p:cNvSpPr>
          <p:nvPr/>
        </p:nvSpPr>
        <p:spPr bwMode="auto">
          <a:xfrm>
            <a:off x="6339753" y="1954646"/>
            <a:ext cx="0" cy="342900"/>
          </a:xfrm>
          <a:prstGeom prst="line">
            <a:avLst/>
          </a:prstGeom>
          <a:noFill/>
          <a:ln w="38100">
            <a:solidFill>
              <a:srgbClr val="1E5FA9"/>
            </a:solidFill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" name="Line 155"/>
          <p:cNvSpPr>
            <a:spLocks noChangeShapeType="1"/>
          </p:cNvSpPr>
          <p:nvPr/>
        </p:nvSpPr>
        <p:spPr bwMode="auto">
          <a:xfrm>
            <a:off x="6644553" y="1954646"/>
            <a:ext cx="0" cy="342900"/>
          </a:xfrm>
          <a:prstGeom prst="line">
            <a:avLst/>
          </a:prstGeom>
          <a:noFill/>
          <a:ln w="38100">
            <a:solidFill>
              <a:srgbClr val="1E5FA9"/>
            </a:solidFill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9" name="Line 156"/>
          <p:cNvSpPr>
            <a:spLocks noChangeShapeType="1"/>
          </p:cNvSpPr>
          <p:nvPr/>
        </p:nvSpPr>
        <p:spPr bwMode="auto">
          <a:xfrm>
            <a:off x="7254153" y="1954646"/>
            <a:ext cx="0" cy="342900"/>
          </a:xfrm>
          <a:prstGeom prst="line">
            <a:avLst/>
          </a:prstGeom>
          <a:noFill/>
          <a:ln w="38100">
            <a:solidFill>
              <a:srgbClr val="1E5FA9"/>
            </a:solidFill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" name="Line 157"/>
          <p:cNvSpPr>
            <a:spLocks noChangeShapeType="1"/>
          </p:cNvSpPr>
          <p:nvPr/>
        </p:nvSpPr>
        <p:spPr bwMode="auto">
          <a:xfrm>
            <a:off x="7558953" y="1954646"/>
            <a:ext cx="0" cy="342900"/>
          </a:xfrm>
          <a:prstGeom prst="line">
            <a:avLst/>
          </a:prstGeom>
          <a:noFill/>
          <a:ln w="38100">
            <a:solidFill>
              <a:srgbClr val="1E5FA9"/>
            </a:solidFill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1" name="Line 158"/>
          <p:cNvSpPr>
            <a:spLocks noChangeShapeType="1"/>
          </p:cNvSpPr>
          <p:nvPr/>
        </p:nvSpPr>
        <p:spPr bwMode="auto">
          <a:xfrm>
            <a:off x="8181253" y="1954646"/>
            <a:ext cx="0" cy="342900"/>
          </a:xfrm>
          <a:prstGeom prst="line">
            <a:avLst/>
          </a:prstGeom>
          <a:noFill/>
          <a:ln w="38100">
            <a:solidFill>
              <a:srgbClr val="1E5FA9"/>
            </a:solidFill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" name="Line 159"/>
          <p:cNvSpPr>
            <a:spLocks noChangeShapeType="1"/>
          </p:cNvSpPr>
          <p:nvPr/>
        </p:nvSpPr>
        <p:spPr bwMode="auto">
          <a:xfrm>
            <a:off x="6034953" y="1954646"/>
            <a:ext cx="0" cy="342900"/>
          </a:xfrm>
          <a:prstGeom prst="line">
            <a:avLst/>
          </a:prstGeom>
          <a:noFill/>
          <a:ln w="38100">
            <a:solidFill>
              <a:srgbClr val="1E5FA9"/>
            </a:solidFill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" name="Line 160"/>
          <p:cNvSpPr>
            <a:spLocks noChangeShapeType="1"/>
          </p:cNvSpPr>
          <p:nvPr/>
        </p:nvSpPr>
        <p:spPr bwMode="auto">
          <a:xfrm>
            <a:off x="6949353" y="1954646"/>
            <a:ext cx="0" cy="342900"/>
          </a:xfrm>
          <a:prstGeom prst="line">
            <a:avLst/>
          </a:prstGeom>
          <a:noFill/>
          <a:ln w="38100">
            <a:solidFill>
              <a:srgbClr val="1E5FA9"/>
            </a:solidFill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" name="Line 161"/>
          <p:cNvSpPr>
            <a:spLocks noChangeShapeType="1"/>
          </p:cNvSpPr>
          <p:nvPr/>
        </p:nvSpPr>
        <p:spPr bwMode="auto">
          <a:xfrm>
            <a:off x="7863753" y="1954646"/>
            <a:ext cx="0" cy="342900"/>
          </a:xfrm>
          <a:prstGeom prst="line">
            <a:avLst/>
          </a:prstGeom>
          <a:noFill/>
          <a:ln w="38100">
            <a:solidFill>
              <a:srgbClr val="1E5FA9"/>
            </a:solidFill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" name="Line 162"/>
          <p:cNvSpPr>
            <a:spLocks noChangeShapeType="1"/>
          </p:cNvSpPr>
          <p:nvPr/>
        </p:nvSpPr>
        <p:spPr bwMode="auto">
          <a:xfrm>
            <a:off x="2097953" y="1976871"/>
            <a:ext cx="0" cy="342900"/>
          </a:xfrm>
          <a:prstGeom prst="line">
            <a:avLst/>
          </a:prstGeom>
          <a:noFill/>
          <a:ln w="38100">
            <a:solidFill>
              <a:srgbClr val="E80B09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" name="Line 163"/>
          <p:cNvSpPr>
            <a:spLocks noChangeShapeType="1"/>
          </p:cNvSpPr>
          <p:nvPr/>
        </p:nvSpPr>
        <p:spPr bwMode="auto">
          <a:xfrm>
            <a:off x="3317153" y="1976871"/>
            <a:ext cx="0" cy="342900"/>
          </a:xfrm>
          <a:prstGeom prst="line">
            <a:avLst/>
          </a:prstGeom>
          <a:noFill/>
          <a:ln w="38100">
            <a:solidFill>
              <a:srgbClr val="E80B09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7" name="Line 164"/>
          <p:cNvSpPr>
            <a:spLocks noChangeShapeType="1"/>
          </p:cNvSpPr>
          <p:nvPr/>
        </p:nvSpPr>
        <p:spPr bwMode="auto">
          <a:xfrm>
            <a:off x="2402753" y="1976871"/>
            <a:ext cx="0" cy="342900"/>
          </a:xfrm>
          <a:prstGeom prst="line">
            <a:avLst/>
          </a:prstGeom>
          <a:noFill/>
          <a:ln w="38100">
            <a:solidFill>
              <a:srgbClr val="E80B09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8" name="Line 165"/>
          <p:cNvSpPr>
            <a:spLocks noChangeShapeType="1"/>
          </p:cNvSpPr>
          <p:nvPr/>
        </p:nvSpPr>
        <p:spPr bwMode="auto">
          <a:xfrm>
            <a:off x="3012353" y="1976871"/>
            <a:ext cx="0" cy="342900"/>
          </a:xfrm>
          <a:prstGeom prst="line">
            <a:avLst/>
          </a:prstGeom>
          <a:noFill/>
          <a:ln w="38100">
            <a:solidFill>
              <a:srgbClr val="E80B09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" name="Line 166"/>
          <p:cNvSpPr>
            <a:spLocks noChangeShapeType="1"/>
          </p:cNvSpPr>
          <p:nvPr/>
        </p:nvSpPr>
        <p:spPr bwMode="auto">
          <a:xfrm>
            <a:off x="2707553" y="1976871"/>
            <a:ext cx="0" cy="342900"/>
          </a:xfrm>
          <a:prstGeom prst="line">
            <a:avLst/>
          </a:prstGeom>
          <a:noFill/>
          <a:ln w="38100">
            <a:solidFill>
              <a:srgbClr val="E80B09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0" name="Line 167"/>
          <p:cNvSpPr>
            <a:spLocks noChangeShapeType="1"/>
          </p:cNvSpPr>
          <p:nvPr/>
        </p:nvSpPr>
        <p:spPr bwMode="auto">
          <a:xfrm>
            <a:off x="3621953" y="1976871"/>
            <a:ext cx="0" cy="342900"/>
          </a:xfrm>
          <a:prstGeom prst="line">
            <a:avLst/>
          </a:prstGeom>
          <a:noFill/>
          <a:ln w="38100">
            <a:solidFill>
              <a:srgbClr val="E80B09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1" name="Line 168"/>
          <p:cNvSpPr>
            <a:spLocks noChangeShapeType="1"/>
          </p:cNvSpPr>
          <p:nvPr/>
        </p:nvSpPr>
        <p:spPr bwMode="auto">
          <a:xfrm>
            <a:off x="3926753" y="1976871"/>
            <a:ext cx="0" cy="342900"/>
          </a:xfrm>
          <a:prstGeom prst="line">
            <a:avLst/>
          </a:prstGeom>
          <a:noFill/>
          <a:ln w="38100">
            <a:solidFill>
              <a:srgbClr val="E80B09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2" name="Line 169"/>
          <p:cNvSpPr>
            <a:spLocks noChangeShapeType="1"/>
          </p:cNvSpPr>
          <p:nvPr/>
        </p:nvSpPr>
        <p:spPr bwMode="auto">
          <a:xfrm>
            <a:off x="4231553" y="1976871"/>
            <a:ext cx="0" cy="342900"/>
          </a:xfrm>
          <a:prstGeom prst="line">
            <a:avLst/>
          </a:prstGeom>
          <a:noFill/>
          <a:ln w="38100">
            <a:solidFill>
              <a:srgbClr val="E80B09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3" name="Line 170"/>
          <p:cNvSpPr>
            <a:spLocks noChangeShapeType="1"/>
          </p:cNvSpPr>
          <p:nvPr/>
        </p:nvSpPr>
        <p:spPr bwMode="auto">
          <a:xfrm>
            <a:off x="4536353" y="1976871"/>
            <a:ext cx="0" cy="342900"/>
          </a:xfrm>
          <a:prstGeom prst="line">
            <a:avLst/>
          </a:prstGeom>
          <a:noFill/>
          <a:ln w="38100">
            <a:solidFill>
              <a:srgbClr val="E80B09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" name="Line 171"/>
          <p:cNvSpPr>
            <a:spLocks noChangeShapeType="1"/>
          </p:cNvSpPr>
          <p:nvPr/>
        </p:nvSpPr>
        <p:spPr bwMode="auto">
          <a:xfrm>
            <a:off x="5730153" y="1954646"/>
            <a:ext cx="0" cy="342900"/>
          </a:xfrm>
          <a:prstGeom prst="line">
            <a:avLst/>
          </a:prstGeom>
          <a:noFill/>
          <a:ln w="38100">
            <a:solidFill>
              <a:srgbClr val="1E5FA9"/>
            </a:solidFill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" name="Line 172"/>
          <p:cNvSpPr>
            <a:spLocks noChangeShapeType="1"/>
          </p:cNvSpPr>
          <p:nvPr/>
        </p:nvSpPr>
        <p:spPr bwMode="auto">
          <a:xfrm>
            <a:off x="4826865" y="1976871"/>
            <a:ext cx="0" cy="342900"/>
          </a:xfrm>
          <a:prstGeom prst="line">
            <a:avLst/>
          </a:prstGeom>
          <a:noFill/>
          <a:ln w="38100">
            <a:solidFill>
              <a:srgbClr val="E80B09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6" name="Line 173"/>
          <p:cNvSpPr>
            <a:spLocks noChangeShapeType="1"/>
          </p:cNvSpPr>
          <p:nvPr/>
        </p:nvSpPr>
        <p:spPr bwMode="auto">
          <a:xfrm>
            <a:off x="5426940" y="1956234"/>
            <a:ext cx="0" cy="342900"/>
          </a:xfrm>
          <a:prstGeom prst="line">
            <a:avLst/>
          </a:prstGeom>
          <a:noFill/>
          <a:ln w="38100">
            <a:solidFill>
              <a:srgbClr val="1E5FA9"/>
            </a:solidFill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7" name="Line 174"/>
          <p:cNvSpPr>
            <a:spLocks noChangeShapeType="1"/>
          </p:cNvSpPr>
          <p:nvPr/>
        </p:nvSpPr>
        <p:spPr bwMode="auto">
          <a:xfrm>
            <a:off x="1932853" y="2495984"/>
            <a:ext cx="0" cy="360362"/>
          </a:xfrm>
          <a:prstGeom prst="line">
            <a:avLst/>
          </a:prstGeom>
          <a:noFill/>
          <a:ln w="38100">
            <a:solidFill>
              <a:srgbClr val="E80B09"/>
            </a:solidFill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" name="Line 175"/>
          <p:cNvSpPr>
            <a:spLocks noChangeShapeType="1"/>
          </p:cNvSpPr>
          <p:nvPr/>
        </p:nvSpPr>
        <p:spPr bwMode="auto">
          <a:xfrm>
            <a:off x="3152053" y="2495984"/>
            <a:ext cx="0" cy="360362"/>
          </a:xfrm>
          <a:prstGeom prst="line">
            <a:avLst/>
          </a:prstGeom>
          <a:noFill/>
          <a:ln w="38100">
            <a:solidFill>
              <a:srgbClr val="E80B09"/>
            </a:solidFill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" name="Line 176"/>
          <p:cNvSpPr>
            <a:spLocks noChangeShapeType="1"/>
          </p:cNvSpPr>
          <p:nvPr/>
        </p:nvSpPr>
        <p:spPr bwMode="auto">
          <a:xfrm>
            <a:off x="2251940" y="2495984"/>
            <a:ext cx="0" cy="360362"/>
          </a:xfrm>
          <a:prstGeom prst="line">
            <a:avLst/>
          </a:prstGeom>
          <a:noFill/>
          <a:ln w="38100">
            <a:solidFill>
              <a:srgbClr val="E80B09"/>
            </a:solidFill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" name="Line 177"/>
          <p:cNvSpPr>
            <a:spLocks noChangeShapeType="1"/>
          </p:cNvSpPr>
          <p:nvPr/>
        </p:nvSpPr>
        <p:spPr bwMode="auto">
          <a:xfrm>
            <a:off x="2847253" y="2495984"/>
            <a:ext cx="0" cy="360362"/>
          </a:xfrm>
          <a:prstGeom prst="line">
            <a:avLst/>
          </a:prstGeom>
          <a:noFill/>
          <a:ln w="38100">
            <a:solidFill>
              <a:srgbClr val="E80B09"/>
            </a:solidFill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" name="Line 178"/>
          <p:cNvSpPr>
            <a:spLocks noChangeShapeType="1"/>
          </p:cNvSpPr>
          <p:nvPr/>
        </p:nvSpPr>
        <p:spPr bwMode="auto">
          <a:xfrm>
            <a:off x="2542453" y="2495984"/>
            <a:ext cx="0" cy="360362"/>
          </a:xfrm>
          <a:prstGeom prst="line">
            <a:avLst/>
          </a:prstGeom>
          <a:noFill/>
          <a:ln w="38100">
            <a:solidFill>
              <a:srgbClr val="E80B09"/>
            </a:solidFill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" name="Line 179"/>
          <p:cNvSpPr>
            <a:spLocks noChangeShapeType="1"/>
          </p:cNvSpPr>
          <p:nvPr/>
        </p:nvSpPr>
        <p:spPr bwMode="auto">
          <a:xfrm>
            <a:off x="3456853" y="2495984"/>
            <a:ext cx="0" cy="360362"/>
          </a:xfrm>
          <a:prstGeom prst="line">
            <a:avLst/>
          </a:prstGeom>
          <a:noFill/>
          <a:ln w="38100">
            <a:solidFill>
              <a:srgbClr val="E80B09"/>
            </a:solidFill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3" name="Line 180"/>
          <p:cNvSpPr>
            <a:spLocks noChangeShapeType="1"/>
          </p:cNvSpPr>
          <p:nvPr/>
        </p:nvSpPr>
        <p:spPr bwMode="auto">
          <a:xfrm>
            <a:off x="3761653" y="2495984"/>
            <a:ext cx="0" cy="360362"/>
          </a:xfrm>
          <a:prstGeom prst="line">
            <a:avLst/>
          </a:prstGeom>
          <a:noFill/>
          <a:ln w="38100">
            <a:solidFill>
              <a:srgbClr val="E80B09"/>
            </a:solidFill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" name="Line 181"/>
          <p:cNvSpPr>
            <a:spLocks noChangeShapeType="1"/>
          </p:cNvSpPr>
          <p:nvPr/>
        </p:nvSpPr>
        <p:spPr bwMode="auto">
          <a:xfrm>
            <a:off x="4066453" y="2495984"/>
            <a:ext cx="0" cy="360362"/>
          </a:xfrm>
          <a:prstGeom prst="line">
            <a:avLst/>
          </a:prstGeom>
          <a:noFill/>
          <a:ln w="38100">
            <a:solidFill>
              <a:srgbClr val="E80B09"/>
            </a:solidFill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" name="Line 182"/>
          <p:cNvSpPr>
            <a:spLocks noChangeShapeType="1"/>
          </p:cNvSpPr>
          <p:nvPr/>
        </p:nvSpPr>
        <p:spPr bwMode="auto">
          <a:xfrm>
            <a:off x="4371253" y="2495984"/>
            <a:ext cx="0" cy="360362"/>
          </a:xfrm>
          <a:prstGeom prst="line">
            <a:avLst/>
          </a:prstGeom>
          <a:noFill/>
          <a:ln w="38100">
            <a:solidFill>
              <a:srgbClr val="E80B09"/>
            </a:solidFill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6" name="Line 183"/>
          <p:cNvSpPr>
            <a:spLocks noChangeShapeType="1"/>
          </p:cNvSpPr>
          <p:nvPr/>
        </p:nvSpPr>
        <p:spPr bwMode="auto">
          <a:xfrm>
            <a:off x="4661765" y="2495984"/>
            <a:ext cx="0" cy="360362"/>
          </a:xfrm>
          <a:prstGeom prst="line">
            <a:avLst/>
          </a:prstGeom>
          <a:noFill/>
          <a:ln w="38100">
            <a:solidFill>
              <a:srgbClr val="E80B09"/>
            </a:solidFill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7" name="Line 184"/>
          <p:cNvSpPr>
            <a:spLocks noChangeShapeType="1"/>
          </p:cNvSpPr>
          <p:nvPr/>
        </p:nvSpPr>
        <p:spPr bwMode="auto">
          <a:xfrm>
            <a:off x="5592040" y="2489634"/>
            <a:ext cx="0" cy="360362"/>
          </a:xfrm>
          <a:prstGeom prst="line">
            <a:avLst/>
          </a:prstGeom>
          <a:noFill/>
          <a:ln w="38100">
            <a:solidFill>
              <a:srgbClr val="1E5FA9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8" name="Line 185"/>
          <p:cNvSpPr>
            <a:spLocks noChangeShapeType="1"/>
          </p:cNvSpPr>
          <p:nvPr/>
        </p:nvSpPr>
        <p:spPr bwMode="auto">
          <a:xfrm>
            <a:off x="6811240" y="2489634"/>
            <a:ext cx="0" cy="360362"/>
          </a:xfrm>
          <a:prstGeom prst="line">
            <a:avLst/>
          </a:prstGeom>
          <a:noFill/>
          <a:ln w="38100">
            <a:solidFill>
              <a:srgbClr val="1E5FA9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9" name="Line 186"/>
          <p:cNvSpPr>
            <a:spLocks noChangeShapeType="1"/>
          </p:cNvSpPr>
          <p:nvPr/>
        </p:nvSpPr>
        <p:spPr bwMode="auto">
          <a:xfrm>
            <a:off x="5896840" y="2489634"/>
            <a:ext cx="0" cy="360362"/>
          </a:xfrm>
          <a:prstGeom prst="line">
            <a:avLst/>
          </a:prstGeom>
          <a:noFill/>
          <a:ln w="38100">
            <a:solidFill>
              <a:srgbClr val="1E5FA9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0" name="Line 187"/>
          <p:cNvSpPr>
            <a:spLocks noChangeShapeType="1"/>
          </p:cNvSpPr>
          <p:nvPr/>
        </p:nvSpPr>
        <p:spPr bwMode="auto">
          <a:xfrm>
            <a:off x="6506440" y="2489634"/>
            <a:ext cx="0" cy="360362"/>
          </a:xfrm>
          <a:prstGeom prst="line">
            <a:avLst/>
          </a:prstGeom>
          <a:noFill/>
          <a:ln w="38100">
            <a:solidFill>
              <a:srgbClr val="1E5FA9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1" name="Line 188"/>
          <p:cNvSpPr>
            <a:spLocks noChangeShapeType="1"/>
          </p:cNvSpPr>
          <p:nvPr/>
        </p:nvSpPr>
        <p:spPr bwMode="auto">
          <a:xfrm>
            <a:off x="6201640" y="2489634"/>
            <a:ext cx="0" cy="360362"/>
          </a:xfrm>
          <a:prstGeom prst="line">
            <a:avLst/>
          </a:prstGeom>
          <a:noFill/>
          <a:ln w="38100">
            <a:solidFill>
              <a:srgbClr val="1E5FA9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2" name="Line 189"/>
          <p:cNvSpPr>
            <a:spLocks noChangeShapeType="1"/>
          </p:cNvSpPr>
          <p:nvPr/>
        </p:nvSpPr>
        <p:spPr bwMode="auto">
          <a:xfrm>
            <a:off x="7116040" y="2489634"/>
            <a:ext cx="0" cy="360362"/>
          </a:xfrm>
          <a:prstGeom prst="line">
            <a:avLst/>
          </a:prstGeom>
          <a:noFill/>
          <a:ln w="38100">
            <a:solidFill>
              <a:srgbClr val="1E5FA9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3" name="Line 190"/>
          <p:cNvSpPr>
            <a:spLocks noChangeShapeType="1"/>
          </p:cNvSpPr>
          <p:nvPr/>
        </p:nvSpPr>
        <p:spPr bwMode="auto">
          <a:xfrm>
            <a:off x="7420840" y="2489634"/>
            <a:ext cx="0" cy="360362"/>
          </a:xfrm>
          <a:prstGeom prst="line">
            <a:avLst/>
          </a:prstGeom>
          <a:noFill/>
          <a:ln w="38100">
            <a:solidFill>
              <a:srgbClr val="1E5FA9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" name="Line 191"/>
          <p:cNvSpPr>
            <a:spLocks noChangeShapeType="1"/>
          </p:cNvSpPr>
          <p:nvPr/>
        </p:nvSpPr>
        <p:spPr bwMode="auto">
          <a:xfrm>
            <a:off x="7725640" y="2489634"/>
            <a:ext cx="0" cy="360362"/>
          </a:xfrm>
          <a:prstGeom prst="line">
            <a:avLst/>
          </a:prstGeom>
          <a:noFill/>
          <a:ln w="38100">
            <a:solidFill>
              <a:srgbClr val="1E5FA9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" name="Line 192"/>
          <p:cNvSpPr>
            <a:spLocks noChangeShapeType="1"/>
          </p:cNvSpPr>
          <p:nvPr/>
        </p:nvSpPr>
        <p:spPr bwMode="auto">
          <a:xfrm>
            <a:off x="8030440" y="2489634"/>
            <a:ext cx="0" cy="360362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" name="Line 193"/>
          <p:cNvSpPr>
            <a:spLocks noChangeShapeType="1"/>
          </p:cNvSpPr>
          <p:nvPr/>
        </p:nvSpPr>
        <p:spPr bwMode="auto">
          <a:xfrm>
            <a:off x="5276128" y="2491221"/>
            <a:ext cx="0" cy="361950"/>
          </a:xfrm>
          <a:prstGeom prst="line">
            <a:avLst/>
          </a:prstGeom>
          <a:noFill/>
          <a:ln w="38100">
            <a:solidFill>
              <a:srgbClr val="1E5FA9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7" name="Line 194"/>
          <p:cNvSpPr>
            <a:spLocks noChangeShapeType="1"/>
          </p:cNvSpPr>
          <p:nvPr/>
        </p:nvSpPr>
        <p:spPr bwMode="auto">
          <a:xfrm>
            <a:off x="6265140" y="3416734"/>
            <a:ext cx="0" cy="3746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8" name="Line 195"/>
          <p:cNvSpPr>
            <a:spLocks noChangeShapeType="1"/>
          </p:cNvSpPr>
          <p:nvPr/>
        </p:nvSpPr>
        <p:spPr bwMode="auto">
          <a:xfrm>
            <a:off x="6569940" y="3416734"/>
            <a:ext cx="0" cy="3746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9" name="Line 196"/>
          <p:cNvSpPr>
            <a:spLocks noChangeShapeType="1"/>
          </p:cNvSpPr>
          <p:nvPr/>
        </p:nvSpPr>
        <p:spPr bwMode="auto">
          <a:xfrm>
            <a:off x="7179540" y="3416734"/>
            <a:ext cx="0" cy="3746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0" name="Line 197"/>
          <p:cNvSpPr>
            <a:spLocks noChangeShapeType="1"/>
          </p:cNvSpPr>
          <p:nvPr/>
        </p:nvSpPr>
        <p:spPr bwMode="auto">
          <a:xfrm>
            <a:off x="7484340" y="3416734"/>
            <a:ext cx="0" cy="3746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1" name="Line 198"/>
          <p:cNvSpPr>
            <a:spLocks noChangeShapeType="1"/>
          </p:cNvSpPr>
          <p:nvPr/>
        </p:nvSpPr>
        <p:spPr bwMode="auto">
          <a:xfrm>
            <a:off x="8093940" y="3416734"/>
            <a:ext cx="0" cy="3746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2" name="Line 199"/>
          <p:cNvSpPr>
            <a:spLocks noChangeShapeType="1"/>
          </p:cNvSpPr>
          <p:nvPr/>
        </p:nvSpPr>
        <p:spPr bwMode="auto">
          <a:xfrm>
            <a:off x="5960340" y="3416734"/>
            <a:ext cx="0" cy="3746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3" name="Line 200"/>
          <p:cNvSpPr>
            <a:spLocks noChangeShapeType="1"/>
          </p:cNvSpPr>
          <p:nvPr/>
        </p:nvSpPr>
        <p:spPr bwMode="auto">
          <a:xfrm>
            <a:off x="6874740" y="3416734"/>
            <a:ext cx="0" cy="3746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" name="Line 201"/>
          <p:cNvSpPr>
            <a:spLocks noChangeShapeType="1"/>
          </p:cNvSpPr>
          <p:nvPr/>
        </p:nvSpPr>
        <p:spPr bwMode="auto">
          <a:xfrm>
            <a:off x="7789140" y="3416734"/>
            <a:ext cx="0" cy="3746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" name="Line 202"/>
          <p:cNvSpPr>
            <a:spLocks noChangeShapeType="1"/>
          </p:cNvSpPr>
          <p:nvPr/>
        </p:nvSpPr>
        <p:spPr bwMode="auto">
          <a:xfrm>
            <a:off x="2010640" y="3442134"/>
            <a:ext cx="0" cy="374650"/>
          </a:xfrm>
          <a:prstGeom prst="line">
            <a:avLst/>
          </a:prstGeom>
          <a:noFill/>
          <a:ln w="38100">
            <a:solidFill>
              <a:srgbClr val="E80B09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" name="Line 203"/>
          <p:cNvSpPr>
            <a:spLocks noChangeShapeType="1"/>
          </p:cNvSpPr>
          <p:nvPr/>
        </p:nvSpPr>
        <p:spPr bwMode="auto">
          <a:xfrm>
            <a:off x="3229840" y="3442134"/>
            <a:ext cx="0" cy="374650"/>
          </a:xfrm>
          <a:prstGeom prst="line">
            <a:avLst/>
          </a:prstGeom>
          <a:noFill/>
          <a:ln w="38100">
            <a:solidFill>
              <a:srgbClr val="E80B09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7" name="Line 204"/>
          <p:cNvSpPr>
            <a:spLocks noChangeShapeType="1"/>
          </p:cNvSpPr>
          <p:nvPr/>
        </p:nvSpPr>
        <p:spPr bwMode="auto">
          <a:xfrm>
            <a:off x="2315440" y="3442134"/>
            <a:ext cx="0" cy="374650"/>
          </a:xfrm>
          <a:prstGeom prst="line">
            <a:avLst/>
          </a:prstGeom>
          <a:noFill/>
          <a:ln w="38100">
            <a:solidFill>
              <a:srgbClr val="E80B09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8" name="Line 205"/>
          <p:cNvSpPr>
            <a:spLocks noChangeShapeType="1"/>
          </p:cNvSpPr>
          <p:nvPr/>
        </p:nvSpPr>
        <p:spPr bwMode="auto">
          <a:xfrm>
            <a:off x="2925040" y="3442134"/>
            <a:ext cx="0" cy="374650"/>
          </a:xfrm>
          <a:prstGeom prst="line">
            <a:avLst/>
          </a:prstGeom>
          <a:noFill/>
          <a:ln w="38100">
            <a:solidFill>
              <a:srgbClr val="E80B09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9" name="Line 206"/>
          <p:cNvSpPr>
            <a:spLocks noChangeShapeType="1"/>
          </p:cNvSpPr>
          <p:nvPr/>
        </p:nvSpPr>
        <p:spPr bwMode="auto">
          <a:xfrm>
            <a:off x="2620240" y="3442134"/>
            <a:ext cx="0" cy="374650"/>
          </a:xfrm>
          <a:prstGeom prst="line">
            <a:avLst/>
          </a:prstGeom>
          <a:noFill/>
          <a:ln w="38100">
            <a:solidFill>
              <a:srgbClr val="E80B09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0" name="Line 207"/>
          <p:cNvSpPr>
            <a:spLocks noChangeShapeType="1"/>
          </p:cNvSpPr>
          <p:nvPr/>
        </p:nvSpPr>
        <p:spPr bwMode="auto">
          <a:xfrm>
            <a:off x="3534640" y="3442134"/>
            <a:ext cx="0" cy="374650"/>
          </a:xfrm>
          <a:prstGeom prst="line">
            <a:avLst/>
          </a:prstGeom>
          <a:noFill/>
          <a:ln w="38100">
            <a:solidFill>
              <a:srgbClr val="E80B09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1" name="Line 208"/>
          <p:cNvSpPr>
            <a:spLocks noChangeShapeType="1"/>
          </p:cNvSpPr>
          <p:nvPr/>
        </p:nvSpPr>
        <p:spPr bwMode="auto">
          <a:xfrm>
            <a:off x="3839440" y="3442134"/>
            <a:ext cx="0" cy="374650"/>
          </a:xfrm>
          <a:prstGeom prst="line">
            <a:avLst/>
          </a:prstGeom>
          <a:noFill/>
          <a:ln w="38100">
            <a:solidFill>
              <a:srgbClr val="E80B09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2" name="Line 209"/>
          <p:cNvSpPr>
            <a:spLocks noChangeShapeType="1"/>
          </p:cNvSpPr>
          <p:nvPr/>
        </p:nvSpPr>
        <p:spPr bwMode="auto">
          <a:xfrm>
            <a:off x="4144240" y="3442134"/>
            <a:ext cx="0" cy="374650"/>
          </a:xfrm>
          <a:prstGeom prst="line">
            <a:avLst/>
          </a:prstGeom>
          <a:noFill/>
          <a:ln w="38100">
            <a:solidFill>
              <a:srgbClr val="E80B09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3" name="Line 210"/>
          <p:cNvSpPr>
            <a:spLocks noChangeShapeType="1"/>
          </p:cNvSpPr>
          <p:nvPr/>
        </p:nvSpPr>
        <p:spPr bwMode="auto">
          <a:xfrm>
            <a:off x="4449040" y="3442134"/>
            <a:ext cx="0" cy="374650"/>
          </a:xfrm>
          <a:prstGeom prst="line">
            <a:avLst/>
          </a:prstGeom>
          <a:noFill/>
          <a:ln w="38100">
            <a:solidFill>
              <a:srgbClr val="E80B09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4" name="Line 211"/>
          <p:cNvSpPr>
            <a:spLocks noChangeShapeType="1"/>
          </p:cNvSpPr>
          <p:nvPr/>
        </p:nvSpPr>
        <p:spPr bwMode="auto">
          <a:xfrm>
            <a:off x="5655540" y="3416734"/>
            <a:ext cx="0" cy="3746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" name="Line 212"/>
          <p:cNvSpPr>
            <a:spLocks noChangeShapeType="1"/>
          </p:cNvSpPr>
          <p:nvPr/>
        </p:nvSpPr>
        <p:spPr bwMode="auto">
          <a:xfrm>
            <a:off x="4739553" y="3442134"/>
            <a:ext cx="0" cy="374650"/>
          </a:xfrm>
          <a:prstGeom prst="line">
            <a:avLst/>
          </a:prstGeom>
          <a:noFill/>
          <a:ln w="38100">
            <a:solidFill>
              <a:srgbClr val="E80B09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6" name="Line 213"/>
          <p:cNvSpPr>
            <a:spLocks noChangeShapeType="1"/>
          </p:cNvSpPr>
          <p:nvPr/>
        </p:nvSpPr>
        <p:spPr bwMode="auto">
          <a:xfrm>
            <a:off x="5352328" y="3418321"/>
            <a:ext cx="0" cy="37623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7" name="Line 214"/>
          <p:cNvSpPr>
            <a:spLocks noChangeShapeType="1"/>
          </p:cNvSpPr>
          <p:nvPr/>
        </p:nvSpPr>
        <p:spPr bwMode="auto">
          <a:xfrm>
            <a:off x="1858240" y="3954896"/>
            <a:ext cx="0" cy="361950"/>
          </a:xfrm>
          <a:prstGeom prst="line">
            <a:avLst/>
          </a:prstGeom>
          <a:noFill/>
          <a:ln w="38100">
            <a:solidFill>
              <a:srgbClr val="E80B09"/>
            </a:solidFill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8" name="Line 215"/>
          <p:cNvSpPr>
            <a:spLocks noChangeShapeType="1"/>
          </p:cNvSpPr>
          <p:nvPr/>
        </p:nvSpPr>
        <p:spPr bwMode="auto">
          <a:xfrm>
            <a:off x="3077440" y="3954896"/>
            <a:ext cx="0" cy="361950"/>
          </a:xfrm>
          <a:prstGeom prst="line">
            <a:avLst/>
          </a:prstGeom>
          <a:noFill/>
          <a:ln w="38100">
            <a:solidFill>
              <a:srgbClr val="E80B09"/>
            </a:solidFill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9" name="Line 216"/>
          <p:cNvSpPr>
            <a:spLocks noChangeShapeType="1"/>
          </p:cNvSpPr>
          <p:nvPr/>
        </p:nvSpPr>
        <p:spPr bwMode="auto">
          <a:xfrm>
            <a:off x="2163040" y="3954896"/>
            <a:ext cx="0" cy="361950"/>
          </a:xfrm>
          <a:prstGeom prst="line">
            <a:avLst/>
          </a:prstGeom>
          <a:noFill/>
          <a:ln w="38100">
            <a:solidFill>
              <a:srgbClr val="E80B09"/>
            </a:solidFill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" name="Line 217"/>
          <p:cNvSpPr>
            <a:spLocks noChangeShapeType="1"/>
          </p:cNvSpPr>
          <p:nvPr/>
        </p:nvSpPr>
        <p:spPr bwMode="auto">
          <a:xfrm>
            <a:off x="2772640" y="3954896"/>
            <a:ext cx="0" cy="361950"/>
          </a:xfrm>
          <a:prstGeom prst="line">
            <a:avLst/>
          </a:prstGeom>
          <a:noFill/>
          <a:ln w="38100">
            <a:solidFill>
              <a:srgbClr val="E80B09"/>
            </a:solidFill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1" name="Line 218"/>
          <p:cNvSpPr>
            <a:spLocks noChangeShapeType="1"/>
          </p:cNvSpPr>
          <p:nvPr/>
        </p:nvSpPr>
        <p:spPr bwMode="auto">
          <a:xfrm>
            <a:off x="2467840" y="3954896"/>
            <a:ext cx="0" cy="361950"/>
          </a:xfrm>
          <a:prstGeom prst="line">
            <a:avLst/>
          </a:prstGeom>
          <a:noFill/>
          <a:ln w="38100">
            <a:solidFill>
              <a:srgbClr val="E80B09"/>
            </a:solidFill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2" name="Line 219"/>
          <p:cNvSpPr>
            <a:spLocks noChangeShapeType="1"/>
          </p:cNvSpPr>
          <p:nvPr/>
        </p:nvSpPr>
        <p:spPr bwMode="auto">
          <a:xfrm>
            <a:off x="3382240" y="3954896"/>
            <a:ext cx="0" cy="361950"/>
          </a:xfrm>
          <a:prstGeom prst="line">
            <a:avLst/>
          </a:prstGeom>
          <a:noFill/>
          <a:ln w="38100">
            <a:solidFill>
              <a:srgbClr val="E80B09"/>
            </a:solidFill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3" name="Line 220"/>
          <p:cNvSpPr>
            <a:spLocks noChangeShapeType="1"/>
          </p:cNvSpPr>
          <p:nvPr/>
        </p:nvSpPr>
        <p:spPr bwMode="auto">
          <a:xfrm>
            <a:off x="3687040" y="3954896"/>
            <a:ext cx="0" cy="361950"/>
          </a:xfrm>
          <a:prstGeom prst="line">
            <a:avLst/>
          </a:prstGeom>
          <a:noFill/>
          <a:ln w="38100">
            <a:solidFill>
              <a:srgbClr val="E80B09"/>
            </a:solidFill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4" name="Line 221"/>
          <p:cNvSpPr>
            <a:spLocks noChangeShapeType="1"/>
          </p:cNvSpPr>
          <p:nvPr/>
        </p:nvSpPr>
        <p:spPr bwMode="auto">
          <a:xfrm>
            <a:off x="3991840" y="3954896"/>
            <a:ext cx="0" cy="361950"/>
          </a:xfrm>
          <a:prstGeom prst="line">
            <a:avLst/>
          </a:prstGeom>
          <a:noFill/>
          <a:ln w="38100">
            <a:solidFill>
              <a:srgbClr val="E80B09"/>
            </a:solidFill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" name="Line 222"/>
          <p:cNvSpPr>
            <a:spLocks noChangeShapeType="1"/>
          </p:cNvSpPr>
          <p:nvPr/>
        </p:nvSpPr>
        <p:spPr bwMode="auto">
          <a:xfrm>
            <a:off x="4296640" y="3954896"/>
            <a:ext cx="0" cy="361950"/>
          </a:xfrm>
          <a:prstGeom prst="line">
            <a:avLst/>
          </a:prstGeom>
          <a:noFill/>
          <a:ln w="38100">
            <a:solidFill>
              <a:srgbClr val="E80B09"/>
            </a:solidFill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6" name="Line 223"/>
          <p:cNvSpPr>
            <a:spLocks noChangeShapeType="1"/>
          </p:cNvSpPr>
          <p:nvPr/>
        </p:nvSpPr>
        <p:spPr bwMode="auto">
          <a:xfrm>
            <a:off x="4587153" y="3954896"/>
            <a:ext cx="0" cy="361950"/>
          </a:xfrm>
          <a:prstGeom prst="line">
            <a:avLst/>
          </a:prstGeom>
          <a:noFill/>
          <a:ln w="38100">
            <a:solidFill>
              <a:srgbClr val="E80B09"/>
            </a:solidFill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7" name="Line 224"/>
          <p:cNvSpPr>
            <a:spLocks noChangeShapeType="1"/>
          </p:cNvSpPr>
          <p:nvPr/>
        </p:nvSpPr>
        <p:spPr bwMode="auto">
          <a:xfrm>
            <a:off x="5492028" y="3948546"/>
            <a:ext cx="0" cy="36195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8" name="Line 225"/>
          <p:cNvSpPr>
            <a:spLocks noChangeShapeType="1"/>
          </p:cNvSpPr>
          <p:nvPr/>
        </p:nvSpPr>
        <p:spPr bwMode="auto">
          <a:xfrm>
            <a:off x="6711228" y="3948546"/>
            <a:ext cx="0" cy="36195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9" name="Line 226"/>
          <p:cNvSpPr>
            <a:spLocks noChangeShapeType="1"/>
          </p:cNvSpPr>
          <p:nvPr/>
        </p:nvSpPr>
        <p:spPr bwMode="auto">
          <a:xfrm>
            <a:off x="5796828" y="3948546"/>
            <a:ext cx="0" cy="36195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0" name="Line 227"/>
          <p:cNvSpPr>
            <a:spLocks noChangeShapeType="1"/>
          </p:cNvSpPr>
          <p:nvPr/>
        </p:nvSpPr>
        <p:spPr bwMode="auto">
          <a:xfrm>
            <a:off x="6406428" y="3948546"/>
            <a:ext cx="0" cy="36195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1" name="Line 228"/>
          <p:cNvSpPr>
            <a:spLocks noChangeShapeType="1"/>
          </p:cNvSpPr>
          <p:nvPr/>
        </p:nvSpPr>
        <p:spPr bwMode="auto">
          <a:xfrm>
            <a:off x="6101628" y="3948546"/>
            <a:ext cx="0" cy="36195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2" name="Line 229"/>
          <p:cNvSpPr>
            <a:spLocks noChangeShapeType="1"/>
          </p:cNvSpPr>
          <p:nvPr/>
        </p:nvSpPr>
        <p:spPr bwMode="auto">
          <a:xfrm>
            <a:off x="7016028" y="3948546"/>
            <a:ext cx="0" cy="36195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3" name="Line 230"/>
          <p:cNvSpPr>
            <a:spLocks noChangeShapeType="1"/>
          </p:cNvSpPr>
          <p:nvPr/>
        </p:nvSpPr>
        <p:spPr bwMode="auto">
          <a:xfrm>
            <a:off x="7320828" y="3948546"/>
            <a:ext cx="0" cy="36195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4" name="Line 231"/>
          <p:cNvSpPr>
            <a:spLocks noChangeShapeType="1"/>
          </p:cNvSpPr>
          <p:nvPr/>
        </p:nvSpPr>
        <p:spPr bwMode="auto">
          <a:xfrm>
            <a:off x="7625628" y="3948546"/>
            <a:ext cx="0" cy="36195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" name="Line 232"/>
          <p:cNvSpPr>
            <a:spLocks noChangeShapeType="1"/>
          </p:cNvSpPr>
          <p:nvPr/>
        </p:nvSpPr>
        <p:spPr bwMode="auto">
          <a:xfrm>
            <a:off x="7930428" y="3948546"/>
            <a:ext cx="0" cy="36195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" name="Line 233"/>
          <p:cNvSpPr>
            <a:spLocks noChangeShapeType="1"/>
          </p:cNvSpPr>
          <p:nvPr/>
        </p:nvSpPr>
        <p:spPr bwMode="auto">
          <a:xfrm>
            <a:off x="5201515" y="3950134"/>
            <a:ext cx="0" cy="363537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0AA10-CC5B-A342-8E45-988300E85DB6}" type="datetime1">
              <a:rPr lang="en-US" smtClean="0"/>
              <a:pPr/>
              <a:t>9/23/15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73" y="620519"/>
            <a:ext cx="8186497" cy="5852861"/>
          </a:xfrm>
          <a:prstGeom prst="rect">
            <a:avLst/>
          </a:prstGeom>
        </p:spPr>
      </p:pic>
      <p:sp>
        <p:nvSpPr>
          <p:cNvPr id="6" name="Title 45"/>
          <p:cNvSpPr txBox="1">
            <a:spLocks/>
          </p:cNvSpPr>
          <p:nvPr/>
        </p:nvSpPr>
        <p:spPr>
          <a:xfrm>
            <a:off x="393700" y="25286"/>
            <a:ext cx="8331200" cy="84573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 smtClean="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rPr>
              <a:t>Mux</a:t>
            </a:r>
            <a:r>
              <a:rPr lang="en-US" sz="3600" dirty="0" smtClean="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rPr>
              <a:t> Testing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B70000"/>
              </a:solidFill>
              <a:effectLst>
                <a:outerShdw blurRad="57150" dist="25400" dir="27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0AA10-CC5B-A342-8E45-988300E85DB6}" type="datetime1">
              <a:rPr lang="en-US" smtClean="0"/>
              <a:pPr/>
              <a:t>9/23/15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00" y="471056"/>
            <a:ext cx="8536557" cy="5965209"/>
          </a:xfrm>
          <a:prstGeom prst="rect">
            <a:avLst/>
          </a:prstGeom>
        </p:spPr>
      </p:pic>
      <p:sp>
        <p:nvSpPr>
          <p:cNvPr id="6" name="Title 45"/>
          <p:cNvSpPr txBox="1">
            <a:spLocks/>
          </p:cNvSpPr>
          <p:nvPr/>
        </p:nvSpPr>
        <p:spPr>
          <a:xfrm>
            <a:off x="393700" y="-25516"/>
            <a:ext cx="8331200" cy="84573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rPr>
              <a:t>m</a:t>
            </a:r>
            <a:r>
              <a:rPr lang="en-US" sz="3600" dirty="0" smtClean="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rPr>
              <a:t>ore </a:t>
            </a:r>
            <a:r>
              <a:rPr lang="en-US" sz="3600" dirty="0" err="1" smtClean="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rPr>
              <a:t>Mux</a:t>
            </a:r>
            <a:r>
              <a:rPr lang="en-US" sz="3600" dirty="0" smtClean="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rPr>
              <a:t> Testing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B70000"/>
              </a:solidFill>
              <a:effectLst>
                <a:outerShdw blurRad="57150" dist="25400" dir="27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0AA10-CC5B-A342-8E45-988300E85DB6}" type="datetime1">
              <a:rPr lang="en-US" smtClean="0"/>
              <a:pPr/>
              <a:t>9/23/15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496"/>
            <a:ext cx="9146552" cy="50460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4369" y="2370665"/>
            <a:ext cx="184168" cy="237067"/>
          </a:xfrm>
          <a:prstGeom prst="rect">
            <a:avLst/>
          </a:prstGeom>
        </p:spPr>
      </p:pic>
      <p:sp>
        <p:nvSpPr>
          <p:cNvPr id="7" name="Title 45"/>
          <p:cNvSpPr txBox="1">
            <a:spLocks/>
          </p:cNvSpPr>
          <p:nvPr/>
        </p:nvSpPr>
        <p:spPr>
          <a:xfrm>
            <a:off x="393700" y="25286"/>
            <a:ext cx="8331200" cy="84573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rPr>
              <a:t>Example of an Installed </a:t>
            </a:r>
            <a:r>
              <a:rPr lang="en-US" sz="3600" dirty="0" err="1" smtClean="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rPr>
              <a:t>Mux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B70000"/>
              </a:solidFill>
              <a:effectLst>
                <a:outerShdw blurRad="57150" dist="25400" dir="27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0AA10-CC5B-A342-8E45-988300E85DB6}" type="datetime1">
              <a:rPr lang="en-US" smtClean="0"/>
              <a:pPr/>
              <a:t>9/23/15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28203"/>
            <a:ext cx="9144000" cy="1776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668" y="2671406"/>
            <a:ext cx="464132" cy="597447"/>
          </a:xfrm>
          <a:prstGeom prst="rect">
            <a:avLst/>
          </a:prstGeom>
        </p:spPr>
      </p:pic>
      <p:sp>
        <p:nvSpPr>
          <p:cNvPr id="8" name="Title 45"/>
          <p:cNvSpPr txBox="1">
            <a:spLocks/>
          </p:cNvSpPr>
          <p:nvPr/>
        </p:nvSpPr>
        <p:spPr>
          <a:xfrm>
            <a:off x="393700" y="25286"/>
            <a:ext cx="8331200" cy="84573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 smtClean="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rPr>
              <a:t>Closeup</a:t>
            </a:r>
            <a:r>
              <a:rPr lang="en-US" sz="3600" dirty="0" smtClean="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rPr>
              <a:t> of </a:t>
            </a:r>
            <a:r>
              <a:rPr lang="en-US" sz="3600" dirty="0" err="1" smtClean="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rPr>
              <a:t>Nazario</a:t>
            </a:r>
            <a:r>
              <a:rPr lang="en-US" sz="3600" dirty="0" smtClean="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rPr>
              <a:t> (</a:t>
            </a:r>
            <a:r>
              <a:rPr lang="en-US" sz="3600" dirty="0" err="1" smtClean="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rPr>
              <a:t>Nazzy</a:t>
            </a:r>
            <a:r>
              <a:rPr lang="en-US" sz="3600" dirty="0" smtClean="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rPr>
              <a:t>) </a:t>
            </a:r>
            <a:r>
              <a:rPr lang="en-US" sz="3600" dirty="0" err="1" smtClean="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rPr>
              <a:t>Mux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B70000"/>
              </a:solidFill>
              <a:effectLst>
                <a:outerShdw blurRad="57150" dist="25400" dir="27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45"/>
          <p:cNvSpPr>
            <a:spLocks noGrp="1"/>
          </p:cNvSpPr>
          <p:nvPr>
            <p:ph type="title"/>
          </p:nvPr>
        </p:nvSpPr>
        <p:spPr>
          <a:xfrm>
            <a:off x="393700" y="550240"/>
            <a:ext cx="8331200" cy="845736"/>
          </a:xfrm>
        </p:spPr>
        <p:txBody>
          <a:bodyPr/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47" name="Content Placeholder 4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/>
              <a:t>Evolution of </a:t>
            </a:r>
            <a:r>
              <a:rPr lang="en-US" dirty="0" err="1" smtClean="0"/>
              <a:t>BOREASnet</a:t>
            </a:r>
            <a:r>
              <a:rPr lang="en-US" dirty="0" smtClean="0"/>
              <a:t> and Wisconsin Layer 1 Transports</a:t>
            </a:r>
          </a:p>
          <a:p>
            <a:pPr lvl="1"/>
            <a:r>
              <a:rPr lang="en-US" dirty="0" smtClean="0"/>
              <a:t>Timeline</a:t>
            </a:r>
            <a:endParaRPr lang="en-US" dirty="0" smtClean="0"/>
          </a:p>
          <a:p>
            <a:pPr lvl="1"/>
            <a:r>
              <a:rPr lang="en-US" dirty="0" smtClean="0"/>
              <a:t>Topology</a:t>
            </a:r>
          </a:p>
          <a:p>
            <a:r>
              <a:rPr lang="en-US" dirty="0" smtClean="0"/>
              <a:t>Spectrum Overview</a:t>
            </a:r>
          </a:p>
          <a:p>
            <a:pPr lvl="1"/>
            <a:r>
              <a:rPr lang="en-US" dirty="0" smtClean="0"/>
              <a:t>DWDM Channels</a:t>
            </a:r>
          </a:p>
          <a:p>
            <a:pPr lvl="1"/>
            <a:r>
              <a:rPr lang="en-US" dirty="0" smtClean="0"/>
              <a:t>CWDM Channels</a:t>
            </a:r>
          </a:p>
          <a:p>
            <a:r>
              <a:rPr lang="en-US" dirty="0" smtClean="0"/>
              <a:t>Creative Use of Technology</a:t>
            </a:r>
          </a:p>
          <a:p>
            <a:pPr lvl="1"/>
            <a:r>
              <a:rPr lang="en-US" dirty="0" smtClean="0"/>
              <a:t>Reallocate Line Modules to create an shift &amp; skip overlay</a:t>
            </a:r>
          </a:p>
          <a:p>
            <a:pPr lvl="1"/>
            <a:r>
              <a:rPr lang="en-US" dirty="0" err="1" smtClean="0"/>
              <a:t>Nazzy</a:t>
            </a:r>
            <a:r>
              <a:rPr lang="en-US" dirty="0" smtClean="0"/>
              <a:t> </a:t>
            </a:r>
            <a:r>
              <a:rPr lang="en-US" dirty="0" err="1" smtClean="0"/>
              <a:t>Mux</a:t>
            </a:r>
            <a:endParaRPr lang="en-US" dirty="0" smtClean="0"/>
          </a:p>
          <a:p>
            <a:r>
              <a:rPr lang="en-US" dirty="0" smtClean="0"/>
              <a:t>Next Steps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CE5A0-A53A-374C-889C-A6A90F2B0F69}" type="datetime1">
              <a:rPr lang="en-US" smtClean="0"/>
              <a:pPr/>
              <a:t>9/23/15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45"/>
          <p:cNvSpPr>
            <a:spLocks noGrp="1"/>
          </p:cNvSpPr>
          <p:nvPr>
            <p:ph type="title"/>
          </p:nvPr>
        </p:nvSpPr>
        <p:spPr>
          <a:xfrm>
            <a:off x="393700" y="939722"/>
            <a:ext cx="8331200" cy="845736"/>
          </a:xfrm>
        </p:spPr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47" name="Content Placeholder 4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pPr lvl="1"/>
            <a:r>
              <a:rPr lang="en-US" dirty="0" smtClean="0"/>
              <a:t>Cleanup</a:t>
            </a:r>
          </a:p>
          <a:p>
            <a:pPr lvl="2"/>
            <a:r>
              <a:rPr lang="en-US" sz="1600" dirty="0" smtClean="0"/>
              <a:t>A small amount of follow up labeling, etc. </a:t>
            </a:r>
          </a:p>
          <a:p>
            <a:pPr lvl="2"/>
            <a:r>
              <a:rPr lang="en-US" sz="1600" dirty="0" smtClean="0"/>
              <a:t>Physical site cleanup (e.g. </a:t>
            </a:r>
            <a:r>
              <a:rPr lang="en-US" sz="1600" dirty="0" err="1" smtClean="0"/>
              <a:t>mke</a:t>
            </a:r>
            <a:r>
              <a:rPr lang="en-US" sz="1600" dirty="0" smtClean="0"/>
              <a:t>)</a:t>
            </a:r>
          </a:p>
          <a:p>
            <a:pPr lvl="2"/>
            <a:r>
              <a:rPr lang="en-US" sz="1600" dirty="0" smtClean="0"/>
              <a:t>DC plant configuration</a:t>
            </a:r>
          </a:p>
          <a:p>
            <a:pPr lvl="2"/>
            <a:r>
              <a:rPr lang="en-US" sz="1600" dirty="0" smtClean="0"/>
              <a:t>Documentation</a:t>
            </a:r>
          </a:p>
          <a:p>
            <a:pPr lvl="1"/>
            <a:r>
              <a:rPr lang="en-US" dirty="0" smtClean="0"/>
              <a:t>Circuit </a:t>
            </a:r>
            <a:r>
              <a:rPr lang="en-US" dirty="0" smtClean="0"/>
              <a:t>Adds</a:t>
            </a:r>
          </a:p>
          <a:p>
            <a:pPr lvl="2"/>
            <a:r>
              <a:rPr lang="en-US" sz="1600" dirty="0" smtClean="0"/>
              <a:t>For folks like Dan </a:t>
            </a:r>
            <a:r>
              <a:rPr lang="en-US" sz="1600" dirty="0" err="1" smtClean="0"/>
              <a:t>Dargel</a:t>
            </a:r>
            <a:endParaRPr lang="en-US" sz="1600" dirty="0" smtClean="0"/>
          </a:p>
          <a:p>
            <a:pPr lvl="1"/>
            <a:r>
              <a:rPr lang="en-US" dirty="0" smtClean="0"/>
              <a:t>Software </a:t>
            </a:r>
            <a:r>
              <a:rPr lang="en-US" dirty="0" smtClean="0"/>
              <a:t>upgrades</a:t>
            </a:r>
          </a:p>
          <a:p>
            <a:pPr lvl="2"/>
            <a:r>
              <a:rPr lang="en-US" sz="1600" dirty="0" smtClean="0"/>
              <a:t>Software upgrades were delayed in favor of installation completion</a:t>
            </a:r>
          </a:p>
          <a:p>
            <a:pPr lvl="1"/>
            <a:r>
              <a:rPr lang="en-US" dirty="0" smtClean="0"/>
              <a:t>Capacity </a:t>
            </a:r>
            <a:r>
              <a:rPr lang="en-US" dirty="0" smtClean="0"/>
              <a:t>Upgrades</a:t>
            </a:r>
          </a:p>
          <a:p>
            <a:pPr lvl="2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CE5A0-A53A-374C-889C-A6A90F2B0F69}" type="datetime1">
              <a:rPr lang="en-US" smtClean="0"/>
              <a:pPr/>
              <a:t>9/23/15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4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7" name="Content Placeholder 4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/>
              <a:t>Questions?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CE5A0-A53A-374C-889C-A6A90F2B0F69}" type="datetime1">
              <a:rPr lang="en-US" smtClean="0"/>
              <a:pPr/>
              <a:t>9/23/15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93700" y="2564022"/>
            <a:ext cx="8331200" cy="845736"/>
          </a:xfrm>
        </p:spPr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0AA10-CC5B-A342-8E45-988300E85DB6}" type="datetime1">
              <a:rPr lang="en-US" smtClean="0"/>
              <a:pPr/>
              <a:t>9/23/15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93700" y="2564022"/>
            <a:ext cx="8331200" cy="845736"/>
          </a:xfrm>
        </p:spPr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0AA10-CC5B-A342-8E45-988300E85DB6}" type="datetime1">
              <a:rPr lang="en-US" smtClean="0"/>
              <a:pPr/>
              <a:t>9/23/15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0AA10-CC5B-A342-8E45-988300E85DB6}" type="datetime1">
              <a:rPr lang="en-US" smtClean="0"/>
              <a:pPr/>
              <a:t>9/23/15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446" y="736842"/>
            <a:ext cx="6049433" cy="574777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0AA10-CC5B-A342-8E45-988300E85DB6}" type="datetime1">
              <a:rPr lang="en-US" smtClean="0"/>
              <a:pPr/>
              <a:t>9/23/15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0334"/>
            <a:ext cx="9144000" cy="679495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0AA10-CC5B-A342-8E45-988300E85DB6}" type="datetime1">
              <a:rPr lang="en-US" smtClean="0"/>
              <a:pPr/>
              <a:t>9/23/15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3559"/>
            <a:ext cx="9144000" cy="661690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0AA10-CC5B-A342-8E45-988300E85DB6}" type="datetime1">
              <a:rPr lang="en-US" smtClean="0"/>
              <a:pPr/>
              <a:t>9/23/15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3065"/>
            <a:ext cx="9144000" cy="686641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894" name="OTLSHAPE_M_a58f29487c0343c08abcf41913e40cae_Connector1"/>
          <p:cNvCxnSpPr/>
          <p:nvPr>
            <p:custDataLst>
              <p:tags r:id="rId2"/>
            </p:custDataLst>
          </p:nvPr>
        </p:nvCxnSpPr>
        <p:spPr>
          <a:xfrm rot="5400000">
            <a:off x="710812" y="2601173"/>
            <a:ext cx="626954" cy="1588"/>
          </a:xfrm>
          <a:prstGeom prst="line">
            <a:avLst/>
          </a:prstGeom>
          <a:ln w="9525" cap="flat" cmpd="sng" algn="ctr">
            <a:solidFill>
              <a:srgbClr val="0072BC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71" name="OTLSHAPE_TB_00000000000000000000000000000000_LeftEndCaps"/>
          <p:cNvSpPr txBox="1"/>
          <p:nvPr>
            <p:custDataLst>
              <p:tags r:id="rId3"/>
            </p:custDataLst>
          </p:nvPr>
        </p:nvSpPr>
        <p:spPr>
          <a:xfrm>
            <a:off x="253999" y="2966650"/>
            <a:ext cx="543785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pc="-36" dirty="0" smtClean="0">
                <a:solidFill>
                  <a:srgbClr val="C0504D"/>
                </a:solidFill>
                <a:latin typeface="Corbel" panose="020B0503020204020204" pitchFamily="34" charset="0"/>
              </a:rPr>
              <a:t>2006</a:t>
            </a:r>
            <a:endParaRPr lang="en-US" spc="-36" dirty="0">
              <a:solidFill>
                <a:srgbClr val="C0504D"/>
              </a:solidFill>
              <a:latin typeface="Corbel" panose="020B0503020204020204" pitchFamily="34" charset="0"/>
            </a:endParaRPr>
          </a:p>
        </p:txBody>
      </p:sp>
      <p:sp>
        <p:nvSpPr>
          <p:cNvPr id="8872" name="OTLSHAPE_TB_00000000000000000000000000000000_RightEndCaps"/>
          <p:cNvSpPr txBox="1"/>
          <p:nvPr>
            <p:custDataLst>
              <p:tags r:id="rId4"/>
            </p:custDataLst>
          </p:nvPr>
        </p:nvSpPr>
        <p:spPr>
          <a:xfrm>
            <a:off x="8437880" y="2965619"/>
            <a:ext cx="457200" cy="27906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pc="-36" smtClean="0">
                <a:solidFill>
                  <a:srgbClr val="C0504D"/>
                </a:solidFill>
                <a:latin typeface="Corbel" panose="020B0503020204020204" pitchFamily="34" charset="0"/>
              </a:rPr>
              <a:t>2016</a:t>
            </a:r>
            <a:endParaRPr lang="en-US" spc="-36">
              <a:solidFill>
                <a:srgbClr val="C0504D"/>
              </a:solidFill>
              <a:latin typeface="Corbel" panose="020B0503020204020204" pitchFamily="34" charset="0"/>
            </a:endParaRPr>
          </a:p>
        </p:txBody>
      </p:sp>
      <p:sp>
        <p:nvSpPr>
          <p:cNvPr id="8873" name="OTLSHAPE_TB_00000000000000000000000000000000_ScaleContainer"/>
          <p:cNvSpPr/>
          <p:nvPr>
            <p:custDataLst>
              <p:tags r:id="rId5"/>
            </p:custDataLst>
          </p:nvPr>
        </p:nvSpPr>
        <p:spPr>
          <a:xfrm>
            <a:off x="822960" y="2914650"/>
            <a:ext cx="7493000" cy="381000"/>
          </a:xfrm>
          <a:prstGeom prst="roundRect">
            <a:avLst>
              <a:gd name="adj" fmla="val 100000"/>
            </a:avLst>
          </a:prstGeom>
          <a:gradFill flip="none" rotWithShape="1">
            <a:gsLst>
              <a:gs pos="0">
                <a:srgbClr val="44546A"/>
              </a:gs>
              <a:gs pos="0">
                <a:schemeClr val="dk2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8700000"/>
            </a:lightRig>
          </a:scene3d>
          <a:sp3d>
            <a:bevelT w="165100" h="19050"/>
          </a:sp3d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74" name="OTLSHAPE_TB_00000000000000000000000000000000_ElapsedTime" hidden="1"/>
          <p:cNvSpPr/>
          <p:nvPr>
            <p:custDataLst>
              <p:tags r:id="rId6"/>
            </p:custDataLst>
          </p:nvPr>
        </p:nvSpPr>
        <p:spPr>
          <a:xfrm>
            <a:off x="0" y="0"/>
            <a:ext cx="0" cy="0"/>
          </a:xfrm>
          <a:prstGeom prst="roundRect">
            <a:avLst>
              <a:gd name="adj" fmla="val 100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75" name="OTLSHAPE_TB_00000000000000000000000000000000_TodayMarkerShape" hidden="1"/>
          <p:cNvSpPr/>
          <p:nvPr>
            <p:custDataLst>
              <p:tags r:id="rId7"/>
            </p:custDataLst>
          </p:nvPr>
        </p:nvSpPr>
        <p:spPr>
          <a:xfrm>
            <a:off x="933631" y="3295650"/>
            <a:ext cx="108857" cy="127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76" name="OTLSHAPE_TB_00000000000000000000000000000000_TodayMarkerText" hidden="1"/>
          <p:cNvSpPr txBox="1"/>
          <p:nvPr>
            <p:custDataLst>
              <p:tags r:id="rId8"/>
            </p:custDataLst>
          </p:nvPr>
        </p:nvSpPr>
        <p:spPr>
          <a:xfrm>
            <a:off x="988060" y="3422650"/>
            <a:ext cx="0" cy="61555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800" smtClean="0">
                <a:solidFill>
                  <a:schemeClr val="dk1"/>
                </a:solidFill>
                <a:latin typeface="Calibri" panose="020F0502020204030204" pitchFamily="34" charset="0"/>
              </a:rPr>
              <a:t>Today</a:t>
            </a:r>
            <a:endParaRPr lang="en-US" sz="80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8877" name="OTLSHAPE_TB_00000000000000000000000000000000_TimescaleInterval1"/>
          <p:cNvSpPr txBox="1"/>
          <p:nvPr>
            <p:custDataLst>
              <p:tags r:id="rId9"/>
            </p:custDataLst>
          </p:nvPr>
        </p:nvSpPr>
        <p:spPr>
          <a:xfrm>
            <a:off x="1108546" y="2995841"/>
            <a:ext cx="381197" cy="22810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US" sz="1200" spc="-18" dirty="0" smtClean="0">
                <a:solidFill>
                  <a:schemeClr val="lt2"/>
                </a:solidFill>
                <a:latin typeface="Calibri" panose="020F0502020204030204" pitchFamily="34" charset="0"/>
              </a:rPr>
              <a:t>2007</a:t>
            </a:r>
            <a:endParaRPr lang="en-US" sz="1200" spc="-18" dirty="0">
              <a:solidFill>
                <a:schemeClr val="lt2"/>
              </a:solidFill>
              <a:latin typeface="Calibri" panose="020F0502020204030204" pitchFamily="34" charset="0"/>
            </a:endParaRPr>
          </a:p>
        </p:txBody>
      </p:sp>
      <p:cxnSp>
        <p:nvCxnSpPr>
          <p:cNvPr id="8878" name="OTLSHAPE_TB_00000000000000000000000000000000_Separator1"/>
          <p:cNvCxnSpPr/>
          <p:nvPr>
            <p:custDataLst>
              <p:tags r:id="rId10"/>
            </p:custDataLst>
          </p:nvPr>
        </p:nvCxnSpPr>
        <p:spPr>
          <a:xfrm>
            <a:off x="1792007" y="2978150"/>
            <a:ext cx="0" cy="254000"/>
          </a:xfrm>
          <a:prstGeom prst="line">
            <a:avLst/>
          </a:prstGeom>
          <a:ln w="6350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80" name="OTLSHAPE_TB_00000000000000000000000000000000_Separator2"/>
          <p:cNvCxnSpPr/>
          <p:nvPr>
            <p:custDataLst>
              <p:tags r:id="rId11"/>
            </p:custDataLst>
          </p:nvPr>
        </p:nvCxnSpPr>
        <p:spPr>
          <a:xfrm>
            <a:off x="2570020" y="2978150"/>
            <a:ext cx="0" cy="254000"/>
          </a:xfrm>
          <a:prstGeom prst="line">
            <a:avLst/>
          </a:prstGeom>
          <a:ln w="6350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82" name="OTLSHAPE_TB_00000000000000000000000000000000_Separator3"/>
          <p:cNvCxnSpPr/>
          <p:nvPr>
            <p:custDataLst>
              <p:tags r:id="rId12"/>
            </p:custDataLst>
          </p:nvPr>
        </p:nvCxnSpPr>
        <p:spPr>
          <a:xfrm>
            <a:off x="3373967" y="2978150"/>
            <a:ext cx="0" cy="254000"/>
          </a:xfrm>
          <a:prstGeom prst="line">
            <a:avLst/>
          </a:prstGeom>
          <a:ln w="6350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84" name="OTLSHAPE_TB_00000000000000000000000000000000_Separator4"/>
          <p:cNvCxnSpPr/>
          <p:nvPr>
            <p:custDataLst>
              <p:tags r:id="rId13"/>
            </p:custDataLst>
          </p:nvPr>
        </p:nvCxnSpPr>
        <p:spPr>
          <a:xfrm>
            <a:off x="4177913" y="2978150"/>
            <a:ext cx="0" cy="254000"/>
          </a:xfrm>
          <a:prstGeom prst="line">
            <a:avLst/>
          </a:prstGeom>
          <a:ln w="6350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86" name="OTLSHAPE_TB_00000000000000000000000000000000_Separator5"/>
          <p:cNvCxnSpPr/>
          <p:nvPr>
            <p:custDataLst>
              <p:tags r:id="rId14"/>
            </p:custDataLst>
          </p:nvPr>
        </p:nvCxnSpPr>
        <p:spPr>
          <a:xfrm>
            <a:off x="4955927" y="2978150"/>
            <a:ext cx="0" cy="254000"/>
          </a:xfrm>
          <a:prstGeom prst="line">
            <a:avLst/>
          </a:prstGeom>
          <a:ln w="6350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88" name="OTLSHAPE_TB_00000000000000000000000000000000_Separator6"/>
          <p:cNvCxnSpPr/>
          <p:nvPr>
            <p:custDataLst>
              <p:tags r:id="rId15"/>
            </p:custDataLst>
          </p:nvPr>
        </p:nvCxnSpPr>
        <p:spPr>
          <a:xfrm>
            <a:off x="5759873" y="2978150"/>
            <a:ext cx="0" cy="254000"/>
          </a:xfrm>
          <a:prstGeom prst="line">
            <a:avLst/>
          </a:prstGeom>
          <a:ln w="6350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90" name="OTLSHAPE_TB_00000000000000000000000000000000_Separator7"/>
          <p:cNvCxnSpPr/>
          <p:nvPr>
            <p:custDataLst>
              <p:tags r:id="rId16"/>
            </p:custDataLst>
          </p:nvPr>
        </p:nvCxnSpPr>
        <p:spPr>
          <a:xfrm>
            <a:off x="6537886" y="2978150"/>
            <a:ext cx="0" cy="254000"/>
          </a:xfrm>
          <a:prstGeom prst="line">
            <a:avLst/>
          </a:prstGeom>
          <a:ln w="6350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92" name="OTLSHAPE_TB_00000000000000000000000000000000_Separator8"/>
          <p:cNvCxnSpPr/>
          <p:nvPr>
            <p:custDataLst>
              <p:tags r:id="rId17"/>
            </p:custDataLst>
          </p:nvPr>
        </p:nvCxnSpPr>
        <p:spPr>
          <a:xfrm>
            <a:off x="7341833" y="2978150"/>
            <a:ext cx="0" cy="254000"/>
          </a:xfrm>
          <a:prstGeom prst="line">
            <a:avLst/>
          </a:prstGeom>
          <a:ln w="6350" cap="flat" cmpd="sng" algn="ctr">
            <a:solidFill>
              <a:schemeClr val="lt2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98" name="OTLSHAPE_M_a58f29487c0343c08abcf41913e40cae_Title"/>
          <p:cNvSpPr txBox="1"/>
          <p:nvPr>
            <p:custDataLst>
              <p:tags r:id="rId18"/>
            </p:custDataLst>
          </p:nvPr>
        </p:nvSpPr>
        <p:spPr>
          <a:xfrm>
            <a:off x="1208439" y="2130381"/>
            <a:ext cx="635000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000" b="1" spc="-6" dirty="0" err="1" smtClean="0">
                <a:solidFill>
                  <a:srgbClr val="3B5998"/>
                </a:solidFill>
                <a:latin typeface="Calibri" panose="020F0502020204030204" pitchFamily="34" charset="0"/>
              </a:rPr>
              <a:t>BOREASnet</a:t>
            </a:r>
            <a:r>
              <a:rPr lang="en-US" sz="1000" b="1" spc="-6" dirty="0" smtClean="0">
                <a:solidFill>
                  <a:srgbClr val="3B5998"/>
                </a:solidFill>
                <a:latin typeface="Calibri" panose="020F0502020204030204" pitchFamily="34" charset="0"/>
              </a:rPr>
              <a:t> Turn Up</a:t>
            </a:r>
            <a:endParaRPr lang="en-US" sz="1000" b="1" spc="-6" dirty="0">
              <a:solidFill>
                <a:srgbClr val="3B5998"/>
              </a:solidFill>
              <a:latin typeface="Calibri" panose="020F0502020204030204" pitchFamily="34" charset="0"/>
            </a:endParaRPr>
          </a:p>
        </p:txBody>
      </p:sp>
      <p:sp>
        <p:nvSpPr>
          <p:cNvPr id="8900" name="OTLSHAPE_M_a58f29487c0343c08abcf41913e40cae_Shape"/>
          <p:cNvSpPr/>
          <p:nvPr>
            <p:custDataLst>
              <p:tags r:id="rId19"/>
            </p:custDataLst>
          </p:nvPr>
        </p:nvSpPr>
        <p:spPr>
          <a:xfrm rot="16200000">
            <a:off x="1049689" y="2279232"/>
            <a:ext cx="165100" cy="165100"/>
          </a:xfrm>
          <a:prstGeom prst="flowChartMerge">
            <a:avLst/>
          </a:prstGeom>
          <a:solidFill>
            <a:srgbClr val="087FC3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11" name="OTLSHAPE_M_6a283b367375415b92b0e5fc4e16a0cc_Date" hidden="1"/>
          <p:cNvSpPr txBox="1"/>
          <p:nvPr>
            <p:custDataLst>
              <p:tags r:id="rId20"/>
            </p:custDataLst>
          </p:nvPr>
        </p:nvSpPr>
        <p:spPr>
          <a:xfrm>
            <a:off x="5915476" y="2439589"/>
            <a:ext cx="0" cy="61555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800" smtClean="0">
                <a:solidFill>
                  <a:srgbClr val="D1282E"/>
                </a:solidFill>
                <a:latin typeface="Calibri" panose="020F0502020204030204" pitchFamily="34" charset="0"/>
              </a:rPr>
              <a:t>Nov 7</a:t>
            </a:r>
            <a:endParaRPr lang="en-US" sz="800">
              <a:solidFill>
                <a:srgbClr val="D1282E"/>
              </a:solidFill>
              <a:latin typeface="Calibri" panose="020F0502020204030204" pitchFamily="34" charset="0"/>
            </a:endParaRPr>
          </a:p>
        </p:txBody>
      </p:sp>
      <p:sp>
        <p:nvSpPr>
          <p:cNvPr id="8914" name="OTLSHAPE_M_7b0996464ffd4cd3a3b383ab1ba22438_Date" hidden="1"/>
          <p:cNvSpPr txBox="1"/>
          <p:nvPr>
            <p:custDataLst>
              <p:tags r:id="rId21"/>
            </p:custDataLst>
          </p:nvPr>
        </p:nvSpPr>
        <p:spPr>
          <a:xfrm>
            <a:off x="7030628" y="2730664"/>
            <a:ext cx="0" cy="73866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800" smtClean="0">
                <a:solidFill>
                  <a:srgbClr val="D1282E"/>
                </a:solidFill>
                <a:latin typeface="Calibri" panose="020F0502020204030204" pitchFamily="34" charset="0"/>
              </a:rPr>
              <a:t>Dec 20</a:t>
            </a:r>
            <a:endParaRPr lang="en-US" sz="800">
              <a:solidFill>
                <a:srgbClr val="D1282E"/>
              </a:solidFill>
              <a:latin typeface="Calibri" panose="020F0502020204030204" pitchFamily="34" charset="0"/>
            </a:endParaRPr>
          </a:p>
        </p:txBody>
      </p:sp>
      <p:sp>
        <p:nvSpPr>
          <p:cNvPr id="8915" name="OTLSHAPE_M_7b0996464ffd4cd3a3b383ab1ba22438_Shape"/>
          <p:cNvSpPr/>
          <p:nvPr>
            <p:custDataLst>
              <p:tags r:id="rId22"/>
            </p:custDataLst>
          </p:nvPr>
        </p:nvSpPr>
        <p:spPr>
          <a:xfrm>
            <a:off x="6037100" y="2683445"/>
            <a:ext cx="228600" cy="254000"/>
          </a:xfrm>
          <a:prstGeom prst="teardrop">
            <a:avLst/>
          </a:prstGeom>
          <a:solidFill>
            <a:srgbClr val="62B57B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16" name="OTLSHAPE_M_7f583de0854a4cacb89837f3a379bb4a_Title"/>
          <p:cNvSpPr txBox="1"/>
          <p:nvPr>
            <p:custDataLst>
              <p:tags r:id="rId23"/>
            </p:custDataLst>
          </p:nvPr>
        </p:nvSpPr>
        <p:spPr>
          <a:xfrm>
            <a:off x="7554561" y="2348824"/>
            <a:ext cx="6350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000" b="1" spc="-6" dirty="0" smtClean="0">
                <a:solidFill>
                  <a:srgbClr val="660066"/>
                </a:solidFill>
                <a:latin typeface="Calibri" panose="020F0502020204030204" pitchFamily="34" charset="0"/>
              </a:rPr>
              <a:t>Present</a:t>
            </a:r>
            <a:endParaRPr lang="en-US" sz="1000" b="1" spc="-6" dirty="0">
              <a:solidFill>
                <a:srgbClr val="660066"/>
              </a:solidFill>
              <a:latin typeface="Calibri" panose="020F0502020204030204" pitchFamily="34" charset="0"/>
            </a:endParaRPr>
          </a:p>
        </p:txBody>
      </p:sp>
      <p:sp>
        <p:nvSpPr>
          <p:cNvPr id="8917" name="OTLSHAPE_M_7f583de0854a4cacb89837f3a379bb4a_Date"/>
          <p:cNvSpPr txBox="1"/>
          <p:nvPr>
            <p:custDataLst>
              <p:tags r:id="rId24"/>
            </p:custDataLst>
          </p:nvPr>
        </p:nvSpPr>
        <p:spPr>
          <a:xfrm>
            <a:off x="7572936" y="2496276"/>
            <a:ext cx="616564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000" spc="-6" dirty="0" smtClean="0">
                <a:solidFill>
                  <a:srgbClr val="660066"/>
                </a:solidFill>
                <a:latin typeface="Calibri" panose="020F0502020204030204" pitchFamily="34" charset="0"/>
              </a:rPr>
              <a:t>September</a:t>
            </a:r>
            <a:endParaRPr lang="en-US" sz="1000" spc="-6" dirty="0">
              <a:solidFill>
                <a:srgbClr val="660066"/>
              </a:solidFill>
              <a:latin typeface="Calibri" panose="020F0502020204030204" pitchFamily="34" charset="0"/>
            </a:endParaRPr>
          </a:p>
        </p:txBody>
      </p:sp>
      <p:sp>
        <p:nvSpPr>
          <p:cNvPr id="8918" name="OTLSHAPE_M_7f583de0854a4cacb89837f3a379bb4a_Shape"/>
          <p:cNvSpPr/>
          <p:nvPr>
            <p:custDataLst>
              <p:tags r:id="rId25"/>
            </p:custDataLst>
          </p:nvPr>
        </p:nvSpPr>
        <p:spPr>
          <a:xfrm>
            <a:off x="7729847" y="2647950"/>
            <a:ext cx="304800" cy="330200"/>
          </a:xfrm>
          <a:prstGeom prst="star5">
            <a:avLst>
              <a:gd name="adj" fmla="val 25000"/>
              <a:gd name="hf" fmla="val 105146"/>
              <a:gd name="vf" fmla="val 110557"/>
            </a:avLst>
          </a:prstGeom>
          <a:solidFill>
            <a:srgbClr val="66006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19" name="OTLSHAPE_T_7c518fb37f2142bb8e0445920d0403b5_Shape"/>
          <p:cNvSpPr/>
          <p:nvPr>
            <p:custDataLst>
              <p:tags r:id="rId26"/>
            </p:custDataLst>
          </p:nvPr>
        </p:nvSpPr>
        <p:spPr>
          <a:xfrm>
            <a:off x="986218" y="3498850"/>
            <a:ext cx="804727" cy="203200"/>
          </a:xfrm>
          <a:prstGeom prst="roundRect">
            <a:avLst>
              <a:gd name="adj" fmla="val 100000"/>
            </a:avLst>
          </a:prstGeom>
          <a:solidFill>
            <a:srgbClr val="087FC3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20" name="OTLSHAPE_T_7c518fb37f2142bb8e0445920d0403b5_ShapePercentage" hidden="1"/>
          <p:cNvSpPr/>
          <p:nvPr>
            <p:custDataLst>
              <p:tags r:id="rId27"/>
            </p:custDataLst>
          </p:nvPr>
        </p:nvSpPr>
        <p:spPr>
          <a:xfrm>
            <a:off x="3192430" y="3498850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21" name="OTLSHAPE_T_7c518fb37f2142bb8e0445920d0403b5_Duration" hidden="1"/>
          <p:cNvSpPr txBox="1"/>
          <p:nvPr>
            <p:custDataLst>
              <p:tags r:id="rId28"/>
            </p:custDataLst>
          </p:nvPr>
        </p:nvSpPr>
        <p:spPr>
          <a:xfrm>
            <a:off x="0" y="3498850"/>
            <a:ext cx="3302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000" smtClean="0">
                <a:solidFill>
                  <a:srgbClr val="C0504D"/>
                </a:solidFill>
                <a:latin typeface="Calibri" panose="020F0502020204030204" pitchFamily="34" charset="0"/>
              </a:rPr>
              <a:t>5 days</a:t>
            </a:r>
            <a:endParaRPr lang="en-US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8922" name="OTLSHAPE_T_7c518fb37f2142bb8e0445920d0403b5_TextPercentage" hidden="1"/>
          <p:cNvSpPr txBox="1"/>
          <p:nvPr>
            <p:custDataLst>
              <p:tags r:id="rId29"/>
            </p:custDataLst>
          </p:nvPr>
        </p:nvSpPr>
        <p:spPr>
          <a:xfrm>
            <a:off x="0" y="365387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8923" name="OTLSHAPE_T_7c518fb37f2142bb8e0445920d0403b5_StartDate" hidden="1"/>
          <p:cNvSpPr txBox="1"/>
          <p:nvPr>
            <p:custDataLst>
              <p:tags r:id="rId30"/>
            </p:custDataLst>
          </p:nvPr>
        </p:nvSpPr>
        <p:spPr>
          <a:xfrm>
            <a:off x="0" y="365387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7F7F7F"/>
              </a:solidFill>
              <a:latin typeface="Calibri" panose="020F0502020204030204" pitchFamily="34" charset="0"/>
            </a:endParaRPr>
          </a:p>
        </p:txBody>
      </p:sp>
      <p:sp>
        <p:nvSpPr>
          <p:cNvPr id="8924" name="OTLSHAPE_T_7c518fb37f2142bb8e0445920d0403b5_EndDate" hidden="1"/>
          <p:cNvSpPr txBox="1"/>
          <p:nvPr>
            <p:custDataLst>
              <p:tags r:id="rId31"/>
            </p:custDataLst>
          </p:nvPr>
        </p:nvSpPr>
        <p:spPr>
          <a:xfrm>
            <a:off x="0" y="365387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7F7F7F"/>
              </a:solidFill>
              <a:latin typeface="Calibri" panose="020F0502020204030204" pitchFamily="34" charset="0"/>
            </a:endParaRPr>
          </a:p>
        </p:txBody>
      </p:sp>
      <p:sp>
        <p:nvSpPr>
          <p:cNvPr id="8925" name="OTLSHAPE_T_7c518fb37f2142bb8e0445920d0403b5_Title"/>
          <p:cNvSpPr txBox="1"/>
          <p:nvPr>
            <p:custDataLst>
              <p:tags r:id="rId32"/>
            </p:custDataLst>
          </p:nvPr>
        </p:nvSpPr>
        <p:spPr>
          <a:xfrm>
            <a:off x="227932" y="3369618"/>
            <a:ext cx="699714" cy="46166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en-US" sz="1000" b="1" spc="-8" dirty="0" smtClean="0">
                <a:solidFill>
                  <a:srgbClr val="0070C0"/>
                </a:solidFill>
                <a:latin typeface="Calibri" panose="020F0502020204030204" pitchFamily="34" charset="0"/>
              </a:rPr>
              <a:t>Initial Deployment</a:t>
            </a:r>
          </a:p>
          <a:p>
            <a:pPr algn="r"/>
            <a:r>
              <a:rPr lang="en-US" sz="1000" b="1" spc="-8" dirty="0" smtClean="0">
                <a:solidFill>
                  <a:srgbClr val="0070C0"/>
                </a:solidFill>
                <a:latin typeface="Calibri" panose="020F0502020204030204" pitchFamily="34" charset="0"/>
              </a:rPr>
              <a:t>(OCG5)</a:t>
            </a:r>
            <a:endParaRPr lang="en-US" sz="1000" b="1" spc="-8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8927" name="OTLSHAPE_T_be3ae38f60b3402d8a13f1e91eec41f5_Shape"/>
          <p:cNvSpPr/>
          <p:nvPr>
            <p:custDataLst>
              <p:tags r:id="rId33"/>
            </p:custDataLst>
          </p:nvPr>
        </p:nvSpPr>
        <p:spPr>
          <a:xfrm>
            <a:off x="2426339" y="3765550"/>
            <a:ext cx="635000" cy="203200"/>
          </a:xfrm>
          <a:prstGeom prst="roundRect">
            <a:avLst>
              <a:gd name="adj" fmla="val 100000"/>
            </a:avLst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28" name="OTLSHAPE_T_be3ae38f60b3402d8a13f1e91eec41f5_ShapePercentage" hidden="1"/>
          <p:cNvSpPr/>
          <p:nvPr>
            <p:custDataLst>
              <p:tags r:id="rId34"/>
            </p:custDataLst>
          </p:nvPr>
        </p:nvSpPr>
        <p:spPr>
          <a:xfrm>
            <a:off x="3737040" y="3765550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29" name="OTLSHAPE_T_be3ae38f60b3402d8a13f1e91eec41f5_Duration" hidden="1"/>
          <p:cNvSpPr txBox="1"/>
          <p:nvPr>
            <p:custDataLst>
              <p:tags r:id="rId35"/>
            </p:custDataLst>
          </p:nvPr>
        </p:nvSpPr>
        <p:spPr>
          <a:xfrm>
            <a:off x="0" y="3765550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000" smtClean="0">
                <a:solidFill>
                  <a:srgbClr val="C0504D"/>
                </a:solidFill>
                <a:latin typeface="Calibri" panose="020F0502020204030204" pitchFamily="34" charset="0"/>
              </a:rPr>
              <a:t>16 days</a:t>
            </a:r>
            <a:endParaRPr lang="en-US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8930" name="OTLSHAPE_T_be3ae38f60b3402d8a13f1e91eec41f5_TextPercentage" hidden="1"/>
          <p:cNvSpPr txBox="1"/>
          <p:nvPr>
            <p:custDataLst>
              <p:tags r:id="rId36"/>
            </p:custDataLst>
          </p:nvPr>
        </p:nvSpPr>
        <p:spPr>
          <a:xfrm>
            <a:off x="0" y="392057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8931" name="OTLSHAPE_T_be3ae38f60b3402d8a13f1e91eec41f5_StartDate" hidden="1"/>
          <p:cNvSpPr txBox="1"/>
          <p:nvPr>
            <p:custDataLst>
              <p:tags r:id="rId37"/>
            </p:custDataLst>
          </p:nvPr>
        </p:nvSpPr>
        <p:spPr>
          <a:xfrm>
            <a:off x="0" y="392057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7F7F7F"/>
              </a:solidFill>
              <a:latin typeface="Calibri" panose="020F0502020204030204" pitchFamily="34" charset="0"/>
            </a:endParaRPr>
          </a:p>
        </p:txBody>
      </p:sp>
      <p:sp>
        <p:nvSpPr>
          <p:cNvPr id="8932" name="OTLSHAPE_T_be3ae38f60b3402d8a13f1e91eec41f5_EndDate" hidden="1"/>
          <p:cNvSpPr txBox="1"/>
          <p:nvPr>
            <p:custDataLst>
              <p:tags r:id="rId38"/>
            </p:custDataLst>
          </p:nvPr>
        </p:nvSpPr>
        <p:spPr>
          <a:xfrm>
            <a:off x="0" y="392057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7F7F7F"/>
              </a:solidFill>
              <a:latin typeface="Calibri" panose="020F0502020204030204" pitchFamily="34" charset="0"/>
            </a:endParaRPr>
          </a:p>
        </p:txBody>
      </p:sp>
      <p:sp>
        <p:nvSpPr>
          <p:cNvPr id="8933" name="OTLSHAPE_T_be3ae38f60b3402d8a13f1e91eec41f5_Title"/>
          <p:cNvSpPr txBox="1"/>
          <p:nvPr>
            <p:custDataLst>
              <p:tags r:id="rId39"/>
            </p:custDataLst>
          </p:nvPr>
        </p:nvSpPr>
        <p:spPr>
          <a:xfrm>
            <a:off x="1774448" y="3636318"/>
            <a:ext cx="609600" cy="46166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en-US" sz="1000" b="1" spc="-8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100G Upgrade</a:t>
            </a:r>
          </a:p>
          <a:p>
            <a:pPr algn="r"/>
            <a:r>
              <a:rPr lang="en-US" sz="1000" b="1" spc="-8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(OCG3)</a:t>
            </a:r>
            <a:endParaRPr lang="en-US" sz="1000" b="1" spc="-8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8935" name="OTLSHAPE_T_9aa183d65df24b0c8fecd0a002471583_Shape"/>
          <p:cNvSpPr/>
          <p:nvPr>
            <p:custDataLst>
              <p:tags r:id="rId40"/>
            </p:custDataLst>
          </p:nvPr>
        </p:nvSpPr>
        <p:spPr>
          <a:xfrm>
            <a:off x="4673215" y="3731033"/>
            <a:ext cx="1179921" cy="203200"/>
          </a:xfrm>
          <a:prstGeom prst="roundRect">
            <a:avLst>
              <a:gd name="adj" fmla="val 100000"/>
            </a:avLst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36" name="OTLSHAPE_T_9aa183d65df24b0c8fecd0a002471583_ShapePercentage" hidden="1"/>
          <p:cNvSpPr/>
          <p:nvPr>
            <p:custDataLst>
              <p:tags r:id="rId41"/>
            </p:custDataLst>
          </p:nvPr>
        </p:nvSpPr>
        <p:spPr>
          <a:xfrm>
            <a:off x="3737040" y="4032250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37" name="OTLSHAPE_T_9aa183d65df24b0c8fecd0a002471583_Duration" hidden="1"/>
          <p:cNvSpPr txBox="1"/>
          <p:nvPr>
            <p:custDataLst>
              <p:tags r:id="rId42"/>
            </p:custDataLst>
          </p:nvPr>
        </p:nvSpPr>
        <p:spPr>
          <a:xfrm>
            <a:off x="0" y="4032250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000" smtClean="0">
                <a:solidFill>
                  <a:srgbClr val="C0504D"/>
                </a:solidFill>
                <a:latin typeface="Calibri" panose="020F0502020204030204" pitchFamily="34" charset="0"/>
              </a:rPr>
              <a:t>24 days</a:t>
            </a:r>
            <a:endParaRPr lang="en-US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8938" name="OTLSHAPE_T_9aa183d65df24b0c8fecd0a002471583_TextPercentage" hidden="1"/>
          <p:cNvSpPr txBox="1"/>
          <p:nvPr>
            <p:custDataLst>
              <p:tags r:id="rId43"/>
            </p:custDataLst>
          </p:nvPr>
        </p:nvSpPr>
        <p:spPr>
          <a:xfrm>
            <a:off x="0" y="418727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8939" name="OTLSHAPE_T_9aa183d65df24b0c8fecd0a002471583_StartDate" hidden="1"/>
          <p:cNvSpPr txBox="1"/>
          <p:nvPr>
            <p:custDataLst>
              <p:tags r:id="rId44"/>
            </p:custDataLst>
          </p:nvPr>
        </p:nvSpPr>
        <p:spPr>
          <a:xfrm>
            <a:off x="0" y="418727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7F7F7F"/>
              </a:solidFill>
              <a:latin typeface="Calibri" panose="020F0502020204030204" pitchFamily="34" charset="0"/>
            </a:endParaRPr>
          </a:p>
        </p:txBody>
      </p:sp>
      <p:sp>
        <p:nvSpPr>
          <p:cNvPr id="8940" name="OTLSHAPE_T_9aa183d65df24b0c8fecd0a002471583_EndDate" hidden="1"/>
          <p:cNvSpPr txBox="1"/>
          <p:nvPr>
            <p:custDataLst>
              <p:tags r:id="rId45"/>
            </p:custDataLst>
          </p:nvPr>
        </p:nvSpPr>
        <p:spPr>
          <a:xfrm>
            <a:off x="0" y="418727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7F7F7F"/>
              </a:solidFill>
              <a:latin typeface="Calibri" panose="020F0502020204030204" pitchFamily="34" charset="0"/>
            </a:endParaRPr>
          </a:p>
        </p:txBody>
      </p:sp>
      <p:sp>
        <p:nvSpPr>
          <p:cNvPr id="8941" name="OTLSHAPE_T_9aa183d65df24b0c8fecd0a002471583_Title"/>
          <p:cNvSpPr txBox="1"/>
          <p:nvPr>
            <p:custDataLst>
              <p:tags r:id="rId46"/>
            </p:custDataLst>
          </p:nvPr>
        </p:nvSpPr>
        <p:spPr>
          <a:xfrm>
            <a:off x="4021325" y="3678745"/>
            <a:ext cx="609600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en-US" sz="1000" b="1" spc="-8" dirty="0" smtClean="0">
                <a:solidFill>
                  <a:schemeClr val="accent5"/>
                </a:solidFill>
                <a:latin typeface="Calibri" panose="020F0502020204030204" pitchFamily="34" charset="0"/>
              </a:rPr>
              <a:t>BCCB</a:t>
            </a:r>
          </a:p>
          <a:p>
            <a:pPr algn="r"/>
            <a:r>
              <a:rPr lang="en-US" sz="1000" b="1" spc="-8" dirty="0" smtClean="0">
                <a:solidFill>
                  <a:schemeClr val="accent5"/>
                </a:solidFill>
                <a:latin typeface="Calibri" panose="020F0502020204030204" pitchFamily="34" charset="0"/>
              </a:rPr>
              <a:t>Upgrades</a:t>
            </a:r>
            <a:endParaRPr lang="en-US" sz="1000" b="1" spc="-8" dirty="0">
              <a:solidFill>
                <a:schemeClr val="accent5"/>
              </a:solidFill>
              <a:latin typeface="Calibri" panose="020F0502020204030204" pitchFamily="34" charset="0"/>
            </a:endParaRPr>
          </a:p>
        </p:txBody>
      </p:sp>
      <p:sp>
        <p:nvSpPr>
          <p:cNvPr id="8943" name="OTLSHAPE_T_06a6a20021ea4acdac20b41f7b37b0dd_Shape"/>
          <p:cNvSpPr/>
          <p:nvPr>
            <p:custDataLst>
              <p:tags r:id="rId47"/>
            </p:custDataLst>
          </p:nvPr>
        </p:nvSpPr>
        <p:spPr>
          <a:xfrm>
            <a:off x="6150396" y="4095425"/>
            <a:ext cx="818012" cy="203200"/>
          </a:xfrm>
          <a:prstGeom prst="roundRect">
            <a:avLst>
              <a:gd name="adj" fmla="val 100000"/>
            </a:avLst>
          </a:prstGeom>
          <a:solidFill>
            <a:srgbClr val="62B57B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44" name="OTLSHAPE_T_06a6a20021ea4acdac20b41f7b37b0dd_ShapePercentage" hidden="1"/>
          <p:cNvSpPr/>
          <p:nvPr>
            <p:custDataLst>
              <p:tags r:id="rId48"/>
            </p:custDataLst>
          </p:nvPr>
        </p:nvSpPr>
        <p:spPr>
          <a:xfrm>
            <a:off x="4359450" y="4298950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45" name="OTLSHAPE_T_06a6a20021ea4acdac20b41f7b37b0dd_Duration" hidden="1"/>
          <p:cNvSpPr txBox="1"/>
          <p:nvPr>
            <p:custDataLst>
              <p:tags r:id="rId49"/>
            </p:custDataLst>
          </p:nvPr>
        </p:nvSpPr>
        <p:spPr>
          <a:xfrm>
            <a:off x="0" y="4298950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000" smtClean="0">
                <a:solidFill>
                  <a:srgbClr val="C0504D"/>
                </a:solidFill>
                <a:latin typeface="Calibri" panose="020F0502020204030204" pitchFamily="34" charset="0"/>
              </a:rPr>
              <a:t>17 days</a:t>
            </a:r>
            <a:endParaRPr lang="en-US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8946" name="OTLSHAPE_T_06a6a20021ea4acdac20b41f7b37b0dd_TextPercentage" hidden="1"/>
          <p:cNvSpPr txBox="1"/>
          <p:nvPr>
            <p:custDataLst>
              <p:tags r:id="rId50"/>
            </p:custDataLst>
          </p:nvPr>
        </p:nvSpPr>
        <p:spPr>
          <a:xfrm>
            <a:off x="0" y="445397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8947" name="OTLSHAPE_T_06a6a20021ea4acdac20b41f7b37b0dd_StartDate" hidden="1"/>
          <p:cNvSpPr txBox="1"/>
          <p:nvPr>
            <p:custDataLst>
              <p:tags r:id="rId51"/>
            </p:custDataLst>
          </p:nvPr>
        </p:nvSpPr>
        <p:spPr>
          <a:xfrm>
            <a:off x="0" y="445397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7F7F7F"/>
              </a:solidFill>
              <a:latin typeface="Calibri" panose="020F0502020204030204" pitchFamily="34" charset="0"/>
            </a:endParaRPr>
          </a:p>
        </p:txBody>
      </p:sp>
      <p:sp>
        <p:nvSpPr>
          <p:cNvPr id="8948" name="OTLSHAPE_T_06a6a20021ea4acdac20b41f7b37b0dd_EndDate" hidden="1"/>
          <p:cNvSpPr txBox="1"/>
          <p:nvPr>
            <p:custDataLst>
              <p:tags r:id="rId52"/>
            </p:custDataLst>
          </p:nvPr>
        </p:nvSpPr>
        <p:spPr>
          <a:xfrm>
            <a:off x="0" y="445397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7F7F7F"/>
              </a:solidFill>
              <a:latin typeface="Calibri" panose="020F0502020204030204" pitchFamily="34" charset="0"/>
            </a:endParaRPr>
          </a:p>
        </p:txBody>
      </p:sp>
      <p:sp>
        <p:nvSpPr>
          <p:cNvPr id="8949" name="OTLSHAPE_T_06a6a20021ea4acdac20b41f7b37b0dd_Title"/>
          <p:cNvSpPr txBox="1"/>
          <p:nvPr>
            <p:custDataLst>
              <p:tags r:id="rId53"/>
            </p:custDataLst>
          </p:nvPr>
        </p:nvSpPr>
        <p:spPr>
          <a:xfrm>
            <a:off x="5498505" y="4043137"/>
            <a:ext cx="609600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en-US" sz="1000" b="1" spc="-8" dirty="0" smtClean="0">
                <a:solidFill>
                  <a:srgbClr val="489A61"/>
                </a:solidFill>
                <a:latin typeface="Calibri" panose="020F0502020204030204" pitchFamily="34" charset="0"/>
              </a:rPr>
              <a:t>500G Upgrade</a:t>
            </a:r>
            <a:endParaRPr lang="en-US" sz="1000" b="1" spc="-8" dirty="0">
              <a:solidFill>
                <a:srgbClr val="489A61"/>
              </a:solidFill>
              <a:latin typeface="Calibri" panose="020F0502020204030204" pitchFamily="34" charset="0"/>
            </a:endParaRPr>
          </a:p>
        </p:txBody>
      </p:sp>
      <p:sp>
        <p:nvSpPr>
          <p:cNvPr id="8951" name="OTLSHAPE_T_e6f5c918bdd649a1ac919cf22468a23b_Shape"/>
          <p:cNvSpPr/>
          <p:nvPr>
            <p:custDataLst>
              <p:tags r:id="rId54"/>
            </p:custDataLst>
          </p:nvPr>
        </p:nvSpPr>
        <p:spPr>
          <a:xfrm>
            <a:off x="6800245" y="3686426"/>
            <a:ext cx="558913" cy="203200"/>
          </a:xfrm>
          <a:prstGeom prst="roundRect">
            <a:avLst>
              <a:gd name="adj" fmla="val 100000"/>
            </a:avLst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52" name="OTLSHAPE_T_e6f5c918bdd649a1ac919cf22468a23b_ShapePercentage" hidden="1"/>
          <p:cNvSpPr/>
          <p:nvPr>
            <p:custDataLst>
              <p:tags r:id="rId55"/>
            </p:custDataLst>
          </p:nvPr>
        </p:nvSpPr>
        <p:spPr>
          <a:xfrm>
            <a:off x="5033728" y="4565650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53" name="OTLSHAPE_T_e6f5c918bdd649a1ac919cf22468a23b_Duration" hidden="1"/>
          <p:cNvSpPr txBox="1"/>
          <p:nvPr>
            <p:custDataLst>
              <p:tags r:id="rId56"/>
            </p:custDataLst>
          </p:nvPr>
        </p:nvSpPr>
        <p:spPr>
          <a:xfrm>
            <a:off x="0" y="4565650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000" smtClean="0">
                <a:solidFill>
                  <a:srgbClr val="C0504D"/>
                </a:solidFill>
                <a:latin typeface="Calibri" panose="020F0502020204030204" pitchFamily="34" charset="0"/>
              </a:rPr>
              <a:t>25 days</a:t>
            </a:r>
            <a:endParaRPr lang="en-US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8954" name="OTLSHAPE_T_e6f5c918bdd649a1ac919cf22468a23b_TextPercentage" hidden="1"/>
          <p:cNvSpPr txBox="1"/>
          <p:nvPr>
            <p:custDataLst>
              <p:tags r:id="rId57"/>
            </p:custDataLst>
          </p:nvPr>
        </p:nvSpPr>
        <p:spPr>
          <a:xfrm>
            <a:off x="0" y="472067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8955" name="OTLSHAPE_T_e6f5c918bdd649a1ac919cf22468a23b_StartDate" hidden="1"/>
          <p:cNvSpPr txBox="1"/>
          <p:nvPr>
            <p:custDataLst>
              <p:tags r:id="rId58"/>
            </p:custDataLst>
          </p:nvPr>
        </p:nvSpPr>
        <p:spPr>
          <a:xfrm>
            <a:off x="0" y="472067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7F7F7F"/>
              </a:solidFill>
              <a:latin typeface="Calibri" panose="020F0502020204030204" pitchFamily="34" charset="0"/>
            </a:endParaRPr>
          </a:p>
        </p:txBody>
      </p:sp>
      <p:sp>
        <p:nvSpPr>
          <p:cNvPr id="8956" name="OTLSHAPE_T_e6f5c918bdd649a1ac919cf22468a23b_EndDate" hidden="1"/>
          <p:cNvSpPr txBox="1"/>
          <p:nvPr>
            <p:custDataLst>
              <p:tags r:id="rId59"/>
            </p:custDataLst>
          </p:nvPr>
        </p:nvSpPr>
        <p:spPr>
          <a:xfrm>
            <a:off x="0" y="472067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7F7F7F"/>
              </a:solidFill>
              <a:latin typeface="Calibri" panose="020F0502020204030204" pitchFamily="34" charset="0"/>
            </a:endParaRPr>
          </a:p>
        </p:txBody>
      </p:sp>
      <p:sp>
        <p:nvSpPr>
          <p:cNvPr id="8957" name="OTLSHAPE_T_e6f5c918bdd649a1ac919cf22468a23b_Title"/>
          <p:cNvSpPr txBox="1"/>
          <p:nvPr>
            <p:custDataLst>
              <p:tags r:id="rId60"/>
            </p:custDataLst>
          </p:nvPr>
        </p:nvSpPr>
        <p:spPr>
          <a:xfrm>
            <a:off x="6081074" y="3634138"/>
            <a:ext cx="668739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en-US" sz="1000" b="1" spc="-8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UWSysnet</a:t>
            </a:r>
            <a:r>
              <a:rPr lang="en-US" sz="1000" b="1" spc="-8" dirty="0" smtClean="0">
                <a:solidFill>
                  <a:srgbClr val="FF0000"/>
                </a:solidFill>
                <a:latin typeface="Calibri" panose="020F0502020204030204" pitchFamily="34" charset="0"/>
              </a:rPr>
              <a:t> Upgrades</a:t>
            </a:r>
            <a:endParaRPr lang="en-US" sz="1000" b="1" spc="-8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90" name="OTLSHAPE_TB_00000000000000000000000000000000_TimescaleInterval1"/>
          <p:cNvSpPr txBox="1"/>
          <p:nvPr>
            <p:custDataLst>
              <p:tags r:id="rId61"/>
            </p:custDataLst>
          </p:nvPr>
        </p:nvSpPr>
        <p:spPr>
          <a:xfrm>
            <a:off x="1993636" y="2985421"/>
            <a:ext cx="381197" cy="22810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US" sz="1200" spc="-18" dirty="0" smtClean="0">
                <a:solidFill>
                  <a:schemeClr val="lt2"/>
                </a:solidFill>
                <a:latin typeface="Calibri" panose="020F0502020204030204" pitchFamily="34" charset="0"/>
              </a:rPr>
              <a:t>2008</a:t>
            </a:r>
            <a:endParaRPr lang="en-US" sz="1200" spc="-18" dirty="0">
              <a:solidFill>
                <a:schemeClr val="lt2"/>
              </a:solidFill>
              <a:latin typeface="Calibri" panose="020F0502020204030204" pitchFamily="34" charset="0"/>
            </a:endParaRPr>
          </a:p>
        </p:txBody>
      </p:sp>
      <p:sp>
        <p:nvSpPr>
          <p:cNvPr id="91" name="OTLSHAPE_TB_00000000000000000000000000000000_TimescaleInterval1"/>
          <p:cNvSpPr txBox="1"/>
          <p:nvPr>
            <p:custDataLst>
              <p:tags r:id="rId62"/>
            </p:custDataLst>
          </p:nvPr>
        </p:nvSpPr>
        <p:spPr>
          <a:xfrm>
            <a:off x="2791454" y="2985421"/>
            <a:ext cx="381197" cy="22810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US" sz="1200" spc="-18" dirty="0" smtClean="0">
                <a:solidFill>
                  <a:schemeClr val="lt2"/>
                </a:solidFill>
                <a:latin typeface="Calibri" panose="020F0502020204030204" pitchFamily="34" charset="0"/>
              </a:rPr>
              <a:t>2009</a:t>
            </a:r>
            <a:endParaRPr lang="en-US" sz="1200" spc="-18" dirty="0">
              <a:solidFill>
                <a:schemeClr val="lt2"/>
              </a:solidFill>
              <a:latin typeface="Calibri" panose="020F0502020204030204" pitchFamily="34" charset="0"/>
            </a:endParaRPr>
          </a:p>
        </p:txBody>
      </p:sp>
      <p:sp>
        <p:nvSpPr>
          <p:cNvPr id="92" name="OTLSHAPE_TB_00000000000000000000000000000000_TimescaleInterval1"/>
          <p:cNvSpPr txBox="1"/>
          <p:nvPr>
            <p:custDataLst>
              <p:tags r:id="rId63"/>
            </p:custDataLst>
          </p:nvPr>
        </p:nvSpPr>
        <p:spPr>
          <a:xfrm>
            <a:off x="3619557" y="2991283"/>
            <a:ext cx="381197" cy="22810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US" sz="1200" spc="-18" dirty="0" smtClean="0">
                <a:solidFill>
                  <a:schemeClr val="lt2"/>
                </a:solidFill>
                <a:latin typeface="Calibri" panose="020F0502020204030204" pitchFamily="34" charset="0"/>
              </a:rPr>
              <a:t>2010</a:t>
            </a:r>
            <a:endParaRPr lang="en-US" sz="1200" spc="-18" dirty="0">
              <a:solidFill>
                <a:schemeClr val="lt2"/>
              </a:solidFill>
              <a:latin typeface="Calibri" panose="020F0502020204030204" pitchFamily="34" charset="0"/>
            </a:endParaRPr>
          </a:p>
        </p:txBody>
      </p:sp>
      <p:sp>
        <p:nvSpPr>
          <p:cNvPr id="93" name="OTLSHAPE_TB_00000000000000000000000000000000_TimescaleInterval1"/>
          <p:cNvSpPr txBox="1"/>
          <p:nvPr>
            <p:custDataLst>
              <p:tags r:id="rId64"/>
            </p:custDataLst>
          </p:nvPr>
        </p:nvSpPr>
        <p:spPr>
          <a:xfrm>
            <a:off x="4384811" y="2999424"/>
            <a:ext cx="381197" cy="22810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US" sz="1200" spc="-18" dirty="0" smtClean="0">
                <a:solidFill>
                  <a:schemeClr val="lt2"/>
                </a:solidFill>
                <a:latin typeface="Calibri" panose="020F0502020204030204" pitchFamily="34" charset="0"/>
              </a:rPr>
              <a:t>2011</a:t>
            </a:r>
            <a:endParaRPr lang="en-US" sz="1200" spc="-18" dirty="0">
              <a:solidFill>
                <a:schemeClr val="lt2"/>
              </a:solidFill>
              <a:latin typeface="Calibri" panose="020F0502020204030204" pitchFamily="34" charset="0"/>
            </a:endParaRPr>
          </a:p>
        </p:txBody>
      </p:sp>
      <p:sp>
        <p:nvSpPr>
          <p:cNvPr id="94" name="OTLSHAPE_TB_00000000000000000000000000000000_TimescaleInterval1"/>
          <p:cNvSpPr txBox="1"/>
          <p:nvPr>
            <p:custDataLst>
              <p:tags r:id="rId65"/>
            </p:custDataLst>
          </p:nvPr>
        </p:nvSpPr>
        <p:spPr>
          <a:xfrm>
            <a:off x="5182629" y="2991283"/>
            <a:ext cx="381197" cy="22810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US" sz="1200" spc="-18" dirty="0" smtClean="0">
                <a:solidFill>
                  <a:schemeClr val="lt2"/>
                </a:solidFill>
                <a:latin typeface="Calibri" panose="020F0502020204030204" pitchFamily="34" charset="0"/>
              </a:rPr>
              <a:t>2012</a:t>
            </a:r>
            <a:endParaRPr lang="en-US" sz="1200" spc="-18" dirty="0">
              <a:solidFill>
                <a:schemeClr val="lt2"/>
              </a:solidFill>
              <a:latin typeface="Calibri" panose="020F0502020204030204" pitchFamily="34" charset="0"/>
            </a:endParaRPr>
          </a:p>
        </p:txBody>
      </p:sp>
      <p:sp>
        <p:nvSpPr>
          <p:cNvPr id="95" name="OTLSHAPE_TB_00000000000000000000000000000000_TimescaleInterval1"/>
          <p:cNvSpPr txBox="1"/>
          <p:nvPr>
            <p:custDataLst>
              <p:tags r:id="rId66"/>
            </p:custDataLst>
          </p:nvPr>
        </p:nvSpPr>
        <p:spPr>
          <a:xfrm>
            <a:off x="6010732" y="2989004"/>
            <a:ext cx="381197" cy="22810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US" sz="1200" spc="-18" dirty="0" smtClean="0">
                <a:solidFill>
                  <a:schemeClr val="lt2"/>
                </a:solidFill>
                <a:latin typeface="Calibri" panose="020F0502020204030204" pitchFamily="34" charset="0"/>
              </a:rPr>
              <a:t>2013</a:t>
            </a:r>
            <a:endParaRPr lang="en-US" sz="1200" spc="-18" dirty="0">
              <a:solidFill>
                <a:schemeClr val="lt2"/>
              </a:solidFill>
              <a:latin typeface="Calibri" panose="020F0502020204030204" pitchFamily="34" charset="0"/>
            </a:endParaRPr>
          </a:p>
        </p:txBody>
      </p:sp>
      <p:sp>
        <p:nvSpPr>
          <p:cNvPr id="96" name="OTLSHAPE_TB_00000000000000000000000000000000_TimescaleInterval1"/>
          <p:cNvSpPr txBox="1"/>
          <p:nvPr>
            <p:custDataLst>
              <p:tags r:id="rId67"/>
            </p:custDataLst>
          </p:nvPr>
        </p:nvSpPr>
        <p:spPr>
          <a:xfrm>
            <a:off x="6751563" y="2997145"/>
            <a:ext cx="381197" cy="22810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US" sz="1200" spc="-18" dirty="0" smtClean="0">
                <a:solidFill>
                  <a:schemeClr val="lt2"/>
                </a:solidFill>
                <a:latin typeface="Calibri" panose="020F0502020204030204" pitchFamily="34" charset="0"/>
              </a:rPr>
              <a:t>2014</a:t>
            </a:r>
            <a:endParaRPr lang="en-US" sz="1200" spc="-18" dirty="0">
              <a:solidFill>
                <a:schemeClr val="lt2"/>
              </a:solidFill>
              <a:latin typeface="Calibri" panose="020F0502020204030204" pitchFamily="34" charset="0"/>
            </a:endParaRPr>
          </a:p>
        </p:txBody>
      </p:sp>
      <p:sp>
        <p:nvSpPr>
          <p:cNvPr id="97" name="OTLSHAPE_TB_00000000000000000000000000000000_TimescaleInterval1"/>
          <p:cNvSpPr txBox="1"/>
          <p:nvPr>
            <p:custDataLst>
              <p:tags r:id="rId68"/>
            </p:custDataLst>
          </p:nvPr>
        </p:nvSpPr>
        <p:spPr>
          <a:xfrm>
            <a:off x="7579666" y="2994866"/>
            <a:ext cx="381197" cy="22810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US" sz="1200" spc="-18" dirty="0" smtClean="0">
                <a:solidFill>
                  <a:schemeClr val="lt2"/>
                </a:solidFill>
                <a:latin typeface="Calibri" panose="020F0502020204030204" pitchFamily="34" charset="0"/>
              </a:rPr>
              <a:t>2015</a:t>
            </a:r>
            <a:endParaRPr lang="en-US" sz="1200" spc="-18" dirty="0">
              <a:solidFill>
                <a:schemeClr val="lt2"/>
              </a:solidFill>
              <a:latin typeface="Calibri" panose="020F0502020204030204" pitchFamily="34" charset="0"/>
            </a:endParaRPr>
          </a:p>
        </p:txBody>
      </p:sp>
      <p:sp>
        <p:nvSpPr>
          <p:cNvPr id="99" name="OTLSHAPE_M_a54bc827b05146d18b559f618723e2b4_Title"/>
          <p:cNvSpPr txBox="1"/>
          <p:nvPr>
            <p:custDataLst>
              <p:tags r:id="rId69"/>
            </p:custDataLst>
          </p:nvPr>
        </p:nvSpPr>
        <p:spPr>
          <a:xfrm>
            <a:off x="2197029" y="2148351"/>
            <a:ext cx="635000" cy="46166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000" b="1" spc="-6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BOREAS Upgrade to 200G</a:t>
            </a:r>
            <a:endParaRPr lang="en-US" sz="1000" b="1" spc="-6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101" name="OTLSHAPE_M_a54bc827b05146d18b559f618723e2b4_Shape"/>
          <p:cNvSpPr/>
          <p:nvPr>
            <p:custDataLst>
              <p:tags r:id="rId70"/>
            </p:custDataLst>
          </p:nvPr>
        </p:nvSpPr>
        <p:spPr>
          <a:xfrm>
            <a:off x="2410415" y="2681159"/>
            <a:ext cx="228600" cy="254000"/>
          </a:xfrm>
          <a:prstGeom prst="teardrop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02" name="OTLSHAPE_M_a54bc827b05146d18b559f618723e2b4_Title"/>
          <p:cNvSpPr txBox="1"/>
          <p:nvPr>
            <p:custDataLst>
              <p:tags r:id="rId71"/>
            </p:custDataLst>
          </p:nvPr>
        </p:nvSpPr>
        <p:spPr>
          <a:xfrm>
            <a:off x="4343888" y="2271857"/>
            <a:ext cx="792867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000" b="1" spc="-6" dirty="0" smtClean="0">
                <a:solidFill>
                  <a:srgbClr val="3366FF"/>
                </a:solidFill>
                <a:latin typeface="Calibri" panose="020F0502020204030204" pitchFamily="34" charset="0"/>
              </a:rPr>
              <a:t>BCCB Deployments</a:t>
            </a:r>
            <a:endParaRPr lang="en-US" sz="1000" b="1" spc="-6" dirty="0">
              <a:solidFill>
                <a:srgbClr val="3366FF"/>
              </a:solidFill>
              <a:latin typeface="Calibri" panose="020F0502020204030204" pitchFamily="34" charset="0"/>
            </a:endParaRPr>
          </a:p>
        </p:txBody>
      </p:sp>
      <p:sp>
        <p:nvSpPr>
          <p:cNvPr id="103" name="OTLSHAPE_M_a54bc827b05146d18b559f618723e2b4_Shape"/>
          <p:cNvSpPr/>
          <p:nvPr>
            <p:custDataLst>
              <p:tags r:id="rId72"/>
            </p:custDataLst>
          </p:nvPr>
        </p:nvSpPr>
        <p:spPr>
          <a:xfrm>
            <a:off x="4614262" y="2678875"/>
            <a:ext cx="228600" cy="254000"/>
          </a:xfrm>
          <a:prstGeom prst="teardrop">
            <a:avLst/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TLSHAPE_M_a54bc827b05146d18b559f618723e2b4_Title"/>
          <p:cNvSpPr txBox="1"/>
          <p:nvPr>
            <p:custDataLst>
              <p:tags r:id="rId73"/>
            </p:custDataLst>
          </p:nvPr>
        </p:nvSpPr>
        <p:spPr>
          <a:xfrm>
            <a:off x="5849911" y="2178626"/>
            <a:ext cx="635000" cy="46166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000" b="1" spc="-6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BOREAS Upgrade to 700G</a:t>
            </a:r>
            <a:endParaRPr lang="en-US" sz="1000" b="1" spc="-6" dirty="0">
              <a:solidFill>
                <a:schemeClr val="accent6"/>
              </a:solidFill>
              <a:latin typeface="Calibri" panose="020F0502020204030204" pitchFamily="34" charset="0"/>
            </a:endParaRPr>
          </a:p>
        </p:txBody>
      </p:sp>
      <p:sp>
        <p:nvSpPr>
          <p:cNvPr id="105" name="OTLSHAPE_M_7b0996464ffd4cd3a3b383ab1ba22438_Shape"/>
          <p:cNvSpPr/>
          <p:nvPr>
            <p:custDataLst>
              <p:tags r:id="rId74"/>
            </p:custDataLst>
          </p:nvPr>
        </p:nvSpPr>
        <p:spPr>
          <a:xfrm>
            <a:off x="6808216" y="2689307"/>
            <a:ext cx="228600" cy="254000"/>
          </a:xfrm>
          <a:prstGeom prst="teardrop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TLSHAPE_M_a54bc827b05146d18b559f618723e2b4_Title"/>
          <p:cNvSpPr txBox="1"/>
          <p:nvPr>
            <p:custDataLst>
              <p:tags r:id="rId75"/>
            </p:custDataLst>
          </p:nvPr>
        </p:nvSpPr>
        <p:spPr>
          <a:xfrm>
            <a:off x="6596603" y="2184488"/>
            <a:ext cx="697429" cy="46166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000" b="1" spc="-6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UWSysnet</a:t>
            </a:r>
            <a:r>
              <a:rPr lang="en-US" sz="1000" b="1" spc="-6" dirty="0" smtClean="0">
                <a:solidFill>
                  <a:srgbClr val="FF0000"/>
                </a:solidFill>
                <a:latin typeface="Calibri" panose="020F0502020204030204" pitchFamily="34" charset="0"/>
              </a:rPr>
              <a:t> Deployment 20G-200G</a:t>
            </a:r>
            <a:endParaRPr lang="en-US" sz="1000" b="1" spc="-6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78" name="Title 45"/>
          <p:cNvSpPr txBox="1">
            <a:spLocks/>
          </p:cNvSpPr>
          <p:nvPr/>
        </p:nvSpPr>
        <p:spPr>
          <a:xfrm>
            <a:off x="393700" y="651844"/>
            <a:ext cx="8331200" cy="84573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Timeline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B70000"/>
              </a:solidFill>
              <a:effectLst>
                <a:outerShdw blurRad="57150" dist="25400" dir="27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/>
              <a:ea typeface="+mj-ea"/>
              <a:cs typeface="+mj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6115483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7961-C553-5641-B6EE-C9367F93241E}" type="datetime1">
              <a:rPr lang="en-US" smtClean="0"/>
              <a:pPr/>
              <a:t>9/23/15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" name="Picture 9" descr="Screen Shot 2015-09-22 at 11.47.4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332" y="556211"/>
            <a:ext cx="5418667" cy="59309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16971" y="153939"/>
            <a:ext cx="4149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 </a:t>
            </a:r>
            <a:r>
              <a:rPr lang="en-US" dirty="0" err="1" smtClean="0"/>
              <a:t>BOREASnet</a:t>
            </a:r>
            <a:r>
              <a:rPr lang="en-US" dirty="0" smtClean="0"/>
              <a:t> Topology (Overall)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7961-C553-5641-B6EE-C9367F93241E}" type="datetime1">
              <a:rPr lang="en-US" smtClean="0"/>
              <a:pPr/>
              <a:t>9/23/15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832487" y="146242"/>
            <a:ext cx="3678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 </a:t>
            </a:r>
            <a:r>
              <a:rPr lang="en-US" dirty="0" err="1" smtClean="0"/>
              <a:t>BOREASnet</a:t>
            </a:r>
            <a:r>
              <a:rPr lang="en-US" dirty="0" smtClean="0"/>
              <a:t> Topology (WI)</a:t>
            </a:r>
            <a:endParaRPr lang="en-US" dirty="0"/>
          </a:p>
        </p:txBody>
      </p:sp>
      <p:pic>
        <p:nvPicPr>
          <p:cNvPr id="7" name="Picture 6" descr="Screen Shot 2015-09-22 at 11.49.1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3636" y="575195"/>
            <a:ext cx="4883926" cy="5901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7961-C553-5641-B6EE-C9367F93241E}" type="datetime1">
              <a:rPr lang="en-US" smtClean="0"/>
              <a:pPr/>
              <a:t>9/23/15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510738" y="146242"/>
            <a:ext cx="4246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 Wisconsin Long Haul Transport</a:t>
            </a:r>
            <a:endParaRPr lang="en-US" dirty="0"/>
          </a:p>
        </p:txBody>
      </p:sp>
      <p:pic>
        <p:nvPicPr>
          <p:cNvPr id="8" name="Picture 7" descr="Screen Shot 2015-09-22 at 11.50.1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095" y="561756"/>
            <a:ext cx="4920700" cy="59292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7961-C553-5641-B6EE-C9367F93241E}" type="datetime1">
              <a:rPr lang="en-US" smtClean="0"/>
              <a:pPr/>
              <a:t>9/23/15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524607" y="146242"/>
            <a:ext cx="4234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 Wisconsin </a:t>
            </a:r>
            <a:r>
              <a:rPr lang="en-US" dirty="0" err="1" smtClean="0"/>
              <a:t>LH+Metro</a:t>
            </a:r>
            <a:r>
              <a:rPr lang="en-US" dirty="0" smtClean="0"/>
              <a:t> Transport</a:t>
            </a:r>
            <a:endParaRPr lang="en-US" dirty="0"/>
          </a:p>
        </p:txBody>
      </p:sp>
      <p:pic>
        <p:nvPicPr>
          <p:cNvPr id="7" name="Picture 6" descr="Screen Shot 2015-09-22 at 11.51.0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571" y="561878"/>
            <a:ext cx="4927393" cy="5957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7961-C553-5641-B6EE-C9367F93241E}" type="datetime1">
              <a:rPr lang="en-US" smtClean="0"/>
              <a:pPr/>
              <a:t>9/23/15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563092" y="146242"/>
            <a:ext cx="4080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2014 Wisconsin Stripped Transport</a:t>
            </a:r>
            <a:endParaRPr lang="en-US" dirty="0"/>
          </a:p>
        </p:txBody>
      </p:sp>
      <p:pic>
        <p:nvPicPr>
          <p:cNvPr id="8" name="Picture 7" descr="Screen Shot 2015-09-22 at 11.52.4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419" y="546362"/>
            <a:ext cx="4930616" cy="5969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7961-C553-5641-B6EE-C9367F93241E}" type="datetime1">
              <a:rPr lang="en-US" smtClean="0"/>
              <a:pPr/>
              <a:t>9/23/15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339879" y="146242"/>
            <a:ext cx="4487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2014 </a:t>
            </a:r>
            <a:r>
              <a:rPr lang="en-US" dirty="0" err="1" smtClean="0"/>
              <a:t>UWSysnet</a:t>
            </a:r>
            <a:r>
              <a:rPr lang="en-US" dirty="0" smtClean="0"/>
              <a:t> Outfitted LH Transport</a:t>
            </a:r>
            <a:endParaRPr lang="en-US" dirty="0"/>
          </a:p>
        </p:txBody>
      </p:sp>
      <p:pic>
        <p:nvPicPr>
          <p:cNvPr id="7" name="Picture 6" descr="Screen Shot 2015-09-22 at 11.53.2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594" y="548069"/>
            <a:ext cx="4932315" cy="59525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_PART_0" val="eyIkaWQiOiIxIiwiQ3VsdHVyZUluZm9OYW1lIjoiZW4tVVMiLCJTdHlsZU5hbWUiOiJSb2FkbWFwIiwiSXNUZW1wbGF0ZSI6dHJ1ZSwiVmVyc2lvbiI6eyIkaWQiOiIyIiwiVmVyc2lvbiI6IjMuMC4xIiwiT3JpZ2luYWxBc3NlbWJseVZlcnNpb24iOiIxLjAwLjAwLjAwIiwiRWRpdGlvbiI6IlBsdXMiLCJJc1BsdXNFZGl0aW9uIjp0cnVlfSwiRWZmZWN0IjoxLCJTdHlsZSI6eyIkaWQiOiIzIiwiVGltZWJhbmRTdHlsZSI6eyIkaWQiOiI0IiwiU2NhbGVNYXJraW5nIjowLCJTaGFwZSI6MTMsIlNoYXBlU3R5bGUiOnsiJGlkIjoiNSIsIk1hcmdpbiI6eyIkaWQiOiI2IiwiVG9wIjowLCJMZWZ0IjoxMCwiUmlnaHQiOjEwLCJCb3R0b20iOjB9LCJQYWRkaW5nIjp7IiRpZCI6IjciLCJUb3AiOjMsIkxlZnQiOjEzLCJSaWdodCI6MTMsIkJvdHRvbSI6M30sIkJhY2tncm91bmQiOnsiJGlkIjoiOCIsIkNvbG9yIjp7IiRpZCI6IjkiLCJBIjoyNTUsIlIiOjY4LCJHIjo4NCwiQiI6MTA2fX0sIklzVmlzaWJsZSI6dHJ1ZSwiV2lkdGgiOjg1OC4wLCJIZWlnaHQiOjMwLjAsIkJvcmRlclN0eWxlIjp7IiRpZCI6IjEwIiwiTGluZUNvbG9yIjp7IiRpZCI6IjExIiwiJHR5cGUiOiJOTFJFLkNvbW1vbi5Eb20uU29saWRDb2xvckJydXNoLCBOTFJFLkNvbW1vbiIsIkNvbG9yIjp7IiRpZCI6IjEyIiwiQSI6MjU1LCJSIjoyNTUsIkciOjAsIkIiOjB9fSwiTGluZVdlaWdodCI6MC4wLCJMaW5lVHlwZSI6MCwiUGFyZW50U3R5bGUiOm51bGx9LCJQYXJlbnRTdHlsZSI6bnVsbH0sIlJpZ2h0RW5kQ2Fwc1N0eWxlIjp7IiRpZCI6IjEzIiwiRm9udFNldHRpbmdzIjp7IiRpZCI6IjE0IiwiRm9udFNpemUiOjE4LCJGb250TmFtZSI6IkNvcmJlbCIsIklzQm9sZCI6ZmFsc2UsIklzSXRhbGljIjpmYWxzZSwiSXNVbmRlcmxpbmVkIjpmYWxzZSwiUGFyZW50U3R5bGUiOm51bGx9LCJBdXRvU2l6ZSI6MCwiRm9yZWdyb3VuZCI6eyIkaWQiOiIxNSIsIkNvbG9yIjp7IiRpZCI6IjE2IiwiQSI6MjU1LCJSIjoxOTIsIkciOjgwLCJCIjo3N319LCJNYXhXaWR0aCI6IkluZmluaXR5IiwiTWF4SGVpZ2h0IjoiSW5maW5pdHkiLCJTbWFydEZvcmVncm91bmRJc0FjdGl2ZSI6ZmFsc2UsIkhvcml6b250YWxBbGlnbm1lbnQiOjAsIlZlcnRpY2FsQWxpZ25tZW50IjowLCJTbWFydEZvcmVncm91bmQiOm51bGwsIk1hcmdpbiI6eyIkaWQiOiIxNyIsIlRvcCI6MCwiTGVmdCI6MCwiUmlnaHQiOjIwLCJCb3R0b20iOjB9LCJQYWRkaW5nIjp7IiRpZCI6IjE4IiwiVG9wIjowLCJMZWZ0IjowLCJSaWdodCI6MCwiQm90dG9tIjowfSwiQmFja2dyb3VuZCI6eyIkaWQiOiIxOSIsIkNvbG9yIjp7IiRpZCI6IjIwIiwiQSI6ODksIlIiOjAsIkciOjAsIkIiOjB9fSwiSXNWaXNpYmxlIjp0cnVlLCJXaWR0aCI6MC4wLCJIZWlnaHQiOjAuMCwiQm9yZGVyU3R5bGUiOm51bGwsIlBhcmVudFN0eWxlIjpudWxsfSwiTGVmdEVuZENhcHNTdHlsZSI6eyIkaWQiOiIyMSIsIkZvbnRTZXR0aW5ncyI6eyIkaWQiOiIyMiIsIkZvbnRTaXplIjoxOCwiRm9udE5hbWUiOiJDb3JiZWwiLCJJc0JvbGQiOmZhbHNlLCJJc0l0YWxpYyI6ZmFsc2UsIklzVW5kZXJsaW5lZCI6ZmFsc2UsIlBhcmVudFN0eWxlIjpudWxsfSwiQXV0b1NpemUiOjAsIkZvcmVncm91bmQiOnsiJGlkIjoiMjMiLCJDb2xvciI6eyIkaWQiOiIyNCIsIkEiOjI1NSwiUiI6MTkyLCJHIjo4MCwiQiI6Nzd9fSwiTWF4V2lkdGgiOiJJbmZpbml0eSIsIk1heEhlaWdodCI6IkluZmluaXR5IiwiU21hcnRGb3JlZ3JvdW5kSXNBY3RpdmUiOmZhbHNlLCJIb3Jpem9udGFsQWxpZ25tZW50IjowLCJWZXJ0aWNhbEFsaWdubWVudCI6MCwiU21hcnRGb3JlZ3JvdW5kIjpudWxsLCJNYXJnaW4iOnsiJGlkIjoiMjUiLCJUb3AiOjAsIkxlZnQiOjIwLCJSaWdodCI6MCwiQm90dG9tIjowfSwiUGFkZGluZyI6eyIkaWQiOiIyNiIsIlRvcCI6MCwiTGVmdCI6MCwiUmlnaHQiOjAsIkJvdHRvbSI6MH0sIkJhY2tncm91bmQiOnsiJGlkIjoiMjciLCJDb2xvciI6eyIkcmVmIjoiMjAifX0sIklzVmlzaWJsZSI6dHJ1ZSwiV2lkdGgiOjAuMCwiSGVpZ2h0IjowLjAsIkJvcmRlclN0eWxlIjpudWxsLCJQYXJlbnRTdHlsZSI6bnVsbH0sIlRvZGF5VGV4dFN0eWxlIjp7IiRpZCI6IjI4IiwiRm9udFNldHRpbmdzIjp7IiRpZCI6IjI5IiwiRm9udFNpemUiOjgsIkZvbnROYW1lIjoiQ2FsaWJyaSIsIklzQm9sZCI6ZmFsc2UsIklzSXRhbGljIjpmYWxzZSwiSXNVbmRlcmxpbmVkIjpmYWxzZSwiUGFyZW50U3R5bGUiOm51bGx9LCJBdXRvU2l6ZSI6MCwiRm9yZWdyb3VuZCI6eyIkaWQiOiIzMCIsIkNvbG9yIjp7IiRpZCI6IjMxIiwiQSI6MjU1LCJSIjowLCJHIjowLCJCIjowfX0sIk1heFdpZHRoIjoyMDAuMCwiTWF4SGVpZ2h0IjoiSW5maW5pdHkiLCJTbWFydEZvcmVncm91bmRJc0FjdGl2ZSI6ZmFsc2UsIkhvcml6b250YWxBbGlnbm1lbnQiOjAsIlZlcnRpY2FsQWxpZ25tZW50IjowLCJTbWFydEZvcmVncm91bmQiOm51bGwsIk1hcmdpbiI6eyIkaWQiOiIzMiIsIlRvcCI6MCwiTGVmdCI6MCwiUmlnaHQiOjAsIkJvdHRvbSI6MH0sIlBhZGRpbmciOnsiJGlkIjoiMzMiLCJUb3AiOjAsIkxlZnQiOjAsIlJpZ2h0IjowLCJCb3R0b20iOjB9LCJCYWNrZ3JvdW5kIjp7IiRpZCI6IjM0IiwiQ29sb3IiOnsiJHJlZiI6IjIwIn19LCJJc1Zpc2libGUiOmZhbHNlLCJXaWR0aCI6MC4wLCJIZWlnaHQiOjAuMCwiQm9yZGVyU3R5bGUiOm51bGwsIlBhcmVudFN0eWxlIjpudWxsfSwiVG9kYXlNYXJrZXJTdHlsZSI6eyIkaWQiOiIzNSIsIk1hcmdpbiI6eyIkaWQiOiIzNiIsIlRvcCI6MCwiTGVmdCI6MCwiUmlnaHQiOjAsIkJvdHRvbSI6MH0sIlBhZGRpbmciOnsiJGlkIjoiMzciLCJUb3AiOjAsIkxlZnQiOjAsIlJpZ2h0IjowLCJCb3R0b20iOjB9LCJCYWNrZ3JvdW5kIjp7IiRpZCI6IjM4IiwiQ29sb3IiOnsiJGlkIjoiMzkiLCJBIjoyNTUsIlIiOjI1NSwiRyI6MCwiQiI6MH19LCJJc1Zpc2libGUiOnRydWUsIldpZHRoIjowLjAsIkhlaWdodCI6MC4wLCJCb3JkZXJTdHlsZSI6bnVsbCwiUGFyZW50U3R5bGUiOm51bGx9LCJTY2FsZVN0eWxlIjp7IiRpZCI6IjQwIiwiU2hvd1NlZ21lbnRTZXBhcmF0b3JzIjp0cnVlLCJTZWdtZW50U2VwYXJhdG9yT3BhY2l0eSI6MzAsIkZvbnRTZXR0aW5ncyI6eyIkaWQiOiI0MSIsIkZvbnRTaXplIjoxMiwiRm9udE5hbWUiOiJDYWxpYnJpIiwiSXNCb2xkIjpmYWxzZSwiSXNJdGFsaWMiOmZhbHNlLCJJc1VuZGVybGluZWQiOmZhbHNlLCJQYXJlbnRTdHlsZSI6bnVsbH0sIkF1dG9TaXplIjowLCJGb3JlZ3JvdW5kIjp7IiRpZCI6IjQyIiwiQ29sb3IiOnsiJGlkIjoiNDMiLCJBIjoyNTUsIlIiOjIzMSwiRyI6MjMwLCJCIjoyMzB9fSwiTWF4V2lkdGgiOjIwMC4wLCJNYXhIZWlnaHQiOiJJbmZpbml0eSIsIlNtYXJ0Rm9yZWdyb3VuZElzQWN0aXZlIjpmYWxzZSwiSG9yaXpvbnRhbEFsaWdubWVudCI6MCwiVmVydGljYWxBbGlnbm1lbnQiOjEsIlNtYXJ0Rm9yZWdyb3VuZCI6bnVsbCwiTWFyZ2luIjp7IiRpZCI6IjQ0IiwiVG9wIjowLCJMZWZ0Ijo1LCJSaWdodCI6MCwiQm90dG9tIjowfSwiUGFkZGluZyI6eyIkaWQiOiI0NSIsIlRvcCI6MCwiTGVmdCI6MCwiUmlnaHQiOjAsIkJvdHRvbSI6MH0sIkJhY2tncm91bmQiOnsiJGlkIjoiNDYiLCJDb2xvciI6eyIkcmVmIjoiMjAifX0sIklzVmlzaWJsZSI6dHJ1ZSwiV2lkdGgiOjAuMCwiSGVpZ2h0IjowLjAsIkJvcmRlclN0eWxlIjpudWxsLCJQYXJlbnRTdHlsZSI6bnVsbH0sIkVsYXBzZWRUaW1lQmFja2dyb3VuZCI6eyIkaWQiOiI0NyIsIkNvbG9yIjp7IiRpZCI6IjQ4IiwiQSI6NzcsIlIiOjAsIkciOjAsIkIiOjB9fSwiQXBwZW5kWWVhck9uWWVhckNoYW5nZSI6dHJ1ZSwiRWxhcHNlZFRpbWVGb3JtYXQiOjEsIlRvZGF5TWFya2VyUG9zaXRpb24iOjAsIlF1aWNrUG9zaXRpb24iOjMsIkFic29sdXRlUG9zaXRpb24iOjIyOS41LCJNYXJnaW4iOnsiJGlkIjoiNDkiLCJUb3AiOjAsIkxlZnQiOjEwLCJSaWdodCI6MTAsIkJvdHRvbSI6MH0sIlBhZGRpbmciOnsiJGlkIjoiNTAiLCJUb3AiOjAsIkxlZnQiOjAsIlJpZ2h0IjowLCJCb3R0b20iOjB9LCJCYWNrZ3JvdW5kIjp7IiRpZCI6IjUxIiwiQ29sb3IiOnsiJGlkIjoiNTIiLCJBIjoyNTUsIlIiOjY4LCJHIjo4NCwiQiI6MTA2fX0sIklzVmlzaWJsZSI6dHJ1ZSwiV2lkdGgiOjAuMCwiSGVpZ2h0IjowLjAsIkJvcmRlclN0eWxlIjpudWxsLCJQYXJlbnRTdHlsZSI6bnVsbH0sIkRlZmF1bHRNaWxlc3RvbmVTdHlsZSI6eyIkaWQiOiI1MyIsIlNoYXBlIjowLCJDb25uZWN0b3JNYXJnaW4iOnsiJGlkIjoiNTQiLCJUb3AiOjAsIkxlZnQiOjIsIlJpZ2h0IjoyLCJCb3R0b20iOjB9LCJDb25uZWN0b3JTdHlsZSI6eyIkaWQiOiI1NSIsIkxpbmVDb2xvciI6eyIkaWQiOiI1NiIsIiR0eXBlIjoiTkxSRS5Db21tb24uRG9tLlNvbGlkQ29sb3JCcnVzaCwgTkxSRS5Db21tb24iLCJDb2xvciI6eyIkaWQiOiI1NyIsIkEiOjI1NSwiUiI6NzksIkciOjEyOSwiQiI6MTg5fX0sIkxpbmVXZWlnaHQiOjEuMCwiTGluZVR5cGUiOjAsIlBhcmVudFN0eWxlIjpudWxsfSwiSXNCZWxvd1RpbWViYW5kIjpmYWxzZSwiSGlkZURhdGUiOmZhbHNlLCJTaGFwZVNpemUiOjEsIlNwYWNpbmciOjI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bnVsbCwiSXNWaXNpYmxlIjp0cnVlLCJXaWR0aCI6MTguMCwiSGVpZ2h0IjoyMC4wLCJCb3JkZXJTdHlsZSI6eyIkaWQiOiI2MiIsIkxpbmVDb2xvciI6eyIkaWQiOiI2MyIsIiR0eXBlIjoiTkxSRS5Db21tb24uRG9tLlNvbGlkQ29sb3JCcnVzaCwgTkxSRS5Db21tb24iLCJDb2xvciI6eyIkaWQiOiI2NCIsIkEiOjI1NSwiUiI6MjU1LCJHIjowLCJCIjowfX0sIkxpbmVXZWlnaHQiOjAuMCwiTGluZVR5cGUiOjAsIlBhcmVudFN0eWxlIjpudWxsfSwiUGFyZW50U3R5bGUiOm51bGx9LCJUaXRsZVN0eWxlIjp7IiRpZCI6IjY1IiwiRm9udFNldHRpbmdzIjp7IiRpZCI6IjY2IiwiRm9udFNpemUiOjE0LCJGb250TmFtZSI6IkNvcmJlbCIsIklzQm9sZCI6ZmFsc2UsIklzSXRhbGljIjpmYWxzZSwiSXNVbmRlcmxpbmVkIjpmYWxzZSwiUGFyZW50U3R5bGUiOm51bGx9LCJBdXRvU2l6ZSI6MCwiRm9yZWdyb3VuZCI6eyIkaWQiOiI2NyIsIkNvbG9yIjp7IiRpZCI6IjY4IiwiQSI6MjU1LCJSIjowLCJHIjowLCJCIjowfX0sIk1heFdpZHRoIjoyMDAuMCwiTWF4SGVpZ2h0IjoiSW5maW5pdHkiLCJTbWFydEZvcmVncm91bmRJc0FjdGl2ZSI6ZmFsc2UsIkhvcml6b250YWxBbGlnbm1lbnQiOjEsIlZlcnRpY2FsQWxpZ25tZW50IjowLCJTbWFydEZvcmVncm91bmQiOm51bGwsIk1hcmdpbiI6eyIkaWQiOiI2OSIsIlRvcCI6MCwiTGVmdCI6MCwiUmlnaHQiOjAsIkJvdHRvbSI6MH0sIlBhZGRpbmciOnsiJGlkIjoiNzAiLCJUb3AiOjAsIkxlZnQiOjAsIlJpZ2h0IjowLCJCb3R0b20iOjB9LCJCYWNrZ3JvdW5kIjp7IiRpZCI6IjcxIiwiQ29sb3IiOnsiJHJlZiI6IjIwIn19LCJJc1Zpc2libGUiOnRydWUsIldpZHRoIjowLjAsIkhlaWdodCI6MC4wLCJCb3JkZXJTdHlsZSI6bnVsbCwiUGFyZW50U3R5bGUiOm51bGx9LCJEYXRlU3R5bGUiOnsiJGlkIjoiNzIiLCJGb250U2V0dGluZ3MiOnsiJGlkIjoiNzMiLCJGb250U2l6ZSI6MTEsIkZvbnROYW1lIjoiQ29yYmVsIiwiSXNCb2xkIjpmYWxzZSwiSXNJdGFsaWMiOmZhbHNlLCJJc1VuZGVybGluZWQiOmZhbHNlLCJQYXJlbnRTdHlsZSI6bnVsbH0sIkF1dG9TaXplIjowLCJGb3JlZ3JvdW5kIjp7IiRpZCI6Ijc0IiwiQ29sb3IiOnsiJGlkIjoiNzUiLCJBIjoyNTUsIlIiOjIwOSwiRyI6NDAsIkIiOjQ2fX0sIk1heFdpZHRoIjoyMDAuMCwiTWF4SGVpZ2h0IjoiSW5maW5pdHkiLCJTbWFydEZvcmVncm91bmRJc0FjdGl2ZSI6ZmFsc2UsIkhvcml6b250YWxBbGlnbm1lbnQiOjAsIlZlcnRpY2FsQWxpZ25tZW50IjowLCJTbWFydEZvcmVncm91bmQiOm51bGwsIk1hcmdpbiI6eyIkaWQiOiI3NiIsIlRvcCI6MCwiTGVmdCI6MCwiUmlnaHQiOjAsIkJvdHRvbSI6MH0sIlBhZGRpbmciOnsiJGlkIjoiNzciLCJUb3AiOjAsIkxlZnQiOjAsIlJpZ2h0IjowLCJCb3R0b20iOjB9LCJCYWNrZ3JvdW5kIjp7IiRpZCI6Ijc4IiwiQ29sb3IiOnsiJHJlZiI6IjIwIn19LCJJc1Zpc2libGUiOnRydWUsIldpZHRoIjowLjAsIkhlaWdodCI6MC4wLCJCb3JkZXJTdHlsZSI6bnVsbCwiUGFyZW50U3R5bGUiOm51bGx9LCJEYXRlRm9ybWF0Ijp7IiRpZCI6Ijc5IiwiRm9ybWF0U3RyaW5nIjoiTU1NIGQiLCJTZXBhcmF0b3IiOiIvIiwiVXNlSW50ZXJuYXRpb25hbERhdGVGb3JtYXQiOmZhbHNlfSwiSXNWaXNpYmxlIjp0cnVlLCJQYXJlbnRTdHlsZSI6bnVsbH0sIkRlZmF1bHRUYXNrU3R5bGUiOnsiJGlkIjoiODAiLCJTaGFwZSI6MiwiU2hhcGVUaGlja25lc3MiOjEsIkR1cmF0aW9uRm9ybWF0IjowLCJJbmNsdWRlTm9uV29ya2luZ0RheXNJbkR1cmF0aW9uIjpmYWxzZSwiUGVyY2VudGFnZUNvbXBsZXRlU3R5bGUiOnsiJGlkIjoiODEiLCJGb250U2V0dGluZ3MiOnsiJGlkIjoiODIiLCJGb250U2l6ZSI6MTAsIkZvbnROYW1lIjoiQ2FsaWJyaSIsIklzQm9sZCI6ZmFsc2UsIklzSXRhbGljIjpmYWxzZSwiSXNVbmRlcmxpbmVkIjpmYWxzZSwiUGFyZW50U3R5bGUiOm51bGx9LCJBdXRvU2l6ZSI6MCwiRm9yZWdyb3VuZCI6eyIkaWQiOiI4MyIsIkNvbG9yIjp7IiRpZCI6Ijg0IiwiQSI6MjU1LCJSIjoxOTIsIkciOjgwLCJCIjo3N319LCJNYXhXaWR0aCI6MjAwLjAsIk1heEhlaWdodCI6IkluZmluaXR5IiwiU21hcnRGb3JlZ3JvdW5kSXNBY3RpdmUiOmZhbHNlLCJIb3Jpem9udGFsQWxpZ25tZW50IjowLCJWZXJ0aWNhbEFsaWdubWVudCI6MCwiU21hcnRGb3JlZ3JvdW5kIjpudWxsLCJNYXJnaW4iOnsiJGlkIjoiODUiLCJUb3AiOjAsIkxlZnQiOjAsIlJpZ2h0IjowLCJCb3R0b20iOjB9LCJQYWRkaW5nIjp7IiRpZCI6Ijg2IiwiVG9wIjowLCJMZWZ0IjowLCJSaWdodCI6MCwiQm90dG9tIjowfSwiQmFja2dyb3VuZCI6eyIkaWQiOiI4NyIsIkNvbG9yIjp7IiRyZWYiOiIyMCJ9fSwiSXNWaXNpYmxlIjp0cnVlLCJXaWR0aCI6MC4wLCJIZWlnaHQiOjAuMCwiQm9yZGVyU3R5bGUiOm51bGwsIlBhcmVudFN0eWxlIjpudWxsfSwiRHVyYXRpb25TdHlsZSI6eyIkaWQiOiI4OCIsIkZvbnRTZXR0aW5ncyI6eyIkaWQiOiI4OSIsIkZvbnRTaXplIjoxMiwiRm9udE5hbWUiOiJDYWxpYnJpIiwiSXNCb2xkIjpmYWxzZSwiSXNJdGFsaWMiOmZhbHNlLCJJc1VuZGVybGluZWQiOmZhbHNlLCJQYXJlbnRTdHlsZSI6bnVsbH0sIkF1dG9TaXplIjowLCJGb3JlZ3JvdW5kIjp7IiRpZCI6IjkwIiwiQ29sb3IiOnsiJGlkIjoiOTEiLCJBIjoyNTUsIlIiOjI1NSwiRyI6MjU1LCJCIjoyNTV9fSwiTWF4V2lkdGgiOjIwMC4wLCJNYXhIZWlnaHQiOiJJbmZpbml0eSIsIlNtYXJ0Rm9yZWdyb3VuZElzQWN0aXZlIjpmYWxzZSwiSG9yaXpvbnRhbEFsaWdubWVudCI6MCwiVmVydGljYWxBbGlnbm1lbnQiOjAsIlNtYXJ0Rm9yZWdyb3VuZCI6bnVsbCwiTWFyZ2luIjp7IiRpZCI6IjkyIiwiVG9wIjowLCJMZWZ0IjowLCJSaWdodCI6MCwiQm90dG9tIjowfSwiUGFkZGluZyI6eyIkaWQiOiI5MyIsIlRvcCI6MCwiTGVmdCI6MCwiUmlnaHQiOjAsIkJvdHRvbSI6MH0sIkJhY2tncm91bmQiOnsiJGlkIjoiOTQiLCJDb2xvciI6eyIkcmVmIjoiMjAifX0sIklzVmlzaWJsZSI6dHJ1ZSwiV2lkdGgiOjAuMCwiSGVpZ2h0IjowLjAsIkJvcmRlclN0eWxlIjpudWxsLCJQYXJlbnRTdHlsZSI6bnVsbH0sIkhvcml6b250YWxDb25uZWN0b3JTdHlsZSI6eyIkaWQiOiI5NSIsIkxpbmVDb2xvciI6eyIkaWQiOiI5NiIsIiR0eXBlIjoiTkxSRS5Db21tb24uRG9tLlNvbGlkQ29sb3JCcnVzaCwgTkxSRS5Db21tb24iLCJDb2xvciI6eyIkaWQiOiI5NyIsIkEiOjI1NSwiUiI6MjMxLCJHIjoyMzAsIkIiOjIzMH19LCJMaW5lV2VpZ2h0IjowLjAsIkxpbmVUeXBlIjowLCJQYXJlbnRTdHlsZSI6bnVsbH0sIlZlcnRpY2FsQ29ubmVjdG9yU3R5bGUiOnsiJGlkIjoiOTgiLCJMaW5lQ29sb3IiOnsiJGlkIjoiOTkiLCIkdHlwZSI6Ik5MUkUuQ29tbW9uLkRvbS5Tb2xpZENvbG9yQnJ1c2gsIE5MUkUuQ29tbW9uIiwiQ29sb3IiOnsiJGlkIjoiMTAwIiwiQSI6MjU1LCJSIjoyMzEsIkciOjIzMCwiQiI6MjMwfX0sIkxpbmVXZWlnaHQiOjAuMCwiTGluZVR5cGUiOjAsIlBhcmVudFN0eWxlIjpudWxsfSwiTWFyZ2luIjpudWxsLCJTdGFydERhdGVQb3NpdGlvbiI6NCwiRW5kRGF0ZVBvc2l0aW9uIjo0LCJUaXRsZVBvc2l0aW9uIjozLCJEdXJhdGlvblBvc2l0aW9uIjo2LCJQZXJjZW50YWdlQ29tcGxldGVkUG9zaXRpb24iOjYsIlNwYWNpbmciOjEwLCJJc0JlbG93VGltZWJhbmQiOnRydWUsIlBlcmNlbnRhZ2VDb21wbGV0ZVNoYXBlT3BhY2l0eSI6MzUsIlNoYXBlU3R5bGUiOnsiJGlkIjoiMTAxIiwiTWFyZ2luIjp7IiRpZCI6IjEwMiIsIlRvcCI6MCwiTGVmdCI6NCwiUmlnaHQiOjQsIkJvdHRvbSI6MH0sIlBhZGRpbmciOnsiJGlkIjoiMTAzIiwiVG9wIjowLCJMZWZ0IjowLCJSaWdodCI6MCwiQm90dG9tIjowfSwiQmFja2dyb3VuZCI6bnVsbCwiSXNWaXNpYmxlIjp0cnVlLCJXaWR0aCI6MC4wLCJIZWlnaHQiOjE2LjAsIkJvcmRlclN0eWxlIjp7IiRpZCI6IjEwNCIsIkxpbmVDb2xvciI6eyIkaWQiOiIxMDUiLCIkdHlwZSI6Ik5MUkUuQ29tbW9uLkRvbS5Tb2xpZENvbG9yQnJ1c2gsIE5MUkUuQ29tbW9uIiwiQ29sb3IiOnsiJGlkIjoiMTA2IiwiQSI6MjU1LCJSIjoyNTUsIkciOjAsIkIiOjB9fSwiTGluZVdlaWdodCI6MC4wLCJMaW5lVHlwZSI6MCwiUGFyZW50U3R5bGUiOm51bGx9LCJQYXJlbnRTdHlsZSI6bnVsbH0sIlRpdGxlU3R5bGUiOnsiJGlkIjoiMTA3IiwiRm9udFNldHRpbmdzIjp7IiRpZCI6IjEwOCIsIkZvbnRTaXplIjoxNCwiRm9udE5hbWUiOiJDb3JiZWwiLCJJc0JvbGQiOmZhbHNlLCJJc0l0YWxpYyI6ZmFsc2UsIklzVW5kZXJsaW5lZCI6ZmFsc2UsIlBhcmVudFN0eWxlIjpudWxsfSwiQXV0b1NpemUiOjAsIkZvcmVncm91bmQiOnsiJGlkIjoiMTA5IiwiQ29sb3IiOnsiJGlkIjoiMTEwIiwiQSI6MjU1LCJSIjowLCJHIjowLCJCIjowfX0sIk1heFdpZHRoIjoyMDAuMCwiTWF4SGVpZ2h0IjoiSW5maW5pdHkiLCJTbWFydEZvcmVncm91bmRJc0FjdGl2ZSI6ZmFsc2UsIkhvcml6b250YWxBbGlnbm1lbnQiOjIsIlZlcnRpY2FsQWxpZ25tZW50IjowLCJTbWFydEZvcmVncm91bmQiOm51bGwsIk1hcmdpbiI6eyIkaWQiOiIxMTEiLCJUb3AiOjAsIkxlZnQiOjAsIlJpZ2h0IjowLCJCb3R0b20iOjB9LCJQYWRkaW5nIjp7IiRpZCI6IjExMiIsIlRvcCI6MCwiTGVmdCI6MCwiUmlnaHQiOjAsIkJvdHRvbSI6MH0sIkJhY2tncm91bmQiOnsiJGlkIjoiMTEzIiwiQ29sb3IiOnsiJHJlZiI6IjIwIn19LCJJc1Zpc2libGUiOnRydWUsIldpZHRoIjowLjAsIkhlaWdodCI6MC4wLCJCb3JkZXJTdHlsZSI6bnVsbCwiUGFyZW50U3R5bGUiOm51bGx9LCJEYXRlU3R5bGUiOnsiJGlkIjoiMTE0IiwiRm9udFNldHRpbmdzIjp7IiRpZCI6IjExNSIsIkZvbnRTaXplIjoxMiwiRm9udE5hbWUiOiJDYWxpYnJpIiwiSXNCb2xkIjpmYWxzZSwiSXNJdGFsaWMiOmZhbHNlLCJJc1VuZGVybGluZWQiOmZhbHNlLCJQYXJlbnRTdHlsZSI6bnVsbH0sIkF1dG9TaXplIjowLCJGb3JlZ3JvdW5kIjp7IiRpZCI6IjExNiIsIkNvbG9yIjp7IiRpZCI6IjExNyIsIkEiOjI1NSwiUiI6MjU1LCJHIjoyNTUsIkIiOjI1NX19LCJNYXhXaWR0aCI6MjAwLjAsIk1heEhlaWdodCI6IkluZmluaXR5IiwiU21hcnRGb3JlZ3JvdW5kSXNBY3RpdmUiOmZhbHNlLCJIb3Jpem9udGFsQWxpZ25tZW50IjowLCJWZXJ0aWNhbEFsaWdubWVudCI6MCwiU21hcnRGb3JlZ3JvdW5kIjpudWxsLCJNYXJnaW4iOnsiJGlkIjoiMTE4IiwiVG9wIjowLCJMZWZ0IjowLCJSaWdodCI6MCwiQm90dG9tIjowfSwiUGFkZGluZyI6eyIkaWQiOiIxMTkiLCJUb3AiOjAsIkxlZnQiOjAsIlJpZ2h0IjowLCJCb3R0b20iOjB9LCJCYWNrZ3JvdW5kIjp7IiRpZCI6IjEyMCIsIkNvbG9yIjp7IiRyZWYiOiIyMCJ9fSwiSXNWaXNpYmxlIjp0cnVlLCJXaWR0aCI6MC4wLCJIZWlnaHQiOjAuMCwiQm9yZGVyU3R5bGUiOm51bGwsIlBhcmVudFN0eWxlIjpudWxsfSwiRGF0ZUZvcm1hdCI6eyIkaWQiOiIxMjEiLCJGb3JtYXRTdHJpbmciOiJNTU0gZCIsIlNlcGFyYXRvciI6Ii8iLCJVc2VJbnRlcm5hdGlvbmFsRGF0ZUZvcm1hdCI6ZmFsc2V9LCJJc1Zpc2libGUiOnRydWUsIlBhcmVudFN0eWxlIjpudWxsfSwiU2hvd0VsYXBzZWRUaW1lR3JhZGllbnRTdHlsZSI6ZmFsc2V9LCJTY2FsZSI6eyIkaWQiOiIxMjIiLCJTdGFydERhdGUiOiIyMDE1LTA1LTEwVDAwOjAwOjAwWiIsIkVuZERhdGUiOiIyMDE2LTAxLTMwVDIzOjU5OjU5WiIsIkZvcm1hdCI6Ik1NTSIsIlR5cGUiOjIsIkF1dG9EYXRlUmFuZ2UiOnRydWUsIldvcmtpbmdEYXlzIjozMSwiVG9kYXlNYXJrZXJUZXh0IjoiVG9kYXkiLCJBdXRvU2NhbGVUeXBlIjp0cnVlfSwiTWlsZXN0b25lcyI6W3siJGlkIjoiMTIzIiwiRGF0ZSI6IjIwMTUtMDUtMTBUMDA6MDA6MDBaIiwiU3R5bGUiOnsiJGlkIjoiMTI0IiwiU2hhcGUiOjIsIkNvbm5lY3Rvck1hcmdpbiI6eyIkcmVmIjoiNTQifSwiQ29ubmVjdG9yU3R5bGUiOnsiJGlkIjoiMTI1IiwiTGluZUNvbG9yIjp7IiRpZCI6IjEyNiIsIiR0eXBlIjoiTkxSRS5Db21tb24uRG9tLlNvbGlkQ29sb3JCcnVzaCwgTkxSRS5Db21tb24iLCJDb2xvciI6eyIkaWQiOiIxMjciLCJBIjoyNTUsIlIiOjAsIkciOjExNCwiQiI6MTg4fX0sIkxpbmVXZWlnaHQiOjEuMCwiTGluZVR5cGUiOjAsIlBhcmVudFN0eWxlIjp7IiRyZWYiOiI1NSJ9fSwiSXNCZWxvd1RpbWViYW5kIjpmYWxzZSwiSGlkZURhdGUiOmZhbHNlLCJTaGFwZVNpemUiOjEsIlNwYWNpbmciOjAuMCwiUGFkZGluZyI6eyIkaWQiOiIxMjgiLCJUb3AiOjAsIkxlZnQiOjAsIlJpZ2h0IjowLCJCb3R0b20iOjB9LCJTaGFwZVN0eWxlIjp7IiRpZCI6IjEyOSIsIk1hcmdpbiI6eyIkcmVmIjoiNjAifSwiUGFkZGluZyI6eyIkcmVmIjoiNjEifSwiQmFja2dyb3VuZCI6eyIkaWQiOiIxMzAiLCJDb2xvciI6eyIkaWQiOiIxMzEiLCJBIjoyNTUsIlIiOjgsIkciOjEyNywiQiI6MTk1fX0sIklzVmlzaWJsZSI6dHJ1ZSwiV2lkdGgiOjEzLjAsIkhlaWdodCI6MTMuMCwiQm9yZGVyU3R5bGUiOnsiJGlkIjoiMTMyIiwiTGluZUNvbG9yIjp7IiRyZWYiOiI2MyJ9LCJMaW5lV2VpZ2h0IjowLjAsIkxpbmVUeXBlIjowLCJQYXJlbnRTdHlsZSI6eyIkcmVmIjoiNjIifX0sIlBhcmVudFN0eWxlIjp7IiRyZWYiOiI1OSJ9fSwiVGl0bGVTdHlsZSI6eyIkaWQiOiIxMzMiLCJGb250U2V0dGluZ3MiOnsiJGlkIjoiMTM0IiwiRm9udFNpemUiOjEwLCJGb250TmFtZSI6IkNhbGlicmkiLCJJc0JvbGQiOnRydWUsIklzSXRhbGljIjpmYWxzZSwiSXNVbmRlcmxpbmVkIjpmYWxzZSwiUGFyZW50U3R5bGUiOnsiJHJlZiI6IjY2In19LCJBdXRvU2l6ZSI6MCwiRm9yZWdyb3VuZCI6eyIkaWQiOiIxMzUiLCJDb2xvciI6eyIkaWQiOiIxMzYiLCJBIjoyNTUsIlIiOjU5LCJHIjo4OSwiQiI6MTUyfX0sIk1heFdpZHRoIjo1MS42MjUwMzgxNDY5NzI2NTYsIk1heEhlaWdodCI6IkluZmluaXR5IiwiU21hcnRGb3JlZ3JvdW5kSXNBY3RpdmUiOmZhbHNlLCJIb3Jpem9udGFsQWxpZ25tZW50IjowLCJWZXJ0aWNhbEFsaWdubWVudCI6MCwiU21hcnRGb3JlZ3JvdW5kIjpudWxsLCJNYXJnaW4iOnsiJHJlZiI6IjY5In0sIlBhZGRpbmciOnsiJHJlZiI6IjcwIn0sIkJhY2tncm91bmQiOnsiJHJlZiI6IjcxIn0sIklzVmlzaWJsZSI6dHJ1ZSwiV2lkdGgiOjAuMCwiSGVpZ2h0IjowLjAsIkJvcmRlclN0eWxlIjp7IiRpZCI6IjEzNyIsIkxpbmVDb2xvciI6bnVsbCwiTGluZVdlaWdodCI6MC4wLCJMaW5lVHlwZSI6MCwiUGFyZW50U3R5bGUiOm51bGx9LCJQYXJlbnRTdHlsZSI6eyIkcmVmIjoiNjUifX0sIkRhdGVTdHlsZSI6eyIkaWQiOiIxMzgiLCJGb250U2V0dGluZ3MiOnsiJGlkIjoiMTM5IiwiRm9udFNpemUiOjEwLCJGb250TmFtZSI6IkNhbGlicmkiLCJJc0JvbGQiOmZhbHNlLCJJc0l0YWxpYyI6ZmFsc2UsIklzVW5kZXJsaW5lZCI6ZmFsc2UsIlBhcmVudFN0eWxlIjp7IiRyZWYiOiI3MyJ9fSwiQXV0b1NpemUiOjAsIkZvcmVncm91bmQiOnsiJGlkIjoiMTQwIiwiQ29sb3IiOnsiJGlkIjoiMTQxIiwiQSI6MjU1LCJSIjoxMjcsIkciOjEyNywiQiI6MTI3fX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TQyIiwiTGluZUNvbG9yIjpudWxsLCJMaW5lV2VpZ2h0IjowLjAsIkxpbmVUeXBlIjowLCJQYXJlbnRTdHlsZSI6bnVsbH0sIlBhcmVudFN0eWxlIjp7IiRyZWYiOiI3MiJ9fSwiRGF0ZUZvcm1hdCI6eyIkcmVmIjoiNzkifSwiSXNWaXNpYmxlIjp0cnVlLCJQYXJlbnRTdHlsZSI6eyIkcmVmIjoiNTMifX0sIlBvc2l0aW9uIjp7IiRpZCI6IjE0MyIsIlJhdGlvIjowLjE3NTM5NjAyMjA5MDIwNTQ0LCJJc0N1c3RvbSI6dHJ1ZX0sIklkIjoiYTU4ZjI5NDgtN2MwMy00M2MwLThhYmMtZjQxOTEzZTQwY2FlIiwiVGl0bGUiOiJNaWxlc3RvbmUgMSIsIk5vdGUiOm51bGwsIkh5cGVybGluayI6bnVsbCwiSXNDaGFuZ2VkIjpmYWxzZSwiSXNOZXciOnRydWV9LHsiJGlkIjoiMTQ0IiwiRGF0ZSI6IjIwMTUtMDUtMTVUMDA6MDA6MDBaIiwiU3R5bGUiOnsiJGlkIjoiMTQ1IiwiU2hhcGUiOjIsIkNvbm5lY3Rvck1hcmdpbiI6eyIkcmVmIjoiNTQifSwiQ29ubmVjdG9yU3R5bGUiOnsiJGlkIjoiMTQ2IiwiTGluZUNvbG9yIjp7IiRpZCI6IjE0NyIsIiR0eXBlIjoiTkxSRS5Db21tb24uRG9tLlNvbGlkQ29sb3JCcnVzaCwgTkxSRS5Db21tb24iLCJDb2xvciI6eyIkaWQiOiIxNDgiLCJBIjoyNTUsIlIiOjgsIkciOjEyNywiQiI6MTk1fX0sIkxpbmVXZWlnaHQiOjEuMCwiTGluZVR5cGUiOjAsIlBhcmVudFN0eWxlIjp7IiRyZWYiOiI1NSJ9fSwiSXNCZWxvd1RpbWViYW5kIjpmYWxzZSwiSGlkZURhdGUiOmZhbHNlLCJTaGFwZVNpemUiOjEsIlNwYWNpbmciOjAuMCwiUGFkZGluZyI6eyIkaWQiOiIxNDkiLCJUb3AiOjAsIkxlZnQiOjAsIlJpZ2h0IjowLCJCb3R0b20iOjB9LCJTaGFwZVN0eWxlIjp7IiRpZCI6IjE1MCIsIk1hcmdpbiI6eyIkcmVmIjoiNjAifSwiUGFkZGluZyI6eyIkcmVmIjoiNjEifSwiQmFja2dyb3VuZCI6eyIkaWQiOiIxNTEiLCJDb2xvciI6eyIkaWQiOiIxNTIiLCJBIjoyNTUsIlIiOjgsIkciOjEyNywiQiI6MTk1fX0sIklzVmlzaWJsZSI6dHJ1ZSwiV2lkdGgiOjEzLjAsIkhlaWdodCI6MTMuMCwiQm9yZGVyU3R5bGUiOnsiJGlkIjoiMTUzIiwiTGluZUNvbG9yIjp7IiRyZWYiOiI2MyJ9LCJMaW5lV2VpZ2h0IjowLjAsIkxpbmVUeXBlIjowLCJQYXJlbnRTdHlsZSI6eyIkcmVmIjoiNjIifX0sIlBhcmVudFN0eWxlIjp7IiRyZWYiOiI1OSJ9fSwiVGl0bGVTdHlsZSI6eyIkaWQiOiIxNTQiLCJGb250U2V0dGluZ3MiOnsiJGlkIjoiMTU1IiwiRm9udFNpemUiOjEwLCJGb250TmFtZSI6IkNhbGlicmkiLCJJc0JvbGQiOnRydWUsIklzSXRhbGljIjpmYWxzZSwiSXNVbmRlcmxpbmVkIjpmYWxzZSwiUGFyZW50U3R5bGUiOnsiJHJlZiI6IjY2In19LCJBdXRvU2l6ZSI6MCwiRm9yZWdyb3VuZCI6eyIkaWQiOiIxNTYiLCJDb2xvciI6eyIkaWQiOiIxNTciLCJBIjoyNTUsIlIiOjU5LCJHIjo4OSwiQiI6MTUyfX0sIk1heFdpZHRoIjo1MS42MjUwMzgxNDY5NzI2NTYsIk1heEhlaWdodCI6IkluZmluaXR5IiwiU21hcnRGb3JlZ3JvdW5kSXNBY3RpdmUiOmZhbHNlLCJIb3Jpem9udGFsQWxpZ25tZW50IjowLCJWZXJ0aWNhbEFsaWdubWVudCI6MCwiU21hcnRGb3JlZ3JvdW5kIjpudWxsLCJNYXJnaW4iOnsiJHJlZiI6IjY5In0sIlBhZGRpbmciOnsiJHJlZiI6IjcwIn0sIkJhY2tncm91bmQiOnsiJHJlZiI6IjcxIn0sIklzVmlzaWJsZSI6dHJ1ZSwiV2lkdGgiOjAuMCwiSGVpZ2h0IjowLjAsIkJvcmRlclN0eWxlIjp7IiRpZCI6IjE1OCIsIkxpbmVDb2xvciI6bnVsbCwiTGluZVdlaWdodCI6MC4wLCJMaW5lVHlwZSI6MCwiUGFyZW50U3R5bGUiOm51bGx9LCJQYXJlbnRTdHlsZSI6eyIkcmVmIjoiNjUifX0sIkRhdGVTdHlsZSI6eyIkaWQiOiIxNTkiLCJGb250U2V0dGluZ3MiOnsiJGlkIjoiMTYwIiwiRm9udFNpemUiOjEwLCJGb250TmFtZSI6IkNhbGlicmkiLCJJc0JvbGQiOmZhbHNlLCJJc0l0YWxpYyI6ZmFsc2UsIklzVW5kZXJsaW5lZCI6ZmFsc2UsIlBhcmVudFN0eWxlIjp7IiRyZWYiOiI3MyJ9fSwiQXV0b1NpemUiOjAsIkZvcmVncm91bmQiOnsiJGlkIjoiMTYxIiwiQ29sb3IiOnsiJGlkIjoiMTYyIiwiQSI6MjU1LCJSIjoxMjcsIkciOjEyNywiQiI6MTI3fX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TYzIiwiTGluZUNvbG9yIjpudWxsLCJMaW5lV2VpZ2h0IjowLjAsIkxpbmVUeXBlIjowLCJQYXJlbnRTdHlsZSI6bnVsbH0sIlBhcmVudFN0eWxlIjp7IiRyZWYiOiI3MiJ9fSwiRGF0ZUZvcm1hdCI6eyIkcmVmIjoiNzkifSwiSXNWaXNpYmxlIjp0cnVlLCJQYXJlbnRTdHlsZSI6eyIkcmVmIjoiNTMifX0sIlBvc2l0aW9uIjp7IiRpZCI6IjE2NCIsIlJhdGlvIjowLjEwODA5MzE3Njk0NzY5OTY1LCJJc0N1c3RvbSI6dHJ1ZX0sIklkIjoiNTI3NDNkZTgtYmI2ZC00MDQ0LTg5NmYtNDczODk4ZmU5ZGE3IiwiVGl0bGUiOiJNaWxlc3RvbmUgMiIsIk5vdGUiOm51bGwsIkh5cGVybGluayI6bnVsbCwiSXNDaGFuZ2VkIjpmYWxzZSwiSXNOZXciOnRydWV9LHsiJGlkIjoiMTY1IiwiRGF0ZSI6IjIwMTUtMDctMjFUMDA6MDA6MDBaIiwiU3R5bGUiOnsiJGlkIjoiMTY2IiwiU2hhcGUiOjgsIkNvbm5lY3Rvck1hcmdpbiI6eyIkcmVmIjoiNTQifSwiQ29ubmVjdG9yU3R5bGUiOnsiJGlkIjoiMTY3IiwiTGluZUNvbG9yIjp7IiRpZCI6IjE2OCIsIiR0eXBlIjoiTkxSRS5Db21tb24uRG9tLlNvbGlkQ29sb3JCcnVzaCwgTkxSRS5Db21tb24iLCJDb2xvciI6eyIkaWQiOiIxNjkiLCJBIjoyNTUsIlIiOjgsIkciOjEyNywiQiI6MTk1fX0sIkxpbmVXZWlnaHQiOjEuMCwiTGluZVR5cGUiOjAsIlBhcmVudFN0eWxlIjp7IiRyZWYiOiI1NSJ9fSwiSXNCZWxvd1RpbWViYW5kIjpmYWxzZSwiSGlkZURhdGUiOmZhbHNlLCJTaGFwZVNpemUiOjEsIlNwYWNpbmciOjAuMCwiUGFkZGluZyI6eyIkaWQiOiIxNzAiLCJUb3AiOjAsIkxlZnQiOjAsIlJpZ2h0IjowLCJCb3R0b20iOjB9LCJTaGFwZVN0eWxlIjp7IiRpZCI6IjE3MSIsIk1hcmdpbiI6eyIkcmVmIjoiNjAifSwiUGFkZGluZyI6eyIkcmVmIjoiNjEifSwiQmFja2dyb3VuZCI6eyIkaWQiOiIxNzIiLCJDb2xvciI6eyIkaWQiOiIxNzMiLCJBIjoyNTUsIlIiOjgsIkciOjEyNywiQiI6MTk1fX0sIklzVmlzaWJsZSI6dHJ1ZSwiV2lkdGgiOjE4LjAsIkhlaWdodCI6MjAuMCwiQm9yZGVyU3R5bGUiOnsiJGlkIjoiMTc0IiwiTGluZUNvbG9yIjp7IiRyZWYiOiI2MyJ9LCJMaW5lV2VpZ2h0IjowLjAsIkxpbmVUeXBlIjowLCJQYXJlbnRTdHlsZSI6eyIkcmVmIjoiNjIifX0sIlBhcmVudFN0eWxlIjp7IiRyZWYiOiI1OSJ9fSwiVGl0bGVTdHlsZSI6eyIkaWQiOiIxNzUiLCJGb250U2V0dGluZ3MiOnsiJGlkIjoiMTc2IiwiRm9udFNpemUiOjEwLCJGb250TmFtZSI6IkNhbGlicmkiLCJJc0JvbGQiOnRydWUsIklzSXRhbGljIjpmYWxzZSwiSXNVbmRlcmxpbmVkIjpmYWxzZSwiUGFyZW50U3R5bGUiOnsiJHJlZiI6IjY2In19LCJBdXRvU2l6ZSI6MCwiRm9yZWdyb3VuZCI6eyIkaWQiOiIxNzciLCJDb2xvciI6eyIkaWQiOiIxNzgiLCJBIjoyNTUsIlIiOjU5LCJHIjo4OSwiQiI6MTUyfX0sIk1heFdpZHRoIjo1MS42MjQ5NjE4NTMwMjczNDQsIk1heEhlaWdodCI6IkluZmluaXR5IiwiU21hcnRGb3JlZ3JvdW5kSXNBY3RpdmUiOmZhbHNlLCJIb3Jpem9udGFsQWxpZ25tZW50IjoxLCJWZXJ0aWNhbEFsaWdubWVudCI6MCwiU21hcnRGb3JlZ3JvdW5kIjpudWxsLCJNYXJnaW4iOnsiJHJlZiI6IjY5In0sIlBhZGRpbmciOnsiJHJlZiI6IjcwIn0sIkJhY2tncm91bmQiOnsiJHJlZiI6IjcxIn0sIklzVmlzaWJsZSI6dHJ1ZSwiV2lkdGgiOjAuMCwiSGVpZ2h0IjowLjAsIkJvcmRlclN0eWxlIjp7IiRpZCI6IjE3OSIsIkxpbmVDb2xvciI6bnVsbCwiTGluZVdlaWdodCI6MC4wLCJMaW5lVHlwZSI6MCwiUGFyZW50U3R5bGUiOm51bGx9LCJQYXJlbnRTdHlsZSI6eyIkcmVmIjoiNjUifX0sIkRhdGVTdHlsZSI6eyIkaWQiOiIxODAiLCJGb250U2V0dGluZ3MiOnsiJGlkIjoiMTgxIiwiRm9udFNpemUiOjEwLCJGb250TmFtZSI6IkNhbGlicmkiLCJJc0JvbGQiOmZhbHNlLCJJc0l0YWxpYyI6ZmFsc2UsIklzVW5kZXJsaW5lZCI6ZmFsc2UsIlBhcmVudFN0eWxlIjp7IiRyZWYiOiI3MyJ9fSwiQXV0b1NpemUiOjAsIkZvcmVncm91bmQiOnsiJGlkIjoiMTgyIiwiQ29sb3IiOnsiJGlkIjoiMTgzIiwiQSI6MjU1LCJSIjoxMjcsIkciOjEyNywiQiI6MTI3fX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Tg0IiwiTGluZUNvbG9yIjpudWxsLCJMaW5lV2VpZ2h0IjowLjAsIkxpbmVUeXBlIjowLCJQYXJlbnRTdHlsZSI6bnVsbH0sIlBhcmVudFN0eWxlIjp7IiRyZWYiOiI3MiJ9fSwiRGF0ZUZvcm1hdCI6eyIkcmVmIjoiNzkifSwiSXNWaXNpYmxlIjp0cnVlLCJQYXJlbnRTdHlsZSI6eyIkcmVmIjoiNTMifX0sIlBvc2l0aW9uIjp7IiRpZCI6IjE4NSIsIlJhdGlvIjowLjA4NDA2MjU2MjE2NTQzNjkyMiwiSXNDdXN0b20iOnRydWV9LCJJZCI6ImE1NGJjODI3LWIwNTEtNDZkMS04YjU1LTlmNjE4NzIzZTJiNCIsIlRpdGxlIjoiTWlsZXN0b25lIDMiLCJOb3RlIjpudWxsLCJIeXBlcmxpbmsiOm51bGwsIklzQ2hhbmdlZCI6ZmFsc2UsIklzTmV3Ijp0cnVlfSx7IiRpZCI6IjE4NiIsIkRhdGUiOiIyMDE1LTA4LTEyVDAwOjAwOjAwWiIsIlN0eWxlIjp7IiRpZCI6IjE4NyIsIlNoYXBlIjo4LCJDb25uZWN0b3JNYXJnaW4iOnsiJHJlZiI6IjU0In0sIkNvbm5lY3RvclN0eWxlIjp7IiRpZCI6IjE4OCIsIkxpbmVDb2xvciI6eyIkaWQiOiIxODkiLCIkdHlwZSI6Ik5MUkUuQ29tbW9uLkRvbS5Tb2xpZENvbG9yQnJ1c2gsIE5MUkUuQ29tbW9uIiwiQ29sb3IiOnsiJGlkIjoiMTkwIiwiQSI6MjU1LCJSIjoyMjAsIkciOjg5LCJCIjozNn19LCJMaW5lV2VpZ2h0IjoxLjAsIkxpbmVUeXBlIjowLCJQYXJlbnRTdHlsZSI6eyIkcmVmIjoiNTUifX0sIklzQmVsb3dUaW1lYmFuZCI6ZmFsc2UsIkhpZGVEYXRlIjpmYWxzZSwiU2hhcGVTaXplIjoxLCJTcGFjaW5nIjowLjAsIlBhZGRpbmciOnsiJGlkIjoiMTkxIiwiVG9wIjowLCJMZWZ0IjowLCJSaWdodCI6MCwiQm90dG9tIjowfSwiU2hhcGVTdHlsZSI6eyIkaWQiOiIxOTIiLCJNYXJnaW4iOnsiJHJlZiI6IjYwIn0sIlBhZGRpbmciOnsiJHJlZiI6IjYxIn0sIkJhY2tncm91bmQiOnsiJGlkIjoiMTkzIiwiQ29sb3IiOnsiJGlkIjoiMTk0IiwiQSI6MjU1LCJSIjoyMjAsIkciOjg5LCJCIjozNn19LCJJc1Zpc2libGUiOnRydWUsIldpZHRoIjoxOC4wLCJIZWlnaHQiOjIwLjAsIkJvcmRlclN0eWxlIjp7IiRpZCI6IjE5NSIsIkxpbmVDb2xvciI6eyIkcmVmIjoiNjMifSwiTGluZVdlaWdodCI6MC4wLCJMaW5lVHlwZSI6MCwiUGFyZW50U3R5bGUiOnsiJHJlZiI6IjYyIn19LCJQYXJlbnRTdHlsZSI6eyIkcmVmIjoiNTkifX0sIlRpdGxlU3R5bGUiOnsiJGlkIjoiMTk2IiwiRm9udFNldHRpbmdzIjp7IiRpZCI6IjE5NyIsIkZvbnRTaXplIjoxMCwiRm9udE5hbWUiOiJDYWxpYnJpIiwiSXNCb2xkIjp0cnVlLCJJc0l0YWxpYyI6ZmFsc2UsIklzVW5kZXJsaW5lZCI6ZmFsc2UsIlBhcmVudFN0eWxlIjp7IiRyZWYiOiI2NiJ9fSwiQXV0b1NpemUiOjAsIkZvcmVncm91bmQiOnsiJGlkIjoiMTk4IiwiQ29sb3IiOnsiJGlkIjoiMTk5IiwiQSI6MjU1LCJSIjoyMTAsIkciOjcxLCJCIjozOH19LCJNYXhXaWR0aCI6NTEuNjI0OTYxODUzMDI3MzQ0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yMDAiLCJMaW5lQ29sb3IiOm51bGwsIkxpbmVXZWlnaHQiOjAuMCwiTGluZVR5cGUiOjAsIlBhcmVudFN0eWxlIjpudWxsfSwiUGFyZW50U3R5bGUiOnsiJHJlZiI6IjY1In19LCJEYXRlU3R5bGUiOnsiJGlkIjoiMjAxIiwiRm9udFNldHRpbmdzIjp7IiRpZCI6IjIwMiIsIkZvbnRTaXplIjoxMCwiRm9udE5hbWUiOiJDYWxpYnJpIiwiSXNCb2xkIjpmYWxzZSwiSXNJdGFsaWMiOmZhbHNlLCJJc1VuZGVybGluZWQiOmZhbHNlLCJQYXJlbnRTdHlsZSI6eyIkcmVmIjoiNzMifX0sIkF1dG9TaXplIjowLCJGb3JlZ3JvdW5kIjp7IiRpZCI6IjIwMyIsIkNvbG9yIjp7IiRpZCI6IjIwNCIsIkEiOjI1NSwiUiI6MTI3LCJHIjoxMjcsIkIiOjEyN31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IwNSIsIkxpbmVDb2xvciI6bnVsbCwiTGluZVdlaWdodCI6MC4wLCJMaW5lVHlwZSI6MCwiUGFyZW50U3R5bGUiOm51bGx9LCJQYXJlbnRTdHlsZSI6eyIkcmVmIjoiNzIifX0sIkRhdGVGb3JtYXQiOnsiJHJlZiI6Ijc5In0sIklzVmlzaWJsZSI6dHJ1ZSwiUGFyZW50U3R5bGUiOnsiJHJlZiI6IjUzIn19LCJQb3NpdGlvbiI6eyIkaWQiOiIyMDYiLCJSYXRpbyI6MC4xNDY3NTAzNTgyOTg5NzI3OSwiSXNDdXN0b20iOnRydWV9LCJJZCI6IjkzYWZiNTU0LTU1MmEtNDIyMS1hNTM4LTBmNzkxOTQwOWFhNyIsIlRpdGxlIjoiTWlsZXN0b25lIDQiLCJOb3RlIjpudWxsLCJIeXBlcmxpbmsiOm51bGwsIklzQ2hhbmdlZCI6ZmFsc2UsIklzTmV3Ijp0cnVlfSx7IiRpZCI6IjIwNyIsIkRhdGUiOiIyMDE1LTExLTA3VDAwOjAwOjAwWiIsIlN0eWxlIjp7IiRpZCI6IjIwOCIsIlNoYXBlIjoxNCwiQ29ubmVjdG9yTWFyZ2luIjp7IiRyZWYiOiI1NCJ9LCJDb25uZWN0b3JTdHlsZSI6eyIkaWQiOiIyMDkiLCJMaW5lQ29sb3IiOnsiJGlkIjoiMjEwIiwiJHR5cGUiOiJOTFJFLkNvbW1vbi5Eb20uU29saWRDb2xvckJydXNoLCBOTFJFLkNvbW1vbiIsIkNvbG9yIjp7IiRpZCI6IjIxMSIsIkEiOjI1NSwiUiI6MjU1LCJHIjoxOTIsIkIiOjB9fSwiTGluZVdlaWdodCI6MS4wLCJMaW5lVHlwZSI6MCwiUGFyZW50U3R5bGUiOnsiJHJlZiI6IjU1In19LCJJc0JlbG93VGltZWJhbmQiOmZhbHNlLCJIaWRlRGF0ZSI6ZmFsc2UsIlNoYXBlU2l6ZSI6MSwiU3BhY2luZyI6MC4wLCJQYWRkaW5nIjp7IiRpZCI6IjIxMiIsIlRvcCI6MCwiTGVmdCI6MCwiUmlnaHQiOjAsIkJvdHRvbSI6MH0sIlNoYXBlU3R5bGUiOnsiJGlkIjoiMjEzIiwiTWFyZ2luIjp7IiRyZWYiOiI2MCJ9LCJQYWRkaW5nIjp7IiRyZWYiOiI2MSJ9LCJCYWNrZ3JvdW5kIjp7IiRpZCI6IjIxNCIsIkNvbG9yIjp7IiRpZCI6IjIxNSIsIkEiOjI1NSwiUiI6MjU1LCJHIjoxOTIsIkIiOjB9fSwiSXNWaXNpYmxlIjp0cnVlLCJXaWR0aCI6MTguMCwiSGVpZ2h0IjoyMC4wLCJCb3JkZXJTdHlsZSI6eyIkaWQiOiIyMTYiLCJMaW5lQ29sb3IiOnsiJHJlZiI6IjYzIn0sIkxpbmVXZWlnaHQiOjAuMCwiTGluZVR5cGUiOjAsIlBhcmVudFN0eWxlIjp7IiRyZWYiOiI2MiJ9fSwiUGFyZW50U3R5bGUiOnsiJHJlZiI6IjU5In19LCJUaXRsZVN0eWxlIjp7IiRpZCI6IjIxNyIsIkZvbnRTZXR0aW5ncyI6eyIkaWQiOiIyMTgiLCJGb250U2l6ZSI6MTAsIkZvbnROYW1lIjoiQ2FsaWJyaSIsIklzQm9sZCI6dHJ1ZSwiSXNJdGFsaWMiOmZhbHNlLCJJc1VuZGVybGluZWQiOmZhbHNlLCJQYXJlbnRTdHlsZSI6eyIkcmVmIjoiNjYifX0sIkF1dG9TaXplIjowLCJGb3JlZ3JvdW5kIjp7IiRpZCI6IjIxOSIsIkNvbG9yIjp7IiRpZCI6IjIyMCIsIkEiOjI1NSwiUiI6MjU1LCJHIjoxNTMsIkIiOjB9fSwiTWF4V2lkdGgiOjUxLjYyNTAzODE0Njk3MjY1NiwiTWF4SGVpZ2h0IjoiSW5maW5pdHkiLCJTbWFydEZvcmVncm91bmRJc0FjdGl2ZSI6ZmFsc2UsIkhvcml6b250YWxBbGlnbm1lbnQiOjEsIlZlcnRpY2FsQWxpZ25tZW50IjowLCJTbWFydEZvcmVncm91bmQiOm51bGwsIk1hcmdpbiI6eyIkcmVmIjoiNjkifSwiUGFkZGluZyI6eyIkcmVmIjoiNzAifSwiQmFja2dyb3VuZCI6eyIkcmVmIjoiNzEifSwiSXNWaXNpYmxlIjp0cnVlLCJXaWR0aCI6MC4wLCJIZWlnaHQiOjAuMCwiQm9yZGVyU3R5bGUiOnsiJGlkIjoiMjIxIiwiTGluZUNvbG9yIjpudWxsLCJMaW5lV2VpZ2h0IjowLjAsIkxpbmVUeXBlIjowLCJQYXJlbnRTdHlsZSI6bnVsbH0sIlBhcmVudFN0eWxlIjp7IiRyZWYiOiI2NSJ9fSwiRGF0ZVN0eWxlIjp7IiRpZCI6IjIyMiIsIkZvbnRTZXR0aW5ncyI6eyIkaWQiOiIyMjMiLCJGb250U2l6ZSI6O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ZmFsc2UsIldpZHRoIjowLjAsIkhlaWdodCI6MC4wLCJCb3JkZXJTdHlsZSI6eyIkaWQiOiIyMjQiLCJMaW5lQ29sb3IiOm51bGwsIkxpbmVXZWlnaHQiOjAuMCwiTGluZVR5cGUiOjAsIlBhcmVudFN0eWxlIjpudWxsfSwiUGFyZW50U3R5bGUiOnsiJHJlZiI6IjcyIn19LCJEYXRlRm9ybWF0Ijp7IiRyZWYiOiI3OSJ9LCJJc1Zpc2libGUiOnRydWUsIlBhcmVudFN0eWxlIjp7IiRyZWYiOiI1MyJ9fSwiUG9zaXRpb24iOnsiJGlkIjoiMjI1IiwiUmF0aW8iOjAuMTAxMTM1MzEwNDIwMjgzNTYsIklzQ3VzdG9tIjp0cnVlfSwiSWQiOiI2YTI4M2IzNi03Mzc1LTQxNWItOTJiMC1lNWZjNGUxNmEwY2MiLCJUaXRsZSI6Ik1pbGVzdG9uZSA1IiwiTm90ZSI6bnVsbCwiSHlwZXJsaW5rIjpudWxsLCJJc0NoYW5nZWQiOmZhbHNlLCJJc05ldyI6dHJ1ZX0seyIkaWQiOiIyMjYiLCJEYXRlIjoiMjAxNS0xMi0yMFQwMDowMDowMFoiLCJTdHlsZSI6eyIkaWQiOiIyMjciLCJTaGFwZSI6OCwiQ29ubmVjdG9yTWFyZ2luIjp7IiRyZWYiOiI1NCJ9LCJDb25uZWN0b3JTdHlsZSI6eyIkaWQiOiIyMjgiLCJMaW5lQ29sb3IiOnsiJGlkIjoiMjI5IiwiJHR5cGUiOiJOTFJFLkNvbW1vbi5Eb20uU29saWRDb2xvckJydXNoLCBOTFJFLkNvbW1vbiIsIkNvbG9yIjp7IiRpZCI6IjIzMCIsIkEiOjI1NSwiUiI6OTgsIkciOjE4MSwiQiI6MTIzfX0sIkxpbmVXZWlnaHQiOjEuMCwiTGluZVR5cGUiOjAsIlBhcmVudFN0eWxlIjp7IiRyZWYiOiI1NSJ9fSwiSXNCZWxvd1RpbWViYW5kIjpmYWxzZSwiSGlkZURhdGUiOmZhbHNlLCJTaGFwZVNpemUiOjEsIlNwYWNpbmciOjAuMCwiUGFkZGluZyI6eyIkaWQiOiIyMzEiLCJUb3AiOjAsIkxlZnQiOjAsIlJpZ2h0IjowLCJCb3R0b20iOjB9LCJTaGFwZVN0eWxlIjp7IiRpZCI6IjIzMiIsIk1hcmdpbiI6eyIkcmVmIjoiNjAifSwiUGFkZGluZyI6eyIkcmVmIjoiNjEifSwiQmFja2dyb3VuZCI6eyIkaWQiOiIyMzMiLCJDb2xvciI6eyIkaWQiOiIyMzQiLCJBIjoyNTUsIlIiOjk4LCJHIjoxODEsIkIiOjEyM319LCJJc1Zpc2libGUiOnRydWUsIldpZHRoIjoxOC4wLCJIZWlnaHQiOjIwLjAsIkJvcmRlclN0eWxlIjp7IiRpZCI6IjIzNSIsIkxpbmVDb2xvciI6eyIkcmVmIjoiNjMifSwiTGluZVdlaWdodCI6MC4wLCJMaW5lVHlwZSI6MCwiUGFyZW50U3R5bGUiOnsiJHJlZiI6IjYyIn19LCJQYXJlbnRTdHlsZSI6eyIkcmVmIjoiNTkifX0sIlRpdGxlU3R5bGUiOnsiJGlkIjoiMjM2IiwiRm9udFNldHRpbmdzIjp7IiRpZCI6IjIzNyIsIkZvbnRTaXplIjoxMCwiRm9udE5hbWUiOiJDYWxpYnJpIiwiSXNCb2xkIjp0cnVlLCJJc0l0YWxpYyI6ZmFsc2UsIklzVW5kZXJsaW5lZCI6ZmFsc2UsIlBhcmVudFN0eWxlIjp7IiRyZWYiOiI2NiJ9fSwiQXV0b1NpemUiOjAsIkZvcmVncm91bmQiOnsiJGlkIjoiMjM4IiwiQ29sb3IiOnsiJGlkIjoiMjM5IiwiQSI6MjU1LCJSIjo3MiwiRyI6MTU0LCJCIjo5N319LCJNYXhXaWR0aCI6NTEuNjI1MDM4MTQ2OTcyNjU2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yNDAiLCJMaW5lQ29sb3IiOm51bGwsIkxpbmVXZWlnaHQiOjAuMCwiTGluZVR5cGUiOjAsIlBhcmVudFN0eWxlIjpudWxsfSwiUGFyZW50U3R5bGUiOnsiJHJlZiI6IjY1In19LCJEYXRlU3R5bGUiOnsiJGlkIjoiMjQxIiwiRm9udFNldHRpbmdzIjp7IiRpZCI6IjI0MiIsIkZvbnRTaXplIjo4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mYWxzZSwiV2lkdGgiOjAuMCwiSGVpZ2h0IjowLjAsIkJvcmRlclN0eWxlIjp7IiRpZCI6IjI0MyIsIkxpbmVDb2xvciI6bnVsbCwiTGluZVdlaWdodCI6MC4wLCJMaW5lVHlwZSI6MCwiUGFyZW50U3R5bGUiOm51bGx9LCJQYXJlbnRTdHlsZSI6eyIkcmVmIjoiNzIifX0sIkRhdGVGb3JtYXQiOnsiJHJlZiI6Ijc5In0sIklzVmlzaWJsZSI6dHJ1ZSwiUGFyZW50U3R5bGUiOnsiJHJlZiI6IjUzIn19LCJQb3NpdGlvbiI6eyIkaWQiOiIyNDQiLCJSYXRpbyI6MC4wNTg2OTIxOTc0NDY0Njk5MDQsIklzQ3VzdG9tIjp0cnVlfSwiSWQiOiI3YjA5OTY0Ni00ZmZkLTRjZDMtYTNiMy04M2FiMWJhMjI0MzgiLCJUaXRsZSI6Ik1pbGVzdG9uZSA2IiwiTm90ZSI6bnVsbCwiSHlwZXJsaW5rIjpudWxsLCJJc0NoYW5nZWQiOmZhbHNlLCJJc05ldyI6dHJ1ZX0seyIkaWQiOiIyNDUiLCJEYXRlIjoiMjAxNi0wMS0zMFQwMDowMDowMFoiLCJTdHlsZSI6eyIkaWQiOiIyNDYiLCJTaGFwZSI6MTMsIkNvbm5lY3Rvck1hcmdpbiI6eyIkcmVmIjoiNTQifSwiQ29ubmVjdG9yU3R5bGUiOnsiJGlkIjoiMjQ3IiwiTGluZUNvbG9yIjp7IiRpZCI6IjI0OCIsIiR0eXBlIjoiTkxSRS5Db21tb24uRG9tLlNvbGlkQ29sb3JCcnVzaCwgTkxSRS5Db21tb24iLCJDb2xvciI6eyIkaWQiOiIyNDkiLCJBIjoyNTUsIlIiOjk4LCJHIjoxODEsIkIiOjEyM319LCJMaW5lV2VpZ2h0IjoxLjAsIkxpbmVUeXBlIjowLCJQYXJlbnRTdHlsZSI6eyIkcmVmIjoiNTUifX0sIklzQmVsb3dUaW1lYmFuZCI6ZmFsc2UsIkhpZGVEYXRlIjpmYWxzZSwiU2hhcGVTaXplIjoyLCJTcGFjaW5nIjowLjAsIlBhZGRpbmciOnsiJGlkIjoiMjUwIiwiVG9wIjowLCJMZWZ0IjowLCJSaWdodCI6MCwiQm90dG9tIjowfSwiU2hhcGVTdHlsZSI6eyIkaWQiOiIyNTEiLCJNYXJnaW4iOnsiJHJlZiI6IjYwIn0sIlBhZGRpbmciOnsiJHJlZiI6IjYxIn0sIkJhY2tncm91bmQiOnsiJGlkIjoiMjUyIiwiQ29sb3IiOnsiJGlkIjoiMjUzIiwiQSI6MjU1LCJSIjo5OCwiRyI6MTgxLCJCIjoxMjN9fSwiSXNWaXNpYmxlIjp0cnVlLCJXaWR0aCI6MjQuMCwiSGVpZ2h0IjoyNi4wLCJCb3JkZXJTdHlsZSI6eyIkaWQiOiIyNTQiLCJMaW5lQ29sb3IiOnsiJHJlZiI6IjYzIn0sIkxpbmVXZWlnaHQiOjAuMCwiTGluZVR5cGUiOjAsIlBhcmVudFN0eWxlIjp7IiRyZWYiOiI2MiJ9fSwiUGFyZW50U3R5bGUiOnsiJHJlZiI6IjU5In19LCJUaXRsZVN0eWxlIjp7IiRpZCI6IjI1NSIsIkZvbnRTZXR0aW5ncyI6eyIkaWQiOiIyNTYiLCJGb250U2l6ZSI6MTAsIkZvbnROYW1lIjoiQ2FsaWJyaSIsIklzQm9sZCI6dHJ1ZSwiSXNJdGFsaWMiOmZhbHNlLCJJc1VuZGVybGluZWQiOmZhbHNlLCJQYXJlbnRTdHlsZSI6eyIkcmVmIjoiNjYifX0sIkF1dG9TaXplIjowLCJGb3JlZ3JvdW5kIjp7IiRpZCI6IjI1NyIsIkNvbG9yIjp7IiRpZCI6IjI1OCIsIkEiOjI1NSwiUiI6NzIsIkciOjE1NCwiQiI6OTd9fSwiTWF4V2lkdGgiOjUxLjYyNTAzODE0Njk3MjY1NiwiTWF4SGVpZ2h0IjoiSW5maW5pdHkiLCJTbWFydEZvcmVncm91bmRJc0FjdGl2ZSI6ZmFsc2UsIkhvcml6b250YWxBbGlnbm1lbnQiOjEsIlZlcnRpY2FsQWxpZ25tZW50IjowLCJTbWFydEZvcmVncm91bmQiOm51bGwsIk1hcmdpbiI6eyIkcmVmIjoiNjkifSwiUGFkZGluZyI6eyIkcmVmIjoiNzAifSwiQmFja2dyb3VuZCI6eyIkcmVmIjoiNzEifSwiSXNWaXNpYmxlIjp0cnVlLCJXaWR0aCI6MC4wLCJIZWlnaHQiOjAuMCwiQm9yZGVyU3R5bGUiOnsiJGlkIjoiMjU5IiwiTGluZUNvbG9yIjpudWxsLCJMaW5lV2VpZ2h0IjowLjAsIkxpbmVUeXBlIjowLCJQYXJlbnRTdHlsZSI6bnVsbH0sIlBhcmVudFN0eWxlIjp7IiRyZWYiOiI2NSJ9fSwiRGF0ZVN0eWxlIjp7IiRpZCI6IjI2MCIsIkZvbnRTZXR0aW5ncyI6eyIkaWQiOiIyNjEiLCJGb250U2l6ZSI6MTAsIkZvbnROYW1lIjoiQ2FsaWJyaSIsIklzQm9sZCI6ZmFsc2UsIklzSXRhbGljIjpmYWxzZSwiSXNVbmRlcmxpbmVkIjpmYWxzZSwiUGFyZW50U3R5bGUiOnsiJHJlZiI6IjczIn19LCJBdXRvU2l6ZSI6MCwiRm9yZWdyb3VuZCI6eyIkaWQiOiIyNjIiLCJDb2xvciI6eyIkaWQiOiIyNjMiLCJBIjoyNTUsIlIiOjEyNywiRyI6MTI3LCJCIjoxMjd9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yNjQiLCJMaW5lQ29sb3IiOm51bGwsIkxpbmVXZWlnaHQiOjAuMCwiTGluZVR5cGUiOjAsIlBhcmVudFN0eWxlIjpudWxsfSwiUGFyZW50U3R5bGUiOnsiJHJlZiI6IjcyIn19LCJEYXRlRm9ybWF0Ijp7IiRyZWYiOiI3OSJ9LCJJc1Zpc2libGUiOnRydWUsIlBhcmVudFN0eWxlIjp7IiRyZWYiOiI1MyJ9fSwiUG9zaXRpb24iOnsiJGlkIjoiMjY1IiwiUmF0aW8iOjAuMDkxNzY1MjI3MTQxMjAzNywiSXNDdXN0b20iOnRydWV9LCJJZCI6IjdmNTgzZGUwLTg1NGEtNGNhYy1iODk4LTM3ZjNhMzc5YmI0YSIsIlRpdGxlIjoiTWlsZXN0b25lIDciLCJOb3RlIjpudWxsLCJIeXBlcmxpbmsiOm51bGwsIklzQ2hhbmdlZCI6ZmFsc2UsIklzTmV3Ijp0cnVlfV0sIlRhc2tzIjpbeyIkaWQiOiIyNjYiLCJHcm91cE5hbWUiOm51bGwsIlN0YXJ0RGF0ZSI6IjIwMTUtMDctMjVUMDA6MDA6MDBaIiwiRW5kRGF0ZSI6IjIwMTUtMDgtMDFUMjM6NTk6NTlaIiwiUGVyY2VudGFnZUNvbXBsZXRlIjpudWxsLCJTdHlsZSI6eyIkaWQiOiIyNjciLCJTaGFwZSI6MiwiU2hhcGVUaGlja25lc3MiOjEsIkR1cmF0aW9uRm9ybWF0IjowLCJJbmNsdWRlTm9uV29ya2luZ0RheXNJbkR1cmF0aW9uIjpmYWxzZSwiUGVyY2VudGFnZUNvbXBsZXRlU3R5bGUiOnsiJGlkIjoiMjY4IiwiRm9udFNldHRpbmdzIjp7IiRpZCI6IjI2OSIsIkZvbnRTaXplIjoxMCwiRm9udE5hbWUiOiJDYWxpYnJpIiwiSXNCb2xkIjpmYWxzZSwiSXNJdGFsaWMiOmZhbHNlLCJJc1VuZGVybGluZWQiOmZhbHNlLCJQYXJlbnRTdHlsZSI6eyIkcmVmIjoiODIifX0sIkF1dG9TaXplIjowLCJGb3JlZ3JvdW5kIjp7IiRyZWYiOiI4MyJ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I3MCIsIkxpbmVDb2xvciI6bnVsbCwiTGluZVdlaWdodCI6MC4wLCJMaW5lVHlwZSI6MCwiUGFyZW50U3R5bGUiOm51bGx9LCJQYXJlbnRTdHlsZSI6eyIkcmVmIjoiODEifX0sIkR1cmF0aW9uU3R5bGUiOnsiJGlkIjoiMjcxIiwiRm9udFNldHRpbmdzIjp7IiRpZCI6IjI3MiIsIkZvbnRTaXplIjoxMCwiRm9udE5hbWUiOiJDYWxpYnJpIiwiSXNCb2xkIjpmYWxzZSwiSXNJdGFsaWMiOmZhbHNlLCJJc1VuZGVybGluZWQiOmZhbHNlLCJQYXJlbnRTdHlsZSI6eyIkcmVmIjoiODkifX0sIkF1dG9TaXplIjowLCJGb3JlZ3JvdW5kIjp7IiRpZCI6IjI3MyIsIkNvbG9yIjp7IiRpZCI6IjI3NCIsIkEiOjI1NSwiUiI6MTkyLCJHIjo4MCwiQiI6Nzd9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yNzUiLCJMaW5lQ29sb3IiOm51bGwsIkxpbmVXZWlnaHQiOjAuMCwiTGluZVR5cGUiOjAsIlBhcmVudFN0eWxlIjpudWxsfSwiUGFyZW50U3R5bGUiOnsiJHJlZiI6Ijg4In19LCJIb3Jpem9udGFsQ29ubmVjdG9yU3R5bGUiOnsiJGlkIjoiMjc2IiwiTGluZUNvbG9yIjp7IiRyZWYiOiI5NiJ9LCJMaW5lV2VpZ2h0IjowLjAsIkxpbmVUeXBlIjowLCJQYXJlbnRTdHlsZSI6eyIkcmVmIjoiOTUifX0sIlZlcnRpY2FsQ29ubmVjdG9yU3R5bGUiOnsiJGlkIjoiMjc3IiwiTGluZUNvbG9yIjp7IiRyZWYiOiI5OSJ9LCJMaW5lV2VpZ2h0IjowLjAsIkxpbmVUeXBlIjowLCJQYXJlbnRTdHlsZSI6eyIkcmVmIjoiOTgifX0sIk1hcmdpbiI6bnVsbCwiU3RhcnREYXRlUG9zaXRpb24iOjQsIkVuZERhdGVQb3NpdGlvbiI6NCwiVGl0bGVQb3NpdGlvbiI6MywiRHVyYXRpb25Qb3NpdGlvbiI6NiwiUGVyY2VudGFnZUNvbXBsZXRlZFBvc2l0aW9uIjo2LCJTcGFjaW5nIjo1LCJJc0JlbG93VGltZWJhbmQiOnRydWUsIlBlcmNlbnRhZ2VDb21wbGV0ZVNoYXBlT3BhY2l0eSI6MzUsIlNoYXBlU3R5bGUiOnsiJGlkIjoiMjc4IiwiTWFyZ2luIjp7IiRyZWYiOiIxMDIifSwiUGFkZGluZyI6eyIkcmVmIjoiMTAzIn0sIkJhY2tncm91bmQiOnsiJGlkIjoiMjc5IiwiQ29sb3IiOnsiJGlkIjoiMjgwIiwiQSI6MjU1LCJSIjo4LCJHIjoxMjcsIkIiOjE5NX19LCJJc1Zpc2libGUiOnRydWUsIldpZHRoIjowLjAsIkhlaWdodCI6MTYuMCwiQm9yZGVyU3R5bGUiOnsiJGlkIjoiMjgxIiwiTGluZUNvbG9yIjp7IiRpZCI6IjI4MiIsIiR0eXBlIjoiTkxSRS5Db21tb24uRG9tLlNvbGlkQ29sb3JCcnVzaCwgTkxSRS5Db21tb24iLCJDb2xvciI6eyIkaWQiOiIyODMiLCJBIjoyNTUsIlIiOjI1NSwiRyI6MCwiQiI6MH19LCJMaW5lV2VpZ2h0IjowLjAsIkxpbmVUeXBlIjowLCJQYXJlbnRTdHlsZSI6bnVsbH0sIlBhcmVudFN0eWxlIjp7IiRyZWYiOiIxMDEifX0sIlRpdGxlU3R5bGUiOnsiJGlkIjoiMjg0IiwiRm9udFNldHRpbmdzIjp7IiRpZCI6IjI4NSIsIkZvbnRTaXplIjoxMCwiRm9udE5hbWUiOiJDYWxpYnJpIiwiSXNCb2xkIjp0cnVlLCJJc0l0YWxpYyI6ZmFsc2UsIklzVW5kZXJsaW5lZCI6ZmFsc2UsIlBhcmVudFN0eWxlIjp7IiRyZWYiOiIxMDgifX0sIkF1dG9TaXplIjowLCJGb3JlZ3JvdW5kIjp7IiRpZCI6IjI4NiIsIkNvbG9yIjp7IiRpZCI6IjI4NyIsIkEiOjI1NSwiUiI6MCwiRyI6MTEyLCJCIjoxOTJ9fSwiTWF4V2lkdGgiOjUwLjg2NzAwODIwOTIyODUxNiwiTWF4SGVpZ2h0IjoiSW5maW5pdHkiLCJTbWFydEZvcmVncm91bmRJc0FjdGl2ZSI6ZmFsc2UsIkhvcml6b250YWxBbGlnbm1lbnQiOjIsIlZlcnRpY2FsQWxpZ25tZW50IjowLCJTbWFydEZvcmVncm91bmQiOm51bGwsIk1hcmdpbiI6eyIkcmVmIjoiMTExIn0sIlBhZGRpbmciOnsiJHJlZiI6IjExMiJ9LCJCYWNrZ3JvdW5kIjp7IiRyZWYiOiIxMTMifSwiSXNWaXNpYmxlIjp0cnVlLCJXaWR0aCI6MC4wLCJIZWlnaHQiOjAuMCwiQm9yZGVyU3R5bGUiOnsiJGlkIjoiMjg4IiwiTGluZUNvbG9yIjpudWxsLCJMaW5lV2VpZ2h0IjowLjAsIkxpbmVUeXBlIjowLCJQYXJlbnRTdHlsZSI6bnVsbH0sIlBhcmVudFN0eWxlIjp7IiRyZWYiOiIxMDcifX0sIkRhdGVTdHlsZSI6eyIkaWQiOiIyODkiLCJGb250U2V0dGluZ3MiOnsiJGlkIjoiMjkwIiwiRm9udFNpemUiOjEwLCJGb250TmFtZSI6IkNhbGlicmkiLCJJc0JvbGQiOmZhbHNlLCJJc0l0YWxpYyI6ZmFsc2UsIklzVW5kZXJsaW5lZCI6ZmFsc2UsIlBhcmVudFN0eWxlIjp7IiRyZWYiOiIxMTUifX0sIkF1dG9TaXplIjowLCJGb3JlZ3JvdW5kIjp7IiRpZCI6IjI5MSIsIkNvbG9yIjp7IiRpZCI6IjI5MiIsIkEiOjI1NSwiUiI6MTI3LCJHIjoxMjcsIkIiOjEyN319LCJNYXhXaWR0aCI6MjAwLjAsIk1heEhlaWdodCI6IkluZmluaXR5IiwiU21hcnRGb3JlZ3JvdW5kSXNBY3RpdmUiOmZhbHNlLCJIb3Jpem9udGFsQWxpZ25tZW50IjowLCJWZXJ0aWNhbEFsaWdubWVudCI6MCwiU21hcnRGb3JlZ3JvdW5kIjpudWxsLCJNYXJnaW4iOnsiJHJlZiI6IjExOCJ9LCJQYWRkaW5nIjp7IiRyZWYiOiIxMTkifSwiQmFja2dyb3VuZCI6eyIkcmVmIjoiMTIwIn0sIklzVmlzaWJsZSI6dHJ1ZSwiV2lkdGgiOjAuMCwiSGVpZ2h0IjowLjAsIkJvcmRlclN0eWxlIjp7IiRpZCI6IjI5MyIsIkxpbmVDb2xvciI6bnVsbCwiTGluZVdlaWdodCI6MC4wLCJMaW5lVHlwZSI6MCwiUGFyZW50U3R5bGUiOm51bGx9LCJQYXJlbnRTdHlsZSI6eyIkcmVmIjoiMTE0In19LCJEYXRlRm9ybWF0Ijp7IiRpZCI6IjI5NCIsIkZvcm1hdFN0cmluZyI6Ik1NTSBkIiwiU2VwYXJhdG9yIjoiLyIsIlVzZUludGVybmF0aW9uYWxEYXRlRm9ybWF0IjpmYWxzZX0sIklzVmlzaWJsZSI6dHJ1ZSwiUGFyZW50U3R5bGUiOnsiJHJlZiI6IjgwIn19LCJJbmRleCI6MCwiSWQiOiI3YzUxOGZiMy03ZjIxLTQyYmItOGUwNC00NTkyMGQwNDAzYjUiLCJUaXRsZSI6IlRhc2sgMSBIZXJlIiwiTm90ZSI6bnVsbCwiSHlwZXJsaW5rIjpudWxsLCJJc0NoYW5nZWQiOmZhbHNlLCJJc05ldyI6dHJ1ZX0seyIkaWQiOiIyOTUiLCJHcm91cE5hbWUiOm51bGwsIlN0YXJ0RGF0ZSI6IjIwMTUtMDgtMTVUMDA6MDA6MDBaIiwiRW5kRGF0ZSI6IjIwMTUtMDktMDdUMjM6NTk6NTlaIiwiUGVyY2VudGFnZUNvbXBsZXRlIjpudWxsLCJTdHlsZSI6eyIkaWQiOiIyOTYiLCJTaGFwZSI6MiwiU2hhcGVUaGlja25lc3MiOjEsIkR1cmF0aW9uRm9ybWF0IjowLCJJbmNsdWRlTm9uV29ya2luZ0RheXNJbkR1cmF0aW9uIjpmYWxzZSwiUGVyY2VudGFnZUNvbXBsZXRlU3R5bGUiOnsiJGlkIjoiMjk3IiwiRm9udFNldHRpbmdzIjp7IiRpZCI6IjI5OCIsIkZvbnRTaXplIjoxMCwiRm9udE5hbWUiOiJDYWxpYnJpIiwiSXNCb2xkIjpmYWxzZSwiSXNJdGFsaWMiOmZhbHNlLCJJc1VuZGVybGluZWQiOmZhbHNlLCJQYXJlbnRTdHlsZSI6eyIkcmVmIjoiODIifX0sIkF1dG9TaXplIjowLCJGb3JlZ3JvdW5kIjp7IiRyZWYiOiI4MyJ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I5OSIsIkxpbmVDb2xvciI6bnVsbCwiTGluZVdlaWdodCI6MC4wLCJMaW5lVHlwZSI6MCwiUGFyZW50U3R5bGUiOm51bGx9LCJQYXJlbnRTdHlsZSI6eyIkcmVmIjoiODEifX0sIkR1cmF0aW9uU3R5bGUiOnsiJGlkIjoiMzAwIiwiRm9udFNldHRpbmdzIjp7IiRpZCI6IjMwMSIsIkZvbnRTaXplIjoxMCwiRm9udE5hbWUiOiJDYWxpYnJpIiwiSXNCb2xkIjpmYWxzZSwiSXNJdGFsaWMiOmZhbHNlLCJJc1VuZGVybGluZWQiOmZhbHNlLCJQYXJlbnRTdHlsZSI6eyIkcmVmIjoiODkifX0sIkF1dG9TaXplIjowLCJGb3JlZ3JvdW5kIjp7IiRpZCI6IjMwMiIsIkNvbG9yIjp7IiRpZCI6IjMwMyIsIkEiOjI1NSwiUiI6MTkyLCJHIjo4MCwiQiI6Nzd9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zMDQiLCJMaW5lQ29sb3IiOm51bGwsIkxpbmVXZWlnaHQiOjAuMCwiTGluZVR5cGUiOjAsIlBhcmVudFN0eWxlIjpudWxsfSwiUGFyZW50U3R5bGUiOnsiJHJlZiI6Ijg4In19LCJIb3Jpem9udGFsQ29ubmVjdG9yU3R5bGUiOnsiJGlkIjoiMzA1IiwiTGluZUNvbG9yIjp7IiRyZWYiOiI5NiJ9LCJMaW5lV2VpZ2h0IjowLjAsIkxpbmVUeXBlIjowLCJQYXJlbnRTdHlsZSI6eyIkcmVmIjoiOTUifX0sIlZlcnRpY2FsQ29ubmVjdG9yU3R5bGUiOnsiJGlkIjoiMzA2IiwiTGluZUNvbG9yIjp7IiRyZWYiOiI5OSJ9LCJMaW5lV2VpZ2h0IjowLjAsIkxpbmVUeXBlIjowLCJQYXJlbnRTdHlsZSI6eyIkcmVmIjoiOTgifX0sIk1hcmdpbiI6bnVsbCwiU3RhcnREYXRlUG9zaXRpb24iOjQsIkVuZERhdGVQb3NpdGlvbiI6NCwiVGl0bGVQb3NpdGlvbiI6MywiRHVyYXRpb25Qb3NpdGlvbiI6NiwiUGVyY2VudGFnZUNvbXBsZXRlZFBvc2l0aW9uIjo2LCJTcGFjaW5nIjo1LCJJc0JlbG93VGltZWJhbmQiOnRydWUsIlBlcmNlbnRhZ2VDb21wbGV0ZVNoYXBlT3BhY2l0eSI6MzUsIlNoYXBlU3R5bGUiOnsiJGlkIjoiMzA3IiwiTWFyZ2luIjp7IiRyZWYiOiIxMDIifSwiUGFkZGluZyI6eyIkcmVmIjoiMTAzIn0sIkJhY2tncm91bmQiOnsiJGlkIjoiMzA4IiwiQ29sb3IiOnsiJGlkIjoiMzA5IiwiQSI6MjU1LCJSIjoyMTAsIkciOjcxLCJCIjozOH19LCJJc1Zpc2libGUiOnRydWUsIldpZHRoIjowLjAsIkhlaWdodCI6MTYuMCwiQm9yZGVyU3R5bGUiOnsiJGlkIjoiMzEwIiwiTGluZUNvbG9yIjp7IiRpZCI6IjMxMSIsIiR0eXBlIjoiTkxSRS5Db21tb24uRG9tLlNvbGlkQ29sb3JCcnVzaCwgTkxSRS5Db21tb24iLCJDb2xvciI6eyIkaWQiOiIzMTIiLCJBIjoyNTUsIlIiOjI1NSwiRyI6MCwiQiI6MH19LCJMaW5lV2VpZ2h0IjowLjAsIkxpbmVUeXBlIjowLCJQYXJlbnRTdHlsZSI6bnVsbH0sIlBhcmVudFN0eWxlIjp7IiRyZWYiOiIxMDEifX0sIlRpdGxlU3R5bGUiOnsiJGlkIjoiMzEzIiwiRm9udFNldHRpbmdzIjp7IiRpZCI6IjMxNCIsIkZvbnRTaXplIjoxMCwiRm9udE5hbWUiOiJDYWxpYnJpIiwiSXNCb2xkIjp0cnVlLCJJc0l0YWxpYyI6ZmFsc2UsIklzVW5kZXJsaW5lZCI6ZmFsc2UsIlBhcmVudFN0eWxlIjp7IiRyZWYiOiIxMDgifX0sIkF1dG9TaXplIjowLCJGb3JlZ3JvdW5kIjp7IiRpZCI6IjMxNSIsIkNvbG9yIjp7IiRpZCI6IjMxNiIsIkEiOjI1NSwiUiI6MjEwLCJHIjo3MSwiQiI6Mzh9fSwiTWF4V2lkdGgiOjUxLjQ5ODAzMTYxNjIxMDkzOCwiTWF4SGVpZ2h0IjoiSW5maW5pdHkiLCJTbWFydEZvcmVncm91bmRJc0FjdGl2ZSI6ZmFsc2UsIkhvcml6b250YWxBbGlnbm1lbnQiOjIsIlZlcnRpY2FsQWxpZ25tZW50IjowLCJTbWFydEZvcmVncm91bmQiOm51bGwsIk1hcmdpbiI6eyIkcmVmIjoiMTExIn0sIlBhZGRpbmciOnsiJHJlZiI6IjExMiJ9LCJCYWNrZ3JvdW5kIjp7IiRyZWYiOiIxMTMifSwiSXNWaXNpYmxlIjp0cnVlLCJXaWR0aCI6MC4wLCJIZWlnaHQiOjAuMCwiQm9yZGVyU3R5bGUiOnsiJGlkIjoiMzE3IiwiTGluZUNvbG9yIjpudWxsLCJMaW5lV2VpZ2h0IjowLjAsIkxpbmVUeXBlIjowLCJQYXJlbnRTdHlsZSI6bnVsbH0sIlBhcmVudFN0eWxlIjp7IiRyZWYiOiIxMDcifX0sIkRhdGVTdHlsZSI6eyIkaWQiOiIzMTgiLCJGb250U2V0dGluZ3MiOnsiJGlkIjoiMzE5IiwiRm9udFNpemUiOjEwLCJGb250TmFtZSI6IkNhbGlicmkiLCJJc0JvbGQiOmZhbHNlLCJJc0l0YWxpYyI6ZmFsc2UsIklzVW5kZXJsaW5lZCI6ZmFsc2UsIlBhcmVudFN0eWxlIjp7IiRyZWYiOiIxMTUifX0sIkF1dG9TaXplIjowLCJGb3JlZ3JvdW5kIjp7IiRpZCI6IjMyMCIsIkNvbG9yIjp7IiRpZCI6IjMyMSIsIkEiOjI1NSwiUiI6MTI3LCJHIjoxMjcsIkIiOjEyN319LCJNYXhXaWR0aCI6MjAwLjAsIk1heEhlaWdodCI6IkluZmluaXR5IiwiU21hcnRGb3JlZ3JvdW5kSXNBY3RpdmUiOmZhbHNlLCJIb3Jpem9udGFsQWxpZ25tZW50IjowLCJWZXJ0aWNhbEFsaWdubWVudCI6MCwiU21hcnRGb3JlZ3JvdW5kIjpudWxsLCJNYXJnaW4iOnsiJHJlZiI6IjExOCJ9LCJQYWRkaW5nIjp7IiRyZWYiOiIxMTkifSwiQmFja2dyb3VuZCI6eyIkcmVmIjoiMTIwIn0sIklzVmlzaWJsZSI6dHJ1ZSwiV2lkdGgiOjAuMCwiSGVpZ2h0IjowLjAsIkJvcmRlclN0eWxlIjp7IiRpZCI6IjMyMiIsIkxpbmVDb2xvciI6bnVsbCwiTGluZVdlaWdodCI6MC4wLCJMaW5lVHlwZSI6MCwiUGFyZW50U3R5bGUiOm51bGx9LCJQYXJlbnRTdHlsZSI6eyIkcmVmIjoiMTE0In19LCJEYXRlRm9ybWF0Ijp7IiRpZCI6IjMyMyIsIkZvcm1hdFN0cmluZyI6Ik1NTSBkIiwiU2VwYXJhdG9yIjoiLyIsIlVzZUludGVybmF0aW9uYWxEYXRlRm9ybWF0IjpmYWxzZX0sIklzVmlzaWJsZSI6dHJ1ZSwiUGFyZW50U3R5bGUiOnsiJHJlZiI6IjgwIn19LCJJbmRleCI6MCwiSWQiOiJiZTNhZTM4Zi02MGIzLTQwMmQtOGExMy1mMWU5MWVlYzQxZjUiLCJUaXRsZSI6IlRhc2sgMiBIZXJlIiwiTm90ZSI6bnVsbCwiSHlwZXJsaW5rIjpudWxsLCJJc0NoYW5nZWQiOmZhbHNlLCJJc05ldyI6dHJ1ZX0seyIkaWQiOiIzMjQiLCJHcm91cE5hbWUiOm51bGwsIlN0YXJ0RGF0ZSI6IjIwMTUtMDgtMTVUMDA6MDA6MDBaIiwiRW5kRGF0ZSI6IjIwMTUtMDktMTdUMjM6NTk6NTlaIiwiUGVyY2VudGFnZUNvbXBsZXRlIjpudWxsLCJTdHlsZSI6eyIkaWQiOiIzMjUiLCJTaGFwZSI6MiwiU2hhcGVUaGlja25lc3MiOjEsIkR1cmF0aW9uRm9ybWF0IjowLCJJbmNsdWRlTm9uV29ya2luZ0RheXNJbkR1cmF0aW9uIjpmYWxzZSwiUGVyY2VudGFnZUNvbXBsZXRlU3R5bGUiOnsiJGlkIjoiMzI2IiwiRm9udFNldHRpbmdzIjp7IiRpZCI6IjMyNyIsIkZvbnRTaXplIjoxMCwiRm9udE5hbWUiOiJDYWxpYnJpIiwiSXNCb2xkIjpmYWxzZSwiSXNJdGFsaWMiOmZhbHNlLCJJc1VuZGVybGluZWQiOmZhbHNlLCJQYXJlbnRTdHlsZSI6eyIkcmVmIjoiODIifX0sIkF1dG9TaXplIjowLCJGb3JlZ3JvdW5kIjp7IiRyZWYiOiI4MyJ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MyOCIsIkxpbmVDb2xvciI6bnVsbCwiTGluZVdlaWdodCI6MC4wLCJMaW5lVHlwZSI6MCwiUGFyZW50U3R5bGUiOm51bGx9LCJQYXJlbnRTdHlsZSI6eyIkcmVmIjoiODEifX0sIkR1cmF0aW9uU3R5bGUiOnsiJGlkIjoiMzI5IiwiRm9udFNldHRpbmdzIjp7IiRpZCI6IjMzMCIsIkZvbnRTaXplIjoxMCwiRm9udE5hbWUiOiJDYWxpYnJpIiwiSXNCb2xkIjpmYWxzZSwiSXNJdGFsaWMiOmZhbHNlLCJJc1VuZGVybGluZWQiOmZhbHNlLCJQYXJlbnRTdHlsZSI6eyIkcmVmIjoiODkifX0sIkF1dG9TaXplIjowLCJGb3JlZ3JvdW5kIjp7IiRpZCI6IjMzMSIsIkNvbG9yIjp7IiRpZCI6IjMzMiIsIkEiOjI1NSwiUiI6MTkyLCJHIjo4MCwiQiI6Nzd9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zMzMiLCJMaW5lQ29sb3IiOm51bGwsIkxpbmVXZWlnaHQiOjAuMCwiTGluZVR5cGUiOjAsIlBhcmVudFN0eWxlIjpudWxsfSwiUGFyZW50U3R5bGUiOnsiJHJlZiI6Ijg4In19LCJIb3Jpem9udGFsQ29ubmVjdG9yU3R5bGUiOnsiJGlkIjoiMzM0IiwiTGluZUNvbG9yIjp7IiRyZWYiOiI5NiJ9LCJMaW5lV2VpZ2h0IjowLjAsIkxpbmVUeXBlIjowLCJQYXJlbnRTdHlsZSI6eyIkcmVmIjoiOTUifX0sIlZlcnRpY2FsQ29ubmVjdG9yU3R5bGUiOnsiJGlkIjoiMzM1IiwiTGluZUNvbG9yIjp7IiRyZWYiOiI5OSJ9LCJMaW5lV2VpZ2h0IjowLjAsIkxpbmVUeXBlIjowLCJQYXJlbnRTdHlsZSI6eyIkcmVmIjoiOTgifX0sIk1hcmdpbiI6bnVsbCwiU3RhcnREYXRlUG9zaXRpb24iOjQsIkVuZERhdGVQb3NpdGlvbiI6NCwiVGl0bGVQb3NpdGlvbiI6MywiRHVyYXRpb25Qb3NpdGlvbiI6NiwiUGVyY2VudGFnZUNvbXBsZXRlZFBvc2l0aW9uIjo2LCJTcGFjaW5nIjo1LCJJc0JlbG93VGltZWJhbmQiOnRydWUsIlBlcmNlbnRhZ2VDb21wbGV0ZVNoYXBlT3BhY2l0eSI6MzUsIlNoYXBlU3R5bGUiOnsiJGlkIjoiMzM2IiwiTWFyZ2luIjp7IiRyZWYiOiIxMDIifSwiUGFkZGluZyI6eyIkcmVmIjoiMTAzIn0sIkJhY2tncm91bmQiOnsiJGlkIjoiMzM3IiwiQ29sb3IiOnsiJGlkIjoiMzM4IiwiQSI6MjU1LCJSIjoyMTAsIkciOjcxLCJCIjozOH19LCJJc1Zpc2libGUiOnRydWUsIldpZHRoIjowLjAsIkhlaWdodCI6MTYuMCwiQm9yZGVyU3R5bGUiOnsiJGlkIjoiMzM5IiwiTGluZUNvbG9yIjp7IiRpZCI6IjM0MCIsIiR0eXBlIjoiTkxSRS5Db21tb24uRG9tLlNvbGlkQ29sb3JCcnVzaCwgTkxSRS5Db21tb24iLCJDb2xvciI6eyIkaWQiOiIzNDEiLCJBIjoyNTUsIlIiOjI1NSwiRyI6MCwiQiI6MH19LCJMaW5lV2VpZ2h0IjowLjAsIkxpbmVUeXBlIjowLCJQYXJlbnRTdHlsZSI6bnVsbH0sIlBhcmVudFN0eWxlIjp7IiRyZWYiOiIxMDEifX0sIlRpdGxlU3R5bGUiOnsiJGlkIjoiMzQyIiwiRm9udFNldHRpbmdzIjp7IiRpZCI6IjM0MyIsIkZvbnRTaXplIjoxMCwiRm9udE5hbWUiOiJDYWxpYnJpIiwiSXNCb2xkIjp0cnVlLCJJc0l0YWxpYyI6ZmFsc2UsIklzVW5kZXJsaW5lZCI6ZmFsc2UsIlBhcmVudFN0eWxlIjp7IiRyZWYiOiIxMDgifX0sIkF1dG9TaXplIjowLCJGb3JlZ3JvdW5kIjp7IiRpZCI6IjM0NCIsIkNvbG9yIjp7IiRpZCI6IjM0NSIsIkEiOjI1NSwiUiI6MjEwLCJHIjo3MSwiQiI6Mzh9fSwiTWF4V2lkdGgiOjUwLjg2NzAwODIwOTIyODUxNiwiTWF4SGVpZ2h0IjoiSW5maW5pdHkiLCJTbWFydEZvcmVncm91bmRJc0FjdGl2ZSI6ZmFsc2UsIkhvcml6b250YWxBbGlnbm1lbnQiOjIsIlZlcnRpY2FsQWxpZ25tZW50IjowLCJTbWFydEZvcmVncm91bmQiOm51bGwsIk1hcmdpbiI6eyIkcmVmIjoiMTExIn0sIlBhZGRpbmciOnsiJHJlZiI6IjExMiJ9LCJCYWNrZ3JvdW5kIjp7IiRyZWYiOiIxMTMifSwiSXNWaXNpYmxlIjp0cnVlLCJXaWR0aCI6MC4wLCJIZWlnaHQiOjAuMCwiQm9yZGVyU3R5bGUiOnsiJGlkIjoiMzQ2IiwiTGluZUNvbG9yIjpudWxsLCJMaW5lV2VpZ2h0IjowLjAsIkxpbmVUeXBlIjowLCJQYXJlbnRTdHlsZSI6bnVsbH0sIlBhcmVudFN0eWxlIjp7IiRyZWYiOiIxMDcifX0sIkRhdGVTdHlsZSI6eyIkaWQiOiIzNDciLCJGb250U2V0dGluZ3MiOnsiJGlkIjoiMzQ4IiwiRm9udFNpemUiOjEwLCJGb250TmFtZSI6IkNhbGlicmkiLCJJc0JvbGQiOmZhbHNlLCJJc0l0YWxpYyI6ZmFsc2UsIklzVW5kZXJsaW5lZCI6ZmFsc2UsIlBhcmVudFN0eWxlIjp7IiRyZWYiOiIxMTUifX0sIkF1dG9TaXplIjowLCJGb3JlZ3JvdW5kIjp7IiRpZCI6IjM0OSIsIkNvbG9yIjp7IiRpZCI6IjM1MCIsIkEiOjI1NSwiUiI6MTI3LCJHIjoxMjcsIkIiOjEyN319LCJNYXhXaWR0aCI6MjAwLjAsIk1heEhlaWdodCI6IkluZmluaXR5IiwiU21hcnRGb3JlZ3JvdW5kSXNBY3RpdmUiOmZhbHNlLCJIb3Jpem9udGFsQWxpZ25tZW50IjowLCJWZXJ0aWNhbEFsaWdubWVudCI6MCwiU21hcnRGb3JlZ3JvdW5kIjpudWxsLCJNYXJnaW4iOnsiJHJlZiI6IjExOCJ9LCJQYWRkaW5nIjp7IiRyZWYiOiIxMTkifSwiQmFja2dyb3VuZCI6eyIkcmVmIjoiMTIwIn0sIklzVmlzaWJsZSI6dHJ1ZSwiV2lkdGgiOjAuMCwiSGVpZ2h0IjowLjAsIkJvcmRlclN0eWxlIjp7IiRpZCI6IjM1MSIsIkxpbmVDb2xvciI6bnVsbCwiTGluZVdlaWdodCI6MC4wLCJMaW5lVHlwZSI6MCwiUGFyZW50U3R5bGUiOm51bGx9LCJQYXJlbnRTdHlsZSI6eyIkcmVmIjoiMTE0In19LCJEYXRlRm9ybWF0Ijp7IiRpZCI6IjM1MiIsIkZvcm1hdFN0cmluZyI6Ik1NTSBkIiwiU2VwYXJhdG9yIjoiLyIsIlVzZUludGVybmF0aW9uYWxEYXRlRm9ybWF0IjpmYWxzZX0sIklzVmlzaWJsZSI6dHJ1ZSwiUGFyZW50U3R5bGUiOnsiJHJlZiI6IjgwIn19LCJJbmRleCI6MCwiSWQiOiI5YWExODNkNi01ZGYyLTRiMGMtOGZlYy1kMGEwMDI0NzE1ODMiLCJUaXRsZSI6IlRhc2sgMyBIZXJlIiwiTm90ZSI6bnVsbCwiSHlwZXJsaW5rIjpudWxsLCJJc0NoYW5nZWQiOmZhbHNlLCJJc05ldyI6dHJ1ZX0seyIkaWQiOiIzNTMiLCJHcm91cE5hbWUiOm51bGwsIlN0YXJ0RGF0ZSI6IjIwMTUtMDktMDhUMDA6MDA6MDBaIiwiRW5kRGF0ZSI6IjIwMTUtMDktMzBUMjM6NTk6NTlaIiwiUGVyY2VudGFnZUNvbXBsZXRlIjpudWxsLCJTdHlsZSI6eyIkaWQiOiIzNTQiLCJTaGFwZSI6MiwiU2hhcGVUaGlja25lc3MiOjEsIkR1cmF0aW9uRm9ybWF0IjowLCJJbmNsdWRlTm9uV29ya2luZ0RheXNJbkR1cmF0aW9uIjpmYWxzZSwiUGVyY2VudGFnZUNvbXBsZXRlU3R5bGUiOnsiJGlkIjoiMzU1IiwiRm9udFNldHRpbmdzIjp7IiRpZCI6IjM1NiIsIkZvbnRTaXplIjoxMCwiRm9udE5hbWUiOiJDYWxpYnJpIiwiSXNCb2xkIjpmYWxzZSwiSXNJdGFsaWMiOmZhbHNlLCJJc1VuZGVybGluZWQiOmZhbHNlLCJQYXJlbnRTdHlsZSI6eyIkcmVmIjoiODIifX0sIkF1dG9TaXplIjowLCJGb3JlZ3JvdW5kIjp7IiRyZWYiOiI4MyJ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M1NyIsIkxpbmVDb2xvciI6bnVsbCwiTGluZVdlaWdodCI6MC4wLCJMaW5lVHlwZSI6MCwiUGFyZW50U3R5bGUiOm51bGx9LCJQYXJlbnRTdHlsZSI6eyIkcmVmIjoiODEifX0sIkR1cmF0aW9uU3R5bGUiOnsiJGlkIjoiMzU4IiwiRm9udFNldHRpbmdzIjp7IiRpZCI6IjM1OSIsIkZvbnRTaXplIjoxMCwiRm9udE5hbWUiOiJDYWxpYnJpIiwiSXNCb2xkIjpmYWxzZSwiSXNJdGFsaWMiOmZhbHNlLCJJc1VuZGVybGluZWQiOmZhbHNlLCJQYXJlbnRTdHlsZSI6eyIkcmVmIjoiODkifX0sIkF1dG9TaXplIjowLCJGb3JlZ3JvdW5kIjp7IiRpZCI6IjM2MCIsIkNvbG9yIjp7IiRpZCI6IjM2MSIsIkEiOjI1NSwiUiI6MTkyLCJHIjo4MCwiQiI6Nzd9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zNjIiLCJMaW5lQ29sb3IiOm51bGwsIkxpbmVXZWlnaHQiOjAuMCwiTGluZVR5cGUiOjAsIlBhcmVudFN0eWxlIjpudWxsfSwiUGFyZW50U3R5bGUiOnsiJHJlZiI6Ijg4In19LCJIb3Jpem9udGFsQ29ubmVjdG9yU3R5bGUiOnsiJGlkIjoiMzYzIiwiTGluZUNvbG9yIjp7IiRyZWYiOiI5NiJ9LCJMaW5lV2VpZ2h0IjowLjAsIkxpbmVUeXBlIjowLCJQYXJlbnRTdHlsZSI6eyIkcmVmIjoiOTUifX0sIlZlcnRpY2FsQ29ubmVjdG9yU3R5bGUiOnsiJGlkIjoiMzY0IiwiTGluZUNvbG9yIjp7IiRyZWYiOiI5OSJ9LCJMaW5lV2VpZ2h0IjowLjAsIkxpbmVUeXBlIjowLCJQYXJlbnRTdHlsZSI6eyIkcmVmIjoiOTgifX0sIk1hcmdpbiI6bnVsbCwiU3RhcnREYXRlUG9zaXRpb24iOjQsIkVuZERhdGVQb3NpdGlvbiI6NCwiVGl0bGVQb3NpdGlvbiI6MywiRHVyYXRpb25Qb3NpdGlvbiI6NiwiUGVyY2VudGFnZUNvbXBsZXRlZFBvc2l0aW9uIjo2LCJTcGFjaW5nIjo1LCJJc0JlbG93VGltZWJhbmQiOnRydWUsIlBlcmNlbnRhZ2VDb21wbGV0ZVNoYXBlT3BhY2l0eSI6MzUsIlNoYXBlU3R5bGUiOnsiJGlkIjoiMzY1IiwiTWFyZ2luIjp7IiRyZWYiOiIxMDIifSwiUGFkZGluZyI6eyIkcmVmIjoiMTAzIn0sIkJhY2tncm91bmQiOnsiJGlkIjoiMzY2IiwiQ29sb3IiOnsiJGlkIjoiMzY3IiwiQSI6MjU1LCJSIjo5OCwiRyI6MTgxLCJCIjoxMjN9fSwiSXNWaXNpYmxlIjp0cnVlLCJXaWR0aCI6MC4wLCJIZWlnaHQiOjE2LjAsIkJvcmRlclN0eWxlIjp7IiRpZCI6IjM2OCIsIkxpbmVDb2xvciI6eyIkaWQiOiIzNjkiLCIkdHlwZSI6Ik5MUkUuQ29tbW9uLkRvbS5Tb2xpZENvbG9yQnJ1c2gsIE5MUkUuQ29tbW9uIiwiQ29sb3IiOnsiJGlkIjoiMzcwIiwiQSI6MjU1LCJSIjoyNTUsIkciOjAsIkIiOjB9fSwiTGluZVdlaWdodCI6MC4wLCJMaW5lVHlwZSI6MCwiUGFyZW50U3R5bGUiOm51bGx9LCJQYXJlbnRTdHlsZSI6eyIkcmVmIjoiMTAxIn19LCJUaXRsZVN0eWxlIjp7IiRpZCI6IjM3MSIsIkZvbnRTZXR0aW5ncyI6eyIkaWQiOiIzNzIiLCJGb250U2l6ZSI6MTAsIkZvbnROYW1lIjoiQ2FsaWJyaSIsIklzQm9sZCI6dHJ1ZSwiSXNJdGFsaWMiOmZhbHNlLCJJc1VuZGVybGluZWQiOmZhbHNlLCJQYXJlbnRTdHlsZSI6eyIkcmVmIjoiMTA4In19LCJBdXRvU2l6ZSI6MCwiRm9yZWdyb3VuZCI6eyIkaWQiOiIzNzMiLCJDb2xvciI6eyIkaWQiOiIzNzQiLCJBIjoyNTUsIlIiOjcyLCJHIjoxNTQsIkIiOjk3fX0sIk1heFdpZHRoIjo1MS40OTgwMzE2MTYyMTA5MzgsIk1heEhlaWdodCI6IkluZmluaXR5IiwiU21hcnRGb3JlZ3JvdW5kSXNBY3RpdmUiOmZhbHNlLCJIb3Jpem9udGFsQWxpZ25tZW50IjoyLCJWZXJ0aWNhbEFsaWdubWVudCI6MCwiU21hcnRGb3JlZ3JvdW5kIjpudWxsLCJNYXJnaW4iOnsiJHJlZiI6IjExMSJ9LCJQYWRkaW5nIjp7IiRyZWYiOiIxMTIifSwiQmFja2dyb3VuZCI6eyIkcmVmIjoiMTEzIn0sIklzVmlzaWJsZSI6dHJ1ZSwiV2lkdGgiOjAuMCwiSGVpZ2h0IjowLjAsIkJvcmRlclN0eWxlIjp7IiRpZCI6IjM3NSIsIkxpbmVDb2xvciI6bnVsbCwiTGluZVdlaWdodCI6MC4wLCJMaW5lVHlwZSI6MCwiUGFyZW50U3R5bGUiOm51bGx9LCJQYXJlbnRTdHlsZSI6eyIkcmVmIjoiMTA3In19LCJEYXRlU3R5bGUiOnsiJGlkIjoiMzc2IiwiRm9udFNldHRpbmdzIjp7IiRpZCI6IjM3NyIsIkZvbnRTaXplIjoxMCwiRm9udE5hbWUiOiJDYWxpYnJpIiwiSXNCb2xkIjpmYWxzZSwiSXNJdGFsaWMiOmZhbHNlLCJJc1VuZGVybGluZWQiOmZhbHNlLCJQYXJlbnRTdHlsZSI6eyIkcmVmIjoiMTE1In19LCJBdXRvU2l6ZSI6MCwiRm9yZWdyb3VuZCI6eyIkaWQiOiIzNzgiLCJDb2xvciI6eyIkaWQiOiIzNzkiLCJBIjoyNTUsIlIiOjEyNywiRyI6MTI3LCJCIjoxMjd9fSwiTWF4V2lkdGgiOjIwMC4wLCJNYXhIZWlnaHQiOiJJbmZpbml0eSIsIlNtYXJ0Rm9yZWdyb3VuZElzQWN0aXZlIjpmYWxzZSwiSG9yaXpvbnRhbEFsaWdubWVudCI6MCwiVmVydGljYWxBbGlnbm1lbnQiOjAsIlNtYXJ0Rm9yZWdyb3VuZCI6bnVsbCwiTWFyZ2luIjp7IiRyZWYiOiIxMTgifSwiUGFkZGluZyI6eyIkcmVmIjoiMTE5In0sIkJhY2tncm91bmQiOnsiJHJlZiI6IjEyMCJ9LCJJc1Zpc2libGUiOnRydWUsIldpZHRoIjowLjAsIkhlaWdodCI6MC4wLCJCb3JkZXJTdHlsZSI6eyIkaWQiOiIzODAiLCJMaW5lQ29sb3IiOm51bGwsIkxpbmVXZWlnaHQiOjAuMCwiTGluZVR5cGUiOjAsIlBhcmVudFN0eWxlIjpudWxsfSwiUGFyZW50U3R5bGUiOnsiJHJlZiI6IjExNCJ9fSwiRGF0ZUZvcm1hdCI6eyIkaWQiOiIzODEiLCJGb3JtYXRTdHJpbmciOiJNTU0gZCIsIlNlcGFyYXRvciI6Ii8iLCJVc2VJbnRlcm5hdGlvbmFsRGF0ZUZvcm1hdCI6ZmFsc2V9LCJJc1Zpc2libGUiOnRydWUsIlBhcmVudFN0eWxlIjp7IiRyZWYiOiI4MCJ9fSwiSW5kZXgiOjAsIklkIjoiMDZhNmEyMDAtMjFlYS00YWNkLWFjMjAtYjQxZjdiMzdiMGRkIiwiVGl0bGUiOiJUYXNrIDQgSGVyZSIsIk5vdGUiOm51bGwsIkh5cGVybGluayI6bnVsbCwiSXNDaGFuZ2VkIjpmYWxzZSwiSXNOZXciOnRydWV9LHsiJGlkIjoiMzgyIiwiR3JvdXBOYW1lIjpudWxsLCJTdGFydERhdGUiOiIyMDE1LTEwLTA0VDAwOjAwOjAwWiIsIkVuZERhdGUiOiIyMDE1LTExLTA3VDIzOjU5OjU5WiIsIlBlcmNlbnRhZ2VDb21wbGV0ZSI6bnVsbCwiU3R5bGUiOnsiJGlkIjoiMzgzIiwiU2hhcGUiOjIsIlNoYXBlVGhpY2tuZXNzIjoxLCJEdXJhdGlvbkZvcm1hdCI6MCwiSW5jbHVkZU5vbldvcmtpbmdEYXlzSW5EdXJhdGlvbiI6ZmFsc2UsIlBlcmNlbnRhZ2VDb21wbGV0ZVN0eWxlIjp7IiRpZCI6IjM4NCIsIkZvbnRTZXR0aW5ncyI6eyIkaWQiOiIzODU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zODYiLCJMaW5lQ29sb3IiOm51bGwsIkxpbmVXZWlnaHQiOjAuMCwiTGluZVR5cGUiOjAsIlBhcmVudFN0eWxlIjpudWxsfSwiUGFyZW50U3R5bGUiOnsiJHJlZiI6IjgxIn19LCJEdXJhdGlvblN0eWxlIjp7IiRpZCI6IjM4NyIsIkZvbnRTZXR0aW5ncyI6eyIkaWQiOiIzODgiLCJGb250U2l6ZSI6MTAsIkZvbnROYW1lIjoiQ2FsaWJyaSIsIklzQm9sZCI6ZmFsc2UsIklzSXRhbGljIjpmYWxzZSwiSXNVbmRlcmxpbmVkIjpmYWxzZSwiUGFyZW50U3R5bGUiOnsiJHJlZiI6Ijg5In19LCJBdXRvU2l6ZSI6MCwiRm9yZWdyb3VuZCI6eyIkaWQiOiIzODkiLCJDb2xvciI6eyIkaWQiOiIzOTAiLCJBIjoyNTUsIlIiOjE5MiwiRyI6ODAsIkIiOjc3fX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zkxIiwiTGluZUNvbG9yIjpudWxsLCJMaW5lV2VpZ2h0IjowLjAsIkxpbmVUeXBlIjowLCJQYXJlbnRTdHlsZSI6bnVsbH0sIlBhcmVudFN0eWxlIjp7IiRyZWYiOiI4OCJ9fSwiSG9yaXpvbnRhbENvbm5lY3RvclN0eWxlIjp7IiRpZCI6IjM5MiIsIkxpbmVDb2xvciI6eyIkcmVmIjoiOTYifSwiTGluZVdlaWdodCI6MC4wLCJMaW5lVHlwZSI6MCwiUGFyZW50U3R5bGUiOnsiJHJlZiI6Ijk1In19LCJWZXJ0aWNhbENvbm5lY3RvclN0eWxlIjp7IiRpZCI6IjM5MyIsIkxpbmVDb2xvciI6eyIkcmVmIjoiOTkifSwiTGluZVdlaWdodCI6MC4wLCJMaW5lVHlwZSI6MCwiUGFyZW50U3R5bGUiOnsiJHJlZiI6Ijk4In19LCJNYXJnaW4iOm51bGwsIlN0YXJ0RGF0ZVBvc2l0aW9uIjo0LCJFbmREYXRlUG9zaXRpb24iOjQsIlRpdGxlUG9zaXRpb24iOjMsIkR1cmF0aW9uUG9zaXRpb24iOjYsIlBlcmNlbnRhZ2VDb21wbGV0ZWRQb3NpdGlvbiI6NiwiU3BhY2luZyI6NSwiSXNCZWxvd1RpbWViYW5kIjp0cnVlLCJQZXJjZW50YWdlQ29tcGxldGVTaGFwZU9wYWNpdHkiOjM1LCJTaGFwZVN0eWxlIjp7IiRpZCI6IjM5NCIsIk1hcmdpbiI6eyIkcmVmIjoiMTAyIn0sIlBhZGRpbmciOnsiJHJlZiI6IjEwMyJ9LCJCYWNrZ3JvdW5kIjp7IiRpZCI6IjM5NSIsIkNvbG9yIjp7IiRpZCI6IjM5NiIsIkEiOjI1NSwiUiI6OTgsIkciOjE4MSwiQiI6MTIzfX0sIklzVmlzaWJsZSI6dHJ1ZSwiV2lkdGgiOjAuMCwiSGVpZ2h0IjoxNi4wLCJCb3JkZXJTdHlsZSI6eyIkaWQiOiIzOTciLCJMaW5lQ29sb3IiOnsiJGlkIjoiMzk4IiwiJHR5cGUiOiJOTFJFLkNvbW1vbi5Eb20uU29saWRDb2xvckJydXNoLCBOTFJFLkNvbW1vbiIsIkNvbG9yIjp7IiRpZCI6IjM5OSIsIkEiOjI1NSwiUiI6MjU1LCJHIjowLCJCIjowfX0sIkxpbmVXZWlnaHQiOjAuMCwiTGluZVR5cGUiOjAsIlBhcmVudFN0eWxlIjpudWxsfSwiUGFyZW50U3R5bGUiOnsiJHJlZiI6IjEwMSJ9fSwiVGl0bGVTdHlsZSI6eyIkaWQiOiI0MDAiLCJGb250U2V0dGluZ3MiOnsiJGlkIjoiNDAxIiwiRm9udFNpemUiOjEwLCJGb250TmFtZSI6IkNhbGlicmkiLCJJc0JvbGQiOnRydWUsIklzSXRhbGljIjpmYWxzZSwiSXNVbmRlcmxpbmVkIjpmYWxzZSwiUGFyZW50U3R5bGUiOnsiJHJlZiI6IjEwOCJ9fSwiQXV0b1NpemUiOjAsIkZvcmVncm91bmQiOnsiJGlkIjoiNDAyIiwiQ29sb3IiOnsiJGlkIjoiNDAzIiwiQSI6MjU1LCJSIjo3MiwiRyI6MTU0LCJCIjo5N319LCJNYXhXaWR0aCI6NTEuMTE5NDQ5NjE1NDc4NTE2LCJNYXhIZWlnaHQiOiJJbmZpbml0eSIsIlNtYXJ0Rm9yZWdyb3VuZElzQWN0aXZlIjpmYWxzZSwiSG9yaXpvbnRhbEFsaWdubWVudCI6MiwiVmVydGljYWxBbGlnbm1lbnQiOjAsIlNtYXJ0Rm9yZWdyb3VuZCI6bnVsbCwiTWFyZ2luIjp7IiRyZWYiOiIxMTEifSwiUGFkZGluZyI6eyIkcmVmIjoiMTEyIn0sIkJhY2tncm91bmQiOnsiJHJlZiI6IjExMyJ9LCJJc1Zpc2libGUiOnRydWUsIldpZHRoIjowLjAsIkhlaWdodCI6MC4wLCJCb3JkZXJTdHlsZSI6eyIkaWQiOiI0MDQiLCJMaW5lQ29sb3IiOm51bGwsIkxpbmVXZWlnaHQiOjAuMCwiTGluZVR5cGUiOjAsIlBhcmVudFN0eWxlIjpudWxsfSwiUGFyZW50U3R5bGUiOnsiJHJlZiI6IjEwNyJ9fSwiRGF0ZVN0eWxlIjp7IiRpZCI6IjQwNSIsIkZvbnRTZXR0aW5ncyI6eyIkaWQiOiI0MDYiLCJGb250U2l6ZSI6MTAsIkZvbnROYW1lIjoiQ2FsaWJyaSIsIklzQm9sZCI6ZmFsc2UsIklzSXRhbGljIjpmYWxzZSwiSXNVbmRlcmxpbmVkIjpmYWxzZSwiUGFyZW50U3R5bGUiOnsiJHJlZiI6IjExNSJ9fSwiQXV0b1NpemUiOjAsIkZvcmVncm91bmQiOnsiJGlkIjoiNDA3IiwiQ29sb3IiOnsiJGlkIjoiNDA4IiwiQSI6MjU1LCJSIjoxMjcsIkciOjEyNywiQiI6MTI3fX0sIk1heFdpZHRoIjoyMDAuMCwiTWF4SGVpZ2h0IjoiSW5maW5pdHkiLCJTbWFydEZvcmVncm91bmRJc0FjdGl2ZSI6ZmFsc2UsIkhvcml6b250YWxBbGlnbm1lbnQiOjAsIlZlcnRpY2FsQWxpZ25tZW50IjowLCJTbWFydEZvcmVncm91bmQiOm51bGwsIk1hcmdpbiI6eyIkcmVmIjoiMTE4In0sIlBhZGRpbmciOnsiJHJlZiI6IjExOSJ9LCJCYWNrZ3JvdW5kIjp7IiRyZWYiOiIxMjAifSwiSXNWaXNpYmxlIjp0cnVlLCJXaWR0aCI6MC4wLCJIZWlnaHQiOjAuMCwiQm9yZGVyU3R5bGUiOnsiJGlkIjoiNDA5IiwiTGluZUNvbG9yIjpudWxsLCJMaW5lV2VpZ2h0IjowLjAsIkxpbmVUeXBlIjowLCJQYXJlbnRTdHlsZSI6bnVsbH0sIlBhcmVudFN0eWxlIjp7IiRyZWYiOiIxMTQifX0sIkRhdGVGb3JtYXQiOnsiJGlkIjoiNDEwIiwiRm9ybWF0U3RyaW5nIjoiTU1NIGQiLCJTZXBhcmF0b3IiOiIvIiwiVXNlSW50ZXJuYXRpb25hbERhdGVGb3JtYXQiOmZhbHNlfSwiSXNWaXNpYmxlIjp0cnVlLCJQYXJlbnRTdHlsZSI6eyIkcmVmIjoiODAifX0sIkluZGV4IjowLCJJZCI6ImU2ZjVjOTE4LWJkZDYtNDlhMS1hYzkxLTljZjIyNDY4YTIzYiIsIlRpdGxlIjoiVGFzayA1IEhlcmUiLCJOb3RlIjpudWxsLCJIeXBlcmxpbmsiOm51bGwsIklzQ2hhbmdlZCI6ZmFsc2UsIklzTmV3Ijp0cnVlfV0sIlNldHRpbmdzIjp7IiRpZCI6IjQxMSIsIkltcGFPcHRpb25zIjpudWxsLCJVc2VDb21wcmVzc2lvbiI6ZmFsc2UsIkNvbXByZXNpb25QZXJjZW50YWdlIjo1MC4wLCJJbmFjdGl2ZUludGVydmFsV2lkdGhUaHJlc2hvbGQiOjMwLjAsIkluYWN0aXZlSW50ZXJ2YWxXaWR0aCI6MS4wLCJTcGxpdFRhc2tzIjpmYWxzZSwiVXNlQ2x1c3RlciI6ZmFsc2UsIkVwc2lsb24iOjAuMCwiTWluUG9pbnRzVG9Gb3JtQUNsdXN0ZXIiOjIsIkdlbmVyYXRlSW52aXNpYmxlU2hhcGVzIjp0cnVlLCJTbWFydFRpbWVsaW5lVGFza1BlcmNlbnRhZ2VGaXQiOmZhbHNlfSwiSXNOZXciOnRydWV9"/>
  <p:tag name="__MASTER" val="__part_0"/>
</p:tagLst>
</file>

<file path=ppt/tags/tag1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2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2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2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2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3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3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3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3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3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3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3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3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3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3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4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4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4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4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4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4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4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4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4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4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5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5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5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5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5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5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5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5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5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5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6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6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6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6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6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6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6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6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6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6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7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7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7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7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7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7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TLMARKERSHAPE" val="OTL"/>
</p:tagLst>
</file>

<file path=ppt/theme/theme1.xml><?xml version="1.0" encoding="utf-8"?>
<a:theme xmlns:a="http://schemas.openxmlformats.org/drawingml/2006/main" name="images_design_MAC-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3973</TotalTime>
  <Words>823</Words>
  <Application>Microsoft Macintosh PowerPoint</Application>
  <PresentationFormat>On-screen Show (4:3)</PresentationFormat>
  <Paragraphs>240</Paragraphs>
  <Slides>27</Slides>
  <Notes>2</Notes>
  <HiddenSlides>4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images_design_MAC-1</vt:lpstr>
      <vt:lpstr>BOREAS/UWSysNet  Layer1 Transport Update</vt:lpstr>
      <vt:lpstr>Topics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Creative Use of Technology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Next Steps</vt:lpstr>
      <vt:lpstr>Slide 21</vt:lpstr>
      <vt:lpstr>Thank You</vt:lpstr>
      <vt:lpstr>Backup Slides</vt:lpstr>
      <vt:lpstr>Slide 24</vt:lpstr>
      <vt:lpstr>Slide 25</vt:lpstr>
      <vt:lpstr>Slide 26</vt:lpstr>
      <vt:lpstr>Slide 27</vt:lpstr>
    </vt:vector>
  </TitlesOfParts>
  <Company>University of WI - Madison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Bill Jensen</dc:creator>
  <cp:lastModifiedBy>Bill Jensen</cp:lastModifiedBy>
  <cp:revision>26</cp:revision>
  <dcterms:created xsi:type="dcterms:W3CDTF">2015-09-23T05:15:16Z</dcterms:created>
  <dcterms:modified xsi:type="dcterms:W3CDTF">2015-09-24T18:27:10Z</dcterms:modified>
</cp:coreProperties>
</file>