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460" r:id="rId2"/>
    <p:sldId id="471" r:id="rId3"/>
    <p:sldId id="468" r:id="rId4"/>
    <p:sldId id="483" r:id="rId5"/>
    <p:sldId id="482" r:id="rId6"/>
    <p:sldId id="481" r:id="rId7"/>
    <p:sldId id="484" r:id="rId8"/>
    <p:sldId id="485" r:id="rId9"/>
    <p:sldId id="480" r:id="rId10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7" autoAdjust="0"/>
    <p:restoredTop sz="82039" autoAdjust="0"/>
  </p:normalViewPr>
  <p:slideViewPr>
    <p:cSldViewPr>
      <p:cViewPr varScale="1">
        <p:scale>
          <a:sx n="114" d="100"/>
          <a:sy n="114" d="100"/>
        </p:scale>
        <p:origin x="1038" y="96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70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Frequency</a:t>
            </a:r>
            <a:r>
              <a:rPr lang="en-US" b="1" baseline="0" dirty="0" smtClean="0"/>
              <a:t> distribution of network event root causes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19</c:v>
                </c:pt>
                <c:pt idx="5">
                  <c:v>18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069992"/>
        <c:axId val="234342784"/>
      </c:barChart>
      <c:catAx>
        <c:axId val="237069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Network</a:t>
                </a:r>
                <a:r>
                  <a:rPr lang="en-US" b="1" baseline="0" dirty="0" smtClean="0"/>
                  <a:t> event root causes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342784"/>
        <c:crosses val="autoZero"/>
        <c:auto val="1"/>
        <c:lblAlgn val="ctr"/>
        <c:lblOffset val="100"/>
        <c:noMultiLvlLbl val="0"/>
      </c:catAx>
      <c:valAx>
        <c:axId val="23434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Frequency of root</a:t>
                </a:r>
                <a:r>
                  <a:rPr lang="en-US" b="1" baseline="0" dirty="0" smtClean="0"/>
                  <a:t> cause event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06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UW</a:t>
            </a:r>
            <a:r>
              <a:rPr lang="en-US" baseline="0" dirty="0" smtClean="0"/>
              <a:t>-System network cumulative number of minutes per root cause type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Duration (in min)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17130</c:v>
                </c:pt>
                <c:pt idx="1">
                  <c:v>2140</c:v>
                </c:pt>
                <c:pt idx="2">
                  <c:v>15</c:v>
                </c:pt>
                <c:pt idx="3">
                  <c:v>202</c:v>
                </c:pt>
                <c:pt idx="4">
                  <c:v>1314</c:v>
                </c:pt>
                <c:pt idx="5">
                  <c:v>4263</c:v>
                </c:pt>
                <c:pt idx="6">
                  <c:v>41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071496"/>
        <c:axId val="235145560"/>
      </c:barChart>
      <c:valAx>
        <c:axId val="235145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71496"/>
        <c:crosses val="autoZero"/>
        <c:crossBetween val="between"/>
      </c:valAx>
      <c:catAx>
        <c:axId val="1400714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Root</a:t>
                </a:r>
                <a:r>
                  <a:rPr lang="en-US" baseline="0" dirty="0" smtClean="0"/>
                  <a:t> Cause Analysis Type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145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Procure optical</a:t>
            </a:r>
            <a:r>
              <a:rPr lang="en-US" baseline="0" dirty="0" smtClean="0"/>
              <a:t>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ildcatit.com/wp-content/uploads/2013/05/itil_v32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chlicht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Christian</a:t>
            </a:r>
          </a:p>
          <a:p>
            <a:r>
              <a:rPr lang="en-US" dirty="0" smtClean="0"/>
              <a:t>Mike Schlicht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Network Operations Metrics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410200" y="6182405"/>
            <a:ext cx="3505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9/23/2015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5" name="Picture 19" descr="ITIL v3 Grap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1162050"/>
            <a:ext cx="5772150" cy="57721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95400" y="228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gets measured gets managed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89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Significant 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UW/WiscNet </a:t>
            </a:r>
            <a:r>
              <a:rPr lang="en-US" dirty="0"/>
              <a:t>network engineer deployment activities caused ~4 hours of campus "isolation" from world</a:t>
            </a:r>
          </a:p>
          <a:p>
            <a:r>
              <a:rPr lang="en-US" dirty="0" smtClean="0"/>
              <a:t>~16 hour electrical (line card failure) event in IA City</a:t>
            </a:r>
            <a:endParaRPr lang="en-US" dirty="0"/>
          </a:p>
          <a:p>
            <a:r>
              <a:rPr lang="en-US" dirty="0" smtClean="0"/>
              <a:t>~</a:t>
            </a:r>
            <a:r>
              <a:rPr lang="en-US" dirty="0"/>
              <a:t>38.75 hours of </a:t>
            </a:r>
            <a:r>
              <a:rPr lang="en-US" dirty="0" smtClean="0"/>
              <a:t>commercial circuit </a:t>
            </a:r>
            <a:r>
              <a:rPr lang="en-US" dirty="0"/>
              <a:t>downtime </a:t>
            </a:r>
            <a:r>
              <a:rPr lang="en-US" dirty="0" smtClean="0"/>
              <a:t>- </a:t>
            </a:r>
            <a:r>
              <a:rPr lang="en-US" dirty="0"/>
              <a:t>particularly UW-Platteville's backup connection</a:t>
            </a:r>
          </a:p>
          <a:p>
            <a:r>
              <a:rPr lang="en-US" dirty="0" smtClean="0"/>
              <a:t>Portion </a:t>
            </a:r>
            <a:r>
              <a:rPr lang="en-US" dirty="0"/>
              <a:t>of fiber to UW-Platteville was not buried resulting in a 10.3 hour fiber repair</a:t>
            </a:r>
          </a:p>
          <a:p>
            <a:r>
              <a:rPr lang="en-US" dirty="0" smtClean="0"/>
              <a:t>Several </a:t>
            </a:r>
            <a:r>
              <a:rPr lang="en-US" dirty="0"/>
              <a:t>commercial power outages - most with minimal impact due to investment in DC power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767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Significant 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Various </a:t>
            </a:r>
            <a:r>
              <a:rPr lang="en-US" dirty="0"/>
              <a:t>HVAC issues in pedestals </a:t>
            </a:r>
            <a:r>
              <a:rPr lang="en-US" dirty="0" smtClean="0"/>
              <a:t>&amp; UWC locations</a:t>
            </a:r>
            <a:endParaRPr lang="en-US" dirty="0"/>
          </a:p>
          <a:p>
            <a:r>
              <a:rPr lang="en-US" dirty="0" smtClean="0"/>
              <a:t>Significant unplanned fiber (cut) repairs</a:t>
            </a:r>
          </a:p>
          <a:p>
            <a:pPr lvl="1"/>
            <a:r>
              <a:rPr lang="en-US" dirty="0" smtClean="0"/>
              <a:t>UWEC - UWC-</a:t>
            </a:r>
            <a:r>
              <a:rPr lang="en-US" dirty="0" err="1" smtClean="0"/>
              <a:t>BarronCO</a:t>
            </a:r>
            <a:r>
              <a:rPr lang="en-US" dirty="0" smtClean="0"/>
              <a:t> </a:t>
            </a:r>
            <a:r>
              <a:rPr lang="en-US" dirty="0"/>
              <a:t>(~3.5 </a:t>
            </a:r>
            <a:r>
              <a:rPr lang="en-US" dirty="0" smtClean="0"/>
              <a:t>days) (weather decision)</a:t>
            </a:r>
          </a:p>
          <a:p>
            <a:pPr lvl="1"/>
            <a:r>
              <a:rPr lang="en-US" dirty="0" smtClean="0"/>
              <a:t>Ames</a:t>
            </a:r>
            <a:r>
              <a:rPr lang="en-US" dirty="0"/>
              <a:t>, </a:t>
            </a:r>
            <a:r>
              <a:rPr lang="en-US" dirty="0" smtClean="0"/>
              <a:t>IA (10 hours)</a:t>
            </a:r>
          </a:p>
          <a:p>
            <a:pPr lvl="1"/>
            <a:r>
              <a:rPr lang="en-US" dirty="0" smtClean="0"/>
              <a:t>Kenosha </a:t>
            </a:r>
            <a:r>
              <a:rPr lang="en-US" dirty="0"/>
              <a:t>(4.5 hours)</a:t>
            </a:r>
          </a:p>
          <a:p>
            <a:r>
              <a:rPr lang="en-US" dirty="0" smtClean="0"/>
              <a:t>Several </a:t>
            </a:r>
            <a:r>
              <a:rPr lang="en-US" dirty="0"/>
              <a:t>campuses had significant LAN issues that are </a:t>
            </a:r>
            <a:r>
              <a:rPr lang="en-US" u="sng" dirty="0"/>
              <a:t>not </a:t>
            </a:r>
            <a:r>
              <a:rPr lang="en-US" u="sng" dirty="0" smtClean="0"/>
              <a:t>included</a:t>
            </a:r>
            <a:r>
              <a:rPr lang="en-US" dirty="0" smtClean="0"/>
              <a:t> in </a:t>
            </a:r>
            <a:r>
              <a:rPr lang="en-US" dirty="0"/>
              <a:t>these statistics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Workload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~6 months of activity after deployments</a:t>
            </a:r>
          </a:p>
          <a:p>
            <a:r>
              <a:rPr lang="en-US" dirty="0" smtClean="0"/>
              <a:t>202 total </a:t>
            </a:r>
            <a:r>
              <a:rPr lang="en-US" dirty="0"/>
              <a:t># of tickets (</a:t>
            </a:r>
            <a:r>
              <a:rPr lang="en-US" dirty="0" smtClean="0"/>
              <a:t>calls)</a:t>
            </a:r>
            <a:endParaRPr lang="en-US" dirty="0"/>
          </a:p>
          <a:p>
            <a:pPr lvl="1"/>
            <a:r>
              <a:rPr lang="en-US" b="0" dirty="0" smtClean="0"/>
              <a:t>72 planned events</a:t>
            </a:r>
          </a:p>
          <a:p>
            <a:pPr lvl="1"/>
            <a:r>
              <a:rPr lang="en-US" b="0" dirty="0" smtClean="0"/>
              <a:t>130 unplanned events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…stated another way</a:t>
            </a:r>
          </a:p>
          <a:p>
            <a:pPr lvl="1"/>
            <a:r>
              <a:rPr lang="en-US" b="0" dirty="0" smtClean="0"/>
              <a:t>94 service </a:t>
            </a:r>
            <a:r>
              <a:rPr lang="en-US" b="0" dirty="0"/>
              <a:t>affecting </a:t>
            </a:r>
            <a:r>
              <a:rPr lang="en-US" b="0" dirty="0" smtClean="0"/>
              <a:t>events</a:t>
            </a:r>
          </a:p>
          <a:p>
            <a:pPr lvl="1"/>
            <a:r>
              <a:rPr lang="en-US" b="0" dirty="0" smtClean="0"/>
              <a:t>108 non-service </a:t>
            </a:r>
            <a:r>
              <a:rPr lang="en-US" b="0" dirty="0"/>
              <a:t>affecting </a:t>
            </a:r>
            <a:r>
              <a:rPr lang="en-US" b="0" dirty="0" smtClean="0"/>
              <a:t>events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Service affecting events  =  # of times when any component of the network operated in a degraded state</a:t>
            </a:r>
            <a:endParaRPr lang="en-US" b="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2003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FY15 network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b="0" dirty="0" smtClean="0"/>
              <a:t>Many ways to calculate including planned + unplanned events vs. just unplanned vs. </a:t>
            </a:r>
            <a:r>
              <a:rPr lang="en-US" b="0" u="sng" dirty="0" smtClean="0"/>
              <a:t>actual isolation of a campus network from world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sz="4800" dirty="0" smtClean="0"/>
              <a:t>	99.947% availability</a:t>
            </a:r>
            <a:endParaRPr lang="en-US" sz="4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484" y="4343400"/>
            <a:ext cx="4793816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91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013388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5816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961557"/>
              </p:ext>
            </p:extLst>
          </p:nvPr>
        </p:nvGraphicFramePr>
        <p:xfrm>
          <a:off x="457200" y="1371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830642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6784</TotalTime>
  <Words>270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UW System 101</vt:lpstr>
      <vt:lpstr>UW System Network Operations Metrics</vt:lpstr>
      <vt:lpstr>PowerPoint Presentation</vt:lpstr>
      <vt:lpstr>Significant event summary</vt:lpstr>
      <vt:lpstr>Significant event summary</vt:lpstr>
      <vt:lpstr>Workload metrics</vt:lpstr>
      <vt:lpstr>FY15 network availability</vt:lpstr>
      <vt:lpstr>Root cause analysis</vt:lpstr>
      <vt:lpstr>Root cause analysis</vt:lpstr>
      <vt:lpstr>Questions?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CHRISTIAN, PATRICK L</cp:lastModifiedBy>
  <cp:revision>289</cp:revision>
  <cp:lastPrinted>2014-04-24T17:00:02Z</cp:lastPrinted>
  <dcterms:created xsi:type="dcterms:W3CDTF">2005-09-14T17:31:16Z</dcterms:created>
  <dcterms:modified xsi:type="dcterms:W3CDTF">2015-09-24T15:56:16Z</dcterms:modified>
</cp:coreProperties>
</file>